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3.xml" ContentType="application/vnd.openxmlformats-officedocument.drawingml.chart+xml"/>
  <Override PartName="/ppt/notesSlides/notesSlide16.xml" ContentType="application/vnd.openxmlformats-officedocument.presentationml.notesSlide+xml"/>
  <Override PartName="/ppt/charts/chart14.xml" ContentType="application/vnd.openxmlformats-officedocument.drawingml.chart+xml"/>
  <Override PartName="/ppt/notesSlides/notesSlide17.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81" r:id="rId3"/>
    <p:sldId id="257" r:id="rId4"/>
    <p:sldId id="282" r:id="rId5"/>
    <p:sldId id="258" r:id="rId6"/>
    <p:sldId id="259" r:id="rId7"/>
    <p:sldId id="265" r:id="rId8"/>
    <p:sldId id="269" r:id="rId9"/>
    <p:sldId id="270" r:id="rId10"/>
    <p:sldId id="302" r:id="rId11"/>
    <p:sldId id="319" r:id="rId12"/>
    <p:sldId id="323" r:id="rId13"/>
    <p:sldId id="309" r:id="rId14"/>
    <p:sldId id="303" r:id="rId15"/>
    <p:sldId id="311" r:id="rId16"/>
    <p:sldId id="261" r:id="rId17"/>
    <p:sldId id="271" r:id="rId18"/>
    <p:sldId id="272" r:id="rId19"/>
    <p:sldId id="285" r:id="rId20"/>
    <p:sldId id="263" r:id="rId21"/>
    <p:sldId id="324" r:id="rId22"/>
    <p:sldId id="274" r:id="rId23"/>
    <p:sldId id="312" r:id="rId24"/>
    <p:sldId id="290" r:id="rId25"/>
    <p:sldId id="310" r:id="rId26"/>
    <p:sldId id="304" r:id="rId27"/>
    <p:sldId id="268" r:id="rId28"/>
    <p:sldId id="262" r:id="rId29"/>
    <p:sldId id="315" r:id="rId30"/>
    <p:sldId id="280" r:id="rId31"/>
    <p:sldId id="305" r:id="rId32"/>
    <p:sldId id="295" r:id="rId33"/>
    <p:sldId id="321" r:id="rId34"/>
    <p:sldId id="326" r:id="rId35"/>
    <p:sldId id="277" r:id="rId36"/>
    <p:sldId id="325" r:id="rId37"/>
    <p:sldId id="291" r:id="rId38"/>
    <p:sldId id="318" r:id="rId39"/>
    <p:sldId id="328" r:id="rId40"/>
    <p:sldId id="329" r:id="rId41"/>
  </p:sldIdLst>
  <p:sldSz cx="9144000" cy="6858000" type="screen4x3"/>
  <p:notesSz cx="6805613" cy="9939338"/>
  <p:custShowLst>
    <p:custShow name="目的別スライド ショー 1" id="0">
      <p:sldLst>
        <p:sld r:id="rId2"/>
        <p:sld r:id="rId3"/>
        <p:sld r:id="rId4"/>
        <p:sld r:id="rId5"/>
        <p:sld r:id="rId6"/>
        <p:sld r:id="rId7"/>
      </p:sldLst>
    </p:custShow>
  </p:custShow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CC99FF"/>
    <a:srgbClr val="FF66FF"/>
    <a:srgbClr val="FF6699"/>
    <a:srgbClr val="E8A6C4"/>
    <a:srgbClr val="4CD466"/>
    <a:srgbClr val="64CE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90" autoAdjust="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22320;&#26041;&#33258;&#27835;&#20307;&#30740;&#31350;\&#37117;&#36947;&#24220;&#30476;\&#20853;&#24235;&#30476;\&#26172;&#22812;&#38291;&#20154;&#21475;.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E:\&#22320;&#26041;&#33258;&#27835;&#20307;&#30740;&#31350;\&#37117;&#36947;&#24220;&#30476;\&#20853;&#24235;&#30476;\&#35506;&#31246;&#32773;&#23550;&#35937;&#25152;&#24471;.csv"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E:\&#22320;&#26041;&#33258;&#27835;&#20307;&#30740;&#31350;\&#37117;&#36947;&#24220;&#30476;\&#20853;&#24235;&#30476;\&#31246;&#21454;&#12392;&#22833;&#26989;.csv"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E:\&#22320;&#26041;&#33258;&#27835;&#20307;&#30740;&#31350;\&#37117;&#36947;&#24220;&#30476;\&#20853;&#24235;&#30476;\&#31246;&#21454;&#12392;&#22833;&#26989;.csv"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E:\&#22320;&#26041;&#33258;&#27835;&#20307;&#30740;&#31350;\&#24066;&#30010;&#26449;\&#20853;&#24235;&#30476;&#26397;&#26469;&#24066;\&#29987;&#26989;&#36899;&#38306;&#34920;&#65288;&#20998;&#26512;&#29992;&#65289;.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E:\&#22320;&#26041;&#33258;&#27835;&#20307;&#30740;&#31350;\&#24066;&#30010;&#26449;\&#20853;&#24235;&#30476;&#26397;&#26469;&#24066;\&#24180;&#40802;&#21029;&#23601;&#26989;&#32773;&#25968;.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E:\&#22320;&#26041;&#33258;&#27835;&#20307;&#30740;&#31350;\&#24066;&#30010;&#26449;\&#20853;&#24235;&#30476;&#26397;&#26469;&#24066;\&#29987;&#26989;&#36899;&#38306;&#34920;&#65288;&#20998;&#26512;&#29992;&#65289;.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E:\&#22320;&#26041;&#33258;&#27835;&#20307;&#30740;&#31350;\&#37117;&#36947;&#24220;&#30476;\&#20853;&#24235;&#30476;\&#20491;&#20154;&#25152;&#2447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F:\&#20449;&#37329;&#12487;&#12451;&#12473;&#12463;&#12525;&#12540;&#12472;&#12515;&#12540;\&#37329;&#34701;&#27231;&#38306;&#12398;&#12510;&#12493;&#1254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5"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5"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22320;&#26041;&#33258;&#27835;&#20307;&#30740;&#31350;\&#24066;&#30010;&#26449;\&#20853;&#24235;&#30476;&#26397;&#26469;&#24066;\&#24180;&#40802;&#21029;&#23601;&#26989;&#32773;&#25968;.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22320;&#26041;&#33258;&#27835;&#20307;&#30740;&#31350;\&#37117;&#36947;&#24220;&#30476;\&#20853;&#24235;&#30476;\&#31246;&#21454;&#12392;&#22833;&#26989;.csv"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22320;&#26041;&#33258;&#27835;&#20307;&#30740;&#31350;\&#37117;&#36947;&#24220;&#30476;\&#20853;&#24235;&#30476;\&#20491;&#20154;&#25152;&#2447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5806357538642E-2"/>
          <c:y val="3.2444156287775652E-2"/>
          <c:w val="0.89565057839992235"/>
          <c:h val="0.82206351035622904"/>
        </c:manualLayout>
      </c:layout>
      <c:lineChart>
        <c:grouping val="standard"/>
        <c:varyColors val="0"/>
        <c:ser>
          <c:idx val="0"/>
          <c:order val="0"/>
          <c:tx>
            <c:strRef>
              <c:f>Sheet1!$D$36</c:f>
              <c:strCache>
                <c:ptCount val="1"/>
                <c:pt idx="0">
                  <c:v>朝来市</c:v>
                </c:pt>
              </c:strCache>
            </c:strRef>
          </c:tx>
          <c:cat>
            <c:numRef>
              <c:f>Sheet1!$AA$1:$AI$1</c:f>
              <c:numCache>
                <c:formatCode>General</c:formatCode>
                <c:ptCount val="9"/>
                <c:pt idx="0">
                  <c:v>1970</c:v>
                </c:pt>
                <c:pt idx="1">
                  <c:v>1975</c:v>
                </c:pt>
                <c:pt idx="2">
                  <c:v>1980</c:v>
                </c:pt>
                <c:pt idx="3">
                  <c:v>1985</c:v>
                </c:pt>
                <c:pt idx="4">
                  <c:v>1990</c:v>
                </c:pt>
                <c:pt idx="5">
                  <c:v>1995</c:v>
                </c:pt>
                <c:pt idx="6">
                  <c:v>2000</c:v>
                </c:pt>
                <c:pt idx="7">
                  <c:v>2005</c:v>
                </c:pt>
                <c:pt idx="8">
                  <c:v>2010</c:v>
                </c:pt>
              </c:numCache>
            </c:numRef>
          </c:cat>
          <c:val>
            <c:numRef>
              <c:f>Sheet1!$AA$36:$AI$36</c:f>
              <c:numCache>
                <c:formatCode>0.00_ </c:formatCode>
                <c:ptCount val="9"/>
                <c:pt idx="0">
                  <c:v>0.96732141953121042</c:v>
                </c:pt>
                <c:pt idx="1">
                  <c:v>0.97243333421603162</c:v>
                </c:pt>
                <c:pt idx="2">
                  <c:v>0.97218453188602438</c:v>
                </c:pt>
                <c:pt idx="3">
                  <c:v>0.96837061562895366</c:v>
                </c:pt>
                <c:pt idx="4">
                  <c:v>0.97984982935153586</c:v>
                </c:pt>
                <c:pt idx="5">
                  <c:v>0.99755208616656699</c:v>
                </c:pt>
                <c:pt idx="6">
                  <c:v>1.0051845074717902</c:v>
                </c:pt>
                <c:pt idx="7">
                  <c:v>0.99655083211175299</c:v>
                </c:pt>
                <c:pt idx="8">
                  <c:v>1.0074358505515939</c:v>
                </c:pt>
              </c:numCache>
            </c:numRef>
          </c:val>
          <c:smooth val="0"/>
        </c:ser>
        <c:ser>
          <c:idx val="1"/>
          <c:order val="1"/>
          <c:tx>
            <c:strRef>
              <c:f>Sheet1!$D$33</c:f>
              <c:strCache>
                <c:ptCount val="1"/>
                <c:pt idx="0">
                  <c:v>養父市</c:v>
                </c:pt>
              </c:strCache>
            </c:strRef>
          </c:tx>
          <c:cat>
            <c:numRef>
              <c:f>Sheet1!$AA$1:$AI$1</c:f>
              <c:numCache>
                <c:formatCode>General</c:formatCode>
                <c:ptCount val="9"/>
                <c:pt idx="0">
                  <c:v>1970</c:v>
                </c:pt>
                <c:pt idx="1">
                  <c:v>1975</c:v>
                </c:pt>
                <c:pt idx="2">
                  <c:v>1980</c:v>
                </c:pt>
                <c:pt idx="3">
                  <c:v>1985</c:v>
                </c:pt>
                <c:pt idx="4">
                  <c:v>1990</c:v>
                </c:pt>
                <c:pt idx="5">
                  <c:v>1995</c:v>
                </c:pt>
                <c:pt idx="6">
                  <c:v>2000</c:v>
                </c:pt>
                <c:pt idx="7">
                  <c:v>2005</c:v>
                </c:pt>
                <c:pt idx="8">
                  <c:v>2010</c:v>
                </c:pt>
              </c:numCache>
            </c:numRef>
          </c:cat>
          <c:val>
            <c:numRef>
              <c:f>Sheet1!$AA$32:$AI$32</c:f>
              <c:numCache>
                <c:formatCode>0.00_ </c:formatCode>
                <c:ptCount val="9"/>
                <c:pt idx="0">
                  <c:v>0.91765681127383258</c:v>
                </c:pt>
                <c:pt idx="1">
                  <c:v>0.9164802741160234</c:v>
                </c:pt>
                <c:pt idx="2">
                  <c:v>0.92251409379872851</c:v>
                </c:pt>
                <c:pt idx="3">
                  <c:v>0.92681800505541512</c:v>
                </c:pt>
                <c:pt idx="4">
                  <c:v>0.91780297593416582</c:v>
                </c:pt>
                <c:pt idx="5">
                  <c:v>0.91953432248838041</c:v>
                </c:pt>
                <c:pt idx="6">
                  <c:v>0.93871559633027524</c:v>
                </c:pt>
                <c:pt idx="7">
                  <c:v>0.94554094375069064</c:v>
                </c:pt>
                <c:pt idx="8">
                  <c:v>0.94119686568199157</c:v>
                </c:pt>
              </c:numCache>
            </c:numRef>
          </c:val>
          <c:smooth val="0"/>
        </c:ser>
        <c:ser>
          <c:idx val="2"/>
          <c:order val="2"/>
          <c:tx>
            <c:strRef>
              <c:f>Sheet1!$D$34</c:f>
              <c:strCache>
                <c:ptCount val="1"/>
                <c:pt idx="0">
                  <c:v>丹波市</c:v>
                </c:pt>
              </c:strCache>
            </c:strRef>
          </c:tx>
          <c:cat>
            <c:numRef>
              <c:f>Sheet1!$AA$1:$AI$1</c:f>
              <c:numCache>
                <c:formatCode>General</c:formatCode>
                <c:ptCount val="9"/>
                <c:pt idx="0">
                  <c:v>1970</c:v>
                </c:pt>
                <c:pt idx="1">
                  <c:v>1975</c:v>
                </c:pt>
                <c:pt idx="2">
                  <c:v>1980</c:v>
                </c:pt>
                <c:pt idx="3">
                  <c:v>1985</c:v>
                </c:pt>
                <c:pt idx="4">
                  <c:v>1990</c:v>
                </c:pt>
                <c:pt idx="5">
                  <c:v>1995</c:v>
                </c:pt>
                <c:pt idx="6">
                  <c:v>2000</c:v>
                </c:pt>
                <c:pt idx="7">
                  <c:v>2005</c:v>
                </c:pt>
                <c:pt idx="8">
                  <c:v>2010</c:v>
                </c:pt>
              </c:numCache>
            </c:numRef>
          </c:cat>
          <c:val>
            <c:numRef>
              <c:f>Sheet1!$AA$33:$AI$33</c:f>
              <c:numCache>
                <c:formatCode>0.00_ </c:formatCode>
                <c:ptCount val="9"/>
                <c:pt idx="0">
                  <c:v>0.97499727639176381</c:v>
                </c:pt>
                <c:pt idx="1">
                  <c:v>0.98230189867980178</c:v>
                </c:pt>
                <c:pt idx="2">
                  <c:v>0.99234821507401627</c:v>
                </c:pt>
                <c:pt idx="3">
                  <c:v>0.99360023813067422</c:v>
                </c:pt>
                <c:pt idx="4">
                  <c:v>0.98965474261498187</c:v>
                </c:pt>
                <c:pt idx="5">
                  <c:v>0.9967721316714605</c:v>
                </c:pt>
                <c:pt idx="6">
                  <c:v>0.99704417137163737</c:v>
                </c:pt>
                <c:pt idx="7">
                  <c:v>1.005758496431852</c:v>
                </c:pt>
                <c:pt idx="8">
                  <c:v>0.99407569525678274</c:v>
                </c:pt>
              </c:numCache>
            </c:numRef>
          </c:val>
          <c:smooth val="0"/>
        </c:ser>
        <c:ser>
          <c:idx val="3"/>
          <c:order val="3"/>
          <c:tx>
            <c:strRef>
              <c:f>Sheet1!$D$38</c:f>
              <c:strCache>
                <c:ptCount val="1"/>
                <c:pt idx="0">
                  <c:v>宍粟市</c:v>
                </c:pt>
              </c:strCache>
            </c:strRef>
          </c:tx>
          <c:cat>
            <c:numRef>
              <c:f>Sheet1!$AA$1:$AI$1</c:f>
              <c:numCache>
                <c:formatCode>General</c:formatCode>
                <c:ptCount val="9"/>
                <c:pt idx="0">
                  <c:v>1970</c:v>
                </c:pt>
                <c:pt idx="1">
                  <c:v>1975</c:v>
                </c:pt>
                <c:pt idx="2">
                  <c:v>1980</c:v>
                </c:pt>
                <c:pt idx="3">
                  <c:v>1985</c:v>
                </c:pt>
                <c:pt idx="4">
                  <c:v>1990</c:v>
                </c:pt>
                <c:pt idx="5">
                  <c:v>1995</c:v>
                </c:pt>
                <c:pt idx="6">
                  <c:v>2000</c:v>
                </c:pt>
                <c:pt idx="7">
                  <c:v>2005</c:v>
                </c:pt>
                <c:pt idx="8">
                  <c:v>2010</c:v>
                </c:pt>
              </c:numCache>
            </c:numRef>
          </c:cat>
          <c:val>
            <c:numRef>
              <c:f>Sheet1!$AA$38:$AI$38</c:f>
              <c:numCache>
                <c:formatCode>0.00_ </c:formatCode>
                <c:ptCount val="9"/>
                <c:pt idx="0">
                  <c:v>0.94929774702417724</c:v>
                </c:pt>
                <c:pt idx="1">
                  <c:v>0.9507901047324302</c:v>
                </c:pt>
                <c:pt idx="2">
                  <c:v>0.95538260940428654</c:v>
                </c:pt>
                <c:pt idx="3">
                  <c:v>0.9520416496529196</c:v>
                </c:pt>
                <c:pt idx="4">
                  <c:v>0.94475172328393942</c:v>
                </c:pt>
                <c:pt idx="5">
                  <c:v>0.94964873649994752</c:v>
                </c:pt>
                <c:pt idx="6">
                  <c:v>0.95844698636163661</c:v>
                </c:pt>
                <c:pt idx="7">
                  <c:v>0.95355872707958067</c:v>
                </c:pt>
                <c:pt idx="8">
                  <c:v>0.943328936440471</c:v>
                </c:pt>
              </c:numCache>
            </c:numRef>
          </c:val>
          <c:smooth val="0"/>
        </c:ser>
        <c:dLbls>
          <c:showLegendKey val="0"/>
          <c:showVal val="0"/>
          <c:showCatName val="0"/>
          <c:showSerName val="0"/>
          <c:showPercent val="0"/>
          <c:showBubbleSize val="0"/>
        </c:dLbls>
        <c:marker val="1"/>
        <c:smooth val="0"/>
        <c:axId val="71079424"/>
        <c:axId val="74502144"/>
      </c:lineChart>
      <c:catAx>
        <c:axId val="71079424"/>
        <c:scaling>
          <c:orientation val="minMax"/>
        </c:scaling>
        <c:delete val="0"/>
        <c:axPos val="b"/>
        <c:numFmt formatCode="General" sourceLinked="1"/>
        <c:majorTickMark val="out"/>
        <c:minorTickMark val="none"/>
        <c:tickLblPos val="nextTo"/>
        <c:txPr>
          <a:bodyPr/>
          <a:lstStyle/>
          <a:p>
            <a:pPr>
              <a:defRPr sz="1200"/>
            </a:pPr>
            <a:endParaRPr lang="ja-JP"/>
          </a:p>
        </c:txPr>
        <c:crossAx val="74502144"/>
        <c:crosses val="autoZero"/>
        <c:auto val="1"/>
        <c:lblAlgn val="ctr"/>
        <c:lblOffset val="100"/>
        <c:noMultiLvlLbl val="0"/>
      </c:catAx>
      <c:valAx>
        <c:axId val="74502144"/>
        <c:scaling>
          <c:orientation val="minMax"/>
          <c:min val="0.9"/>
        </c:scaling>
        <c:delete val="0"/>
        <c:axPos val="l"/>
        <c:majorGridlines>
          <c:spPr>
            <a:ln>
              <a:prstDash val="sysDash"/>
            </a:ln>
          </c:spPr>
        </c:majorGridlines>
        <c:numFmt formatCode="0.00_ " sourceLinked="1"/>
        <c:majorTickMark val="out"/>
        <c:minorTickMark val="none"/>
        <c:tickLblPos val="nextTo"/>
        <c:txPr>
          <a:bodyPr/>
          <a:lstStyle/>
          <a:p>
            <a:pPr>
              <a:defRPr sz="1200"/>
            </a:pPr>
            <a:endParaRPr lang="ja-JP"/>
          </a:p>
        </c:txPr>
        <c:crossAx val="71079424"/>
        <c:crosses val="autoZero"/>
        <c:crossBetween val="between"/>
      </c:valAx>
      <c:spPr>
        <a:ln>
          <a:solidFill>
            <a:schemeClr val="accent1"/>
          </a:solidFill>
        </a:ln>
      </c:spPr>
    </c:plotArea>
    <c:legend>
      <c:legendPos val="b"/>
      <c:layout/>
      <c:overlay val="0"/>
      <c:txPr>
        <a:bodyPr/>
        <a:lstStyle/>
        <a:p>
          <a:pPr>
            <a:defRPr sz="1200"/>
          </a:pPr>
          <a:endParaRPr lang="ja-JP"/>
        </a:p>
      </c:txPr>
    </c:legend>
    <c:plotVisOnly val="1"/>
    <c:dispBlanksAs val="gap"/>
    <c:showDLblsOverMax val="0"/>
  </c:chart>
  <c:spPr>
    <a:ln>
      <a:solidFill>
        <a:schemeClr val="accent1"/>
      </a:solid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課税者対象所得!$C$63</c:f>
              <c:strCache>
                <c:ptCount val="1"/>
                <c:pt idx="0">
                  <c:v>朝来市</c:v>
                </c:pt>
              </c:strCache>
            </c:strRef>
          </c:tx>
          <c:cat>
            <c:numRef>
              <c:f>課税者対象所得!$D$3:$R$3</c:f>
              <c:numCache>
                <c:formatCode>General</c:formatCode>
                <c:ptCount val="15"/>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numCache>
            </c:numRef>
          </c:cat>
          <c:val>
            <c:numRef>
              <c:f>課税者対象所得!$D$63:$R$63</c:f>
              <c:numCache>
                <c:formatCode>#,##0_ </c:formatCode>
                <c:ptCount val="15"/>
                <c:pt idx="0">
                  <c:v>3495.3960348162477</c:v>
                </c:pt>
                <c:pt idx="1">
                  <c:v>3293.4134895327879</c:v>
                </c:pt>
                <c:pt idx="2">
                  <c:v>3290.5341805739822</c:v>
                </c:pt>
                <c:pt idx="3">
                  <c:v>3281.4185912655585</c:v>
                </c:pt>
                <c:pt idx="4">
                  <c:v>3239.8467782851344</c:v>
                </c:pt>
                <c:pt idx="5">
                  <c:v>3211.1324115127377</c:v>
                </c:pt>
                <c:pt idx="6">
                  <c:v>3095.4155154920782</c:v>
                </c:pt>
                <c:pt idx="7">
                  <c:v>3089.7288693743139</c:v>
                </c:pt>
                <c:pt idx="8">
                  <c:v>3008.1880530973453</c:v>
                </c:pt>
                <c:pt idx="9">
                  <c:v>2847.4213421342133</c:v>
                </c:pt>
                <c:pt idx="10">
                  <c:v>2833.2994041019956</c:v>
                </c:pt>
                <c:pt idx="11">
                  <c:v>2814.830327696302</c:v>
                </c:pt>
                <c:pt idx="12">
                  <c:v>2777.8808890167588</c:v>
                </c:pt>
                <c:pt idx="13">
                  <c:v>2670.858678611422</c:v>
                </c:pt>
                <c:pt idx="14">
                  <c:v>2652.2510133613573</c:v>
                </c:pt>
              </c:numCache>
            </c:numRef>
          </c:val>
          <c:smooth val="0"/>
        </c:ser>
        <c:ser>
          <c:idx val="1"/>
          <c:order val="1"/>
          <c:tx>
            <c:strRef>
              <c:f>課税者対象所得!$C$60</c:f>
              <c:strCache>
                <c:ptCount val="1"/>
                <c:pt idx="0">
                  <c:v>養父市</c:v>
                </c:pt>
              </c:strCache>
            </c:strRef>
          </c:tx>
          <c:marker>
            <c:symbol val="square"/>
            <c:size val="5"/>
          </c:marker>
          <c:cat>
            <c:numRef>
              <c:f>課税者対象所得!$D$3:$R$3</c:f>
              <c:numCache>
                <c:formatCode>General</c:formatCode>
                <c:ptCount val="15"/>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numCache>
            </c:numRef>
          </c:cat>
          <c:val>
            <c:numRef>
              <c:f>課税者対象所得!$D$60:$R$60</c:f>
              <c:numCache>
                <c:formatCode>#,##0_ </c:formatCode>
                <c:ptCount val="15"/>
                <c:pt idx="0">
                  <c:v>3125.6967021985342</c:v>
                </c:pt>
                <c:pt idx="1">
                  <c:v>3157.4674178087953</c:v>
                </c:pt>
                <c:pt idx="2">
                  <c:v>3155.0825334247515</c:v>
                </c:pt>
                <c:pt idx="3">
                  <c:v>3199.8176605504586</c:v>
                </c:pt>
                <c:pt idx="4">
                  <c:v>3102.7267916405058</c:v>
                </c:pt>
                <c:pt idx="5">
                  <c:v>3109.567652786794</c:v>
                </c:pt>
                <c:pt idx="6">
                  <c:v>3037.4665239392762</c:v>
                </c:pt>
                <c:pt idx="7">
                  <c:v>3017.0928178963895</c:v>
                </c:pt>
                <c:pt idx="8">
                  <c:v>2914.9954893116296</c:v>
                </c:pt>
                <c:pt idx="9">
                  <c:v>2799.9014159764893</c:v>
                </c:pt>
                <c:pt idx="10">
                  <c:v>2754.2109925872355</c:v>
                </c:pt>
                <c:pt idx="11">
                  <c:v>2741.6005394345239</c:v>
                </c:pt>
                <c:pt idx="12">
                  <c:v>2672.8696185800604</c:v>
                </c:pt>
                <c:pt idx="13">
                  <c:v>2576.0894189242244</c:v>
                </c:pt>
                <c:pt idx="14">
                  <c:v>2559.7860529435006</c:v>
                </c:pt>
              </c:numCache>
            </c:numRef>
          </c:val>
          <c:smooth val="0"/>
        </c:ser>
        <c:ser>
          <c:idx val="3"/>
          <c:order val="2"/>
          <c:tx>
            <c:strRef>
              <c:f>課税者対象所得!$C$65</c:f>
              <c:strCache>
                <c:ptCount val="1"/>
                <c:pt idx="0">
                  <c:v>宍粟市</c:v>
                </c:pt>
              </c:strCache>
            </c:strRef>
          </c:tx>
          <c:cat>
            <c:numRef>
              <c:f>課税者対象所得!$D$3:$R$3</c:f>
              <c:numCache>
                <c:formatCode>General</c:formatCode>
                <c:ptCount val="15"/>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numCache>
            </c:numRef>
          </c:cat>
          <c:val>
            <c:numRef>
              <c:f>課税者対象所得!$D$65:$R$65</c:f>
              <c:numCache>
                <c:formatCode>#,##0_ </c:formatCode>
                <c:ptCount val="15"/>
                <c:pt idx="0">
                  <c:v>3186.7096861180025</c:v>
                </c:pt>
                <c:pt idx="1">
                  <c:v>3233.0209452493355</c:v>
                </c:pt>
                <c:pt idx="2">
                  <c:v>3186.5775994724113</c:v>
                </c:pt>
                <c:pt idx="3">
                  <c:v>3196.3998067742668</c:v>
                </c:pt>
                <c:pt idx="4">
                  <c:v>3115.1205251286797</c:v>
                </c:pt>
                <c:pt idx="5">
                  <c:v>3066.7222320324918</c:v>
                </c:pt>
                <c:pt idx="6">
                  <c:v>3015.1825746451295</c:v>
                </c:pt>
                <c:pt idx="7">
                  <c:v>2963.0258833703979</c:v>
                </c:pt>
                <c:pt idx="8">
                  <c:v>2897.1055788842232</c:v>
                </c:pt>
                <c:pt idx="9">
                  <c:v>2900.200979858465</c:v>
                </c:pt>
                <c:pt idx="10">
                  <c:v>2762.0593832020995</c:v>
                </c:pt>
                <c:pt idx="11">
                  <c:v>2821.2495423023579</c:v>
                </c:pt>
                <c:pt idx="12">
                  <c:v>2694.691559530464</c:v>
                </c:pt>
                <c:pt idx="13">
                  <c:v>2632.4046324745923</c:v>
                </c:pt>
                <c:pt idx="14">
                  <c:v>2617.12626952545</c:v>
                </c:pt>
              </c:numCache>
            </c:numRef>
          </c:val>
          <c:smooth val="0"/>
        </c:ser>
        <c:dLbls>
          <c:showLegendKey val="0"/>
          <c:showVal val="0"/>
          <c:showCatName val="0"/>
          <c:showSerName val="0"/>
          <c:showPercent val="0"/>
          <c:showBubbleSize val="0"/>
        </c:dLbls>
        <c:marker val="1"/>
        <c:smooth val="0"/>
        <c:axId val="24735104"/>
        <c:axId val="24745088"/>
      </c:lineChart>
      <c:catAx>
        <c:axId val="24735104"/>
        <c:scaling>
          <c:orientation val="minMax"/>
        </c:scaling>
        <c:delete val="0"/>
        <c:axPos val="b"/>
        <c:numFmt formatCode="General" sourceLinked="1"/>
        <c:majorTickMark val="out"/>
        <c:minorTickMark val="none"/>
        <c:tickLblPos val="nextTo"/>
        <c:txPr>
          <a:bodyPr/>
          <a:lstStyle/>
          <a:p>
            <a:pPr>
              <a:defRPr sz="1100"/>
            </a:pPr>
            <a:endParaRPr lang="ja-JP"/>
          </a:p>
        </c:txPr>
        <c:crossAx val="24745088"/>
        <c:crosses val="autoZero"/>
        <c:auto val="1"/>
        <c:lblAlgn val="ctr"/>
        <c:lblOffset val="100"/>
        <c:noMultiLvlLbl val="0"/>
      </c:catAx>
      <c:valAx>
        <c:axId val="24745088"/>
        <c:scaling>
          <c:orientation val="minMax"/>
          <c:min val="2400"/>
        </c:scaling>
        <c:delete val="0"/>
        <c:axPos val="l"/>
        <c:majorGridlines>
          <c:spPr>
            <a:ln>
              <a:prstDash val="sysDash"/>
            </a:ln>
          </c:spPr>
        </c:majorGridlines>
        <c:numFmt formatCode="#,##0_ " sourceLinked="1"/>
        <c:majorTickMark val="out"/>
        <c:minorTickMark val="none"/>
        <c:tickLblPos val="nextTo"/>
        <c:txPr>
          <a:bodyPr/>
          <a:lstStyle/>
          <a:p>
            <a:pPr>
              <a:defRPr sz="1100"/>
            </a:pPr>
            <a:endParaRPr lang="ja-JP"/>
          </a:p>
        </c:txPr>
        <c:crossAx val="24735104"/>
        <c:crosses val="autoZero"/>
        <c:crossBetween val="between"/>
      </c:valAx>
    </c:plotArea>
    <c:legend>
      <c:legendPos val="b"/>
      <c:layout/>
      <c:overlay val="0"/>
      <c:txPr>
        <a:bodyPr/>
        <a:lstStyle/>
        <a:p>
          <a:pPr>
            <a:defRPr sz="1100"/>
          </a:pPr>
          <a:endParaRPr lang="ja-JP"/>
        </a:p>
      </c:txPr>
    </c:legend>
    <c:plotVisOnly val="1"/>
    <c:dispBlanksAs val="gap"/>
    <c:showDLblsOverMax val="0"/>
  </c:chart>
  <c:spPr>
    <a:ln>
      <a:solidFill>
        <a:schemeClr val="accent1"/>
      </a:solid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24"/>
            <c:invertIfNegative val="0"/>
            <c:bubble3D val="0"/>
            <c:spPr>
              <a:solidFill>
                <a:schemeClr val="accent2"/>
              </a:solidFill>
            </c:spPr>
          </c:dPt>
          <c:cat>
            <c:strRef>
              <c:f>税収と失業!$C$8:$C$36</c:f>
              <c:strCache>
                <c:ptCount val="29"/>
                <c:pt idx="0">
                  <c:v>神戸市</c:v>
                </c:pt>
                <c:pt idx="1">
                  <c:v>姫路市</c:v>
                </c:pt>
                <c:pt idx="2">
                  <c:v>尼崎市</c:v>
                </c:pt>
                <c:pt idx="3">
                  <c:v>明石市</c:v>
                </c:pt>
                <c:pt idx="4">
                  <c:v>西宮市</c:v>
                </c:pt>
                <c:pt idx="5">
                  <c:v>洲本市</c:v>
                </c:pt>
                <c:pt idx="6">
                  <c:v>芦屋市</c:v>
                </c:pt>
                <c:pt idx="7">
                  <c:v>伊丹市</c:v>
                </c:pt>
                <c:pt idx="8">
                  <c:v>相生市</c:v>
                </c:pt>
                <c:pt idx="9">
                  <c:v>豊岡市</c:v>
                </c:pt>
                <c:pt idx="10">
                  <c:v>加古川市</c:v>
                </c:pt>
                <c:pt idx="11">
                  <c:v>赤穂市</c:v>
                </c:pt>
                <c:pt idx="12">
                  <c:v>西脇市</c:v>
                </c:pt>
                <c:pt idx="13">
                  <c:v>宝塚市</c:v>
                </c:pt>
                <c:pt idx="14">
                  <c:v>三木市</c:v>
                </c:pt>
                <c:pt idx="15">
                  <c:v>高砂市</c:v>
                </c:pt>
                <c:pt idx="16">
                  <c:v>川西市</c:v>
                </c:pt>
                <c:pt idx="17">
                  <c:v>小野市</c:v>
                </c:pt>
                <c:pt idx="18">
                  <c:v>三田市</c:v>
                </c:pt>
                <c:pt idx="19">
                  <c:v>加西市</c:v>
                </c:pt>
                <c:pt idx="20">
                  <c:v>篠山市</c:v>
                </c:pt>
                <c:pt idx="21">
                  <c:v>養父市</c:v>
                </c:pt>
                <c:pt idx="22">
                  <c:v>丹波市</c:v>
                </c:pt>
                <c:pt idx="23">
                  <c:v>南あわじ市</c:v>
                </c:pt>
                <c:pt idx="24">
                  <c:v>朝来市</c:v>
                </c:pt>
                <c:pt idx="25">
                  <c:v>淡路市</c:v>
                </c:pt>
                <c:pt idx="26">
                  <c:v>宍粟市</c:v>
                </c:pt>
                <c:pt idx="27">
                  <c:v>加東市</c:v>
                </c:pt>
                <c:pt idx="28">
                  <c:v>たつの市</c:v>
                </c:pt>
              </c:strCache>
            </c:strRef>
          </c:cat>
          <c:val>
            <c:numRef>
              <c:f>税収と失業!$AN$8:$AN$36</c:f>
              <c:numCache>
                <c:formatCode>#,##0_ </c:formatCode>
                <c:ptCount val="29"/>
                <c:pt idx="0">
                  <c:v>176.69325299053151</c:v>
                </c:pt>
                <c:pt idx="1">
                  <c:v>169.79233084988601</c:v>
                </c:pt>
                <c:pt idx="2">
                  <c:v>171.25984296594689</c:v>
                </c:pt>
                <c:pt idx="3">
                  <c:v>133.25418674944856</c:v>
                </c:pt>
                <c:pt idx="4">
                  <c:v>173.35311351431508</c:v>
                </c:pt>
                <c:pt idx="5">
                  <c:v>125.7732782653588</c:v>
                </c:pt>
                <c:pt idx="6">
                  <c:v>221.93622950994055</c:v>
                </c:pt>
                <c:pt idx="7">
                  <c:v>162.4147665856394</c:v>
                </c:pt>
                <c:pt idx="8">
                  <c:v>151.3032605559296</c:v>
                </c:pt>
                <c:pt idx="9">
                  <c:v>114.60449594069088</c:v>
                </c:pt>
                <c:pt idx="10">
                  <c:v>140.08660296353716</c:v>
                </c:pt>
                <c:pt idx="11">
                  <c:v>168.96245264872715</c:v>
                </c:pt>
                <c:pt idx="12">
                  <c:v>118.45587257935144</c:v>
                </c:pt>
                <c:pt idx="13">
                  <c:v>152.18111349709318</c:v>
                </c:pt>
                <c:pt idx="14">
                  <c:v>134.99328446324904</c:v>
                </c:pt>
                <c:pt idx="15">
                  <c:v>176.24496594766694</c:v>
                </c:pt>
                <c:pt idx="16">
                  <c:v>125.64307229858784</c:v>
                </c:pt>
                <c:pt idx="17">
                  <c:v>135.91992304917639</c:v>
                </c:pt>
                <c:pt idx="18">
                  <c:v>151.13949974082112</c:v>
                </c:pt>
                <c:pt idx="19">
                  <c:v>137.34953812098252</c:v>
                </c:pt>
                <c:pt idx="20">
                  <c:v>147.59104572061383</c:v>
                </c:pt>
                <c:pt idx="21">
                  <c:v>92.267826980979663</c:v>
                </c:pt>
                <c:pt idx="22">
                  <c:v>110.47770020770828</c:v>
                </c:pt>
                <c:pt idx="23">
                  <c:v>115.72007774538386</c:v>
                </c:pt>
                <c:pt idx="24">
                  <c:v>142.22635617416131</c:v>
                </c:pt>
                <c:pt idx="25">
                  <c:v>102.00213710681385</c:v>
                </c:pt>
                <c:pt idx="26">
                  <c:v>109.16322851054862</c:v>
                </c:pt>
                <c:pt idx="27">
                  <c:v>177.73020164754638</c:v>
                </c:pt>
                <c:pt idx="28">
                  <c:v>132.30175595016965</c:v>
                </c:pt>
              </c:numCache>
            </c:numRef>
          </c:val>
        </c:ser>
        <c:dLbls>
          <c:showLegendKey val="0"/>
          <c:showVal val="0"/>
          <c:showCatName val="0"/>
          <c:showSerName val="0"/>
          <c:showPercent val="0"/>
          <c:showBubbleSize val="0"/>
        </c:dLbls>
        <c:gapWidth val="150"/>
        <c:axId val="24759680"/>
        <c:axId val="24761472"/>
      </c:barChart>
      <c:catAx>
        <c:axId val="24759680"/>
        <c:scaling>
          <c:orientation val="minMax"/>
        </c:scaling>
        <c:delete val="0"/>
        <c:axPos val="b"/>
        <c:majorTickMark val="out"/>
        <c:minorTickMark val="none"/>
        <c:tickLblPos val="nextTo"/>
        <c:txPr>
          <a:bodyPr rot="0" vert="eaVert"/>
          <a:lstStyle/>
          <a:p>
            <a:pPr>
              <a:defRPr sz="1100"/>
            </a:pPr>
            <a:endParaRPr lang="ja-JP"/>
          </a:p>
        </c:txPr>
        <c:crossAx val="24761472"/>
        <c:crosses val="autoZero"/>
        <c:auto val="1"/>
        <c:lblAlgn val="ctr"/>
        <c:lblOffset val="100"/>
        <c:noMultiLvlLbl val="0"/>
      </c:catAx>
      <c:valAx>
        <c:axId val="24761472"/>
        <c:scaling>
          <c:orientation val="minMax"/>
        </c:scaling>
        <c:delete val="0"/>
        <c:axPos val="l"/>
        <c:majorGridlines>
          <c:spPr>
            <a:ln>
              <a:prstDash val="sysDash"/>
            </a:ln>
          </c:spPr>
        </c:majorGridlines>
        <c:title>
          <c:tx>
            <c:rich>
              <a:bodyPr rot="0" vert="wordArtVertRtl"/>
              <a:lstStyle/>
              <a:p>
                <a:pPr>
                  <a:defRPr sz="1200"/>
                </a:pPr>
                <a:r>
                  <a:rPr lang="en-US" altLang="ja-JP" sz="1200" b="0"/>
                  <a:t>1</a:t>
                </a:r>
                <a:r>
                  <a:rPr lang="ja-JP" altLang="en-US" sz="1200" b="0"/>
                  <a:t>人当たり税収</a:t>
                </a:r>
                <a:r>
                  <a:rPr lang="en-US" altLang="ja-JP" sz="1200" b="0"/>
                  <a:t>(</a:t>
                </a:r>
                <a:r>
                  <a:rPr lang="ja-JP" altLang="en-US" sz="1200" b="0"/>
                  <a:t>千円</a:t>
                </a:r>
                <a:r>
                  <a:rPr lang="en-US" altLang="ja-JP" sz="1200" b="0"/>
                  <a:t>)</a:t>
                </a:r>
                <a:endParaRPr lang="ja-JP" altLang="en-US" sz="1200" b="0"/>
              </a:p>
            </c:rich>
          </c:tx>
          <c:layout>
            <c:manualLayout>
              <c:xMode val="edge"/>
              <c:yMode val="edge"/>
              <c:x val="1.0802469135802469E-2"/>
              <c:y val="0.25793106321519832"/>
            </c:manualLayout>
          </c:layout>
          <c:overlay val="0"/>
        </c:title>
        <c:numFmt formatCode="#,##0_ " sourceLinked="1"/>
        <c:majorTickMark val="out"/>
        <c:minorTickMark val="none"/>
        <c:tickLblPos val="nextTo"/>
        <c:txPr>
          <a:bodyPr/>
          <a:lstStyle/>
          <a:p>
            <a:pPr>
              <a:defRPr sz="1200"/>
            </a:pPr>
            <a:endParaRPr lang="ja-JP"/>
          </a:p>
        </c:txPr>
        <c:crossAx val="24759680"/>
        <c:crosses val="autoZero"/>
        <c:crossBetween val="between"/>
      </c:valAx>
    </c:plotArea>
    <c:plotVisOnly val="1"/>
    <c:dispBlanksAs val="gap"/>
    <c:showDLblsOverMax val="0"/>
  </c:chart>
  <c:spPr>
    <a:ln>
      <a:solidFill>
        <a:schemeClr val="accent1"/>
      </a:solid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税収と失業!$C$54</c:f>
              <c:strCache>
                <c:ptCount val="1"/>
                <c:pt idx="0">
                  <c:v>朝来市</c:v>
                </c:pt>
              </c:strCache>
            </c:strRef>
          </c:tx>
          <c:cat>
            <c:numRef>
              <c:f>税収と失業!$Y$3:$AM$3</c:f>
              <c:numCache>
                <c:formatCode>General</c:formatCode>
                <c:ptCount val="15"/>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numCache>
            </c:numRef>
          </c:cat>
          <c:val>
            <c:numRef>
              <c:f>税収と失業!$Y$54:$AM$54</c:f>
              <c:numCache>
                <c:formatCode>#,##0_ </c:formatCode>
                <c:ptCount val="15"/>
                <c:pt idx="0">
                  <c:v>115.8245236799129</c:v>
                </c:pt>
                <c:pt idx="1">
                  <c:v>127.84427322969698</c:v>
                </c:pt>
                <c:pt idx="2">
                  <c:v>120.41584564860428</c:v>
                </c:pt>
                <c:pt idx="3">
                  <c:v>159.29621630488271</c:v>
                </c:pt>
                <c:pt idx="4">
                  <c:v>153.90058752470898</c:v>
                </c:pt>
                <c:pt idx="5">
                  <c:v>152.58845836768342</c:v>
                </c:pt>
                <c:pt idx="6">
                  <c:v>145.81266708927046</c:v>
                </c:pt>
                <c:pt idx="7">
                  <c:v>140.02017427017427</c:v>
                </c:pt>
                <c:pt idx="8">
                  <c:v>137.50587215480118</c:v>
                </c:pt>
                <c:pt idx="9">
                  <c:v>140.87394863427946</c:v>
                </c:pt>
                <c:pt idx="10">
                  <c:v>145.14318523349118</c:v>
                </c:pt>
                <c:pt idx="11">
                  <c:v>159.61454409523535</c:v>
                </c:pt>
                <c:pt idx="12">
                  <c:v>152.4688818411941</c:v>
                </c:pt>
                <c:pt idx="13">
                  <c:v>143.81782638092719</c:v>
                </c:pt>
                <c:pt idx="14">
                  <c:v>142.22635617416131</c:v>
                </c:pt>
              </c:numCache>
            </c:numRef>
          </c:val>
          <c:smooth val="0"/>
        </c:ser>
        <c:ser>
          <c:idx val="1"/>
          <c:order val="1"/>
          <c:tx>
            <c:strRef>
              <c:f>税収と失業!$C$52</c:f>
              <c:strCache>
                <c:ptCount val="1"/>
                <c:pt idx="0">
                  <c:v>丹波市</c:v>
                </c:pt>
              </c:strCache>
            </c:strRef>
          </c:tx>
          <c:val>
            <c:numRef>
              <c:f>税収と失業!$Y$52:$AM$52</c:f>
              <c:numCache>
                <c:formatCode>#,##0_ </c:formatCode>
                <c:ptCount val="15"/>
                <c:pt idx="0">
                  <c:v>105.87029349743372</c:v>
                </c:pt>
                <c:pt idx="1">
                  <c:v>116.38292113363762</c:v>
                </c:pt>
                <c:pt idx="2">
                  <c:v>109.98514666666667</c:v>
                </c:pt>
                <c:pt idx="3">
                  <c:v>113.56044603295717</c:v>
                </c:pt>
                <c:pt idx="4">
                  <c:v>110.11486667739686</c:v>
                </c:pt>
                <c:pt idx="5">
                  <c:v>110.82058058166031</c:v>
                </c:pt>
                <c:pt idx="6">
                  <c:v>110.74808901658896</c:v>
                </c:pt>
                <c:pt idx="7">
                  <c:v>105.02740360387355</c:v>
                </c:pt>
                <c:pt idx="8">
                  <c:v>103.89749972644709</c:v>
                </c:pt>
                <c:pt idx="9">
                  <c:v>106.34576561399632</c:v>
                </c:pt>
                <c:pt idx="10">
                  <c:v>106.25698588878353</c:v>
                </c:pt>
                <c:pt idx="11">
                  <c:v>117.83231351366558</c:v>
                </c:pt>
                <c:pt idx="12">
                  <c:v>117.64046267385751</c:v>
                </c:pt>
                <c:pt idx="13">
                  <c:v>111.85008093280429</c:v>
                </c:pt>
                <c:pt idx="14">
                  <c:v>110.47770020770828</c:v>
                </c:pt>
              </c:numCache>
            </c:numRef>
          </c:val>
          <c:smooth val="0"/>
        </c:ser>
        <c:ser>
          <c:idx val="2"/>
          <c:order val="2"/>
          <c:tx>
            <c:strRef>
              <c:f>税収と失業!$C$56</c:f>
              <c:strCache>
                <c:ptCount val="1"/>
                <c:pt idx="0">
                  <c:v>宍粟市</c:v>
                </c:pt>
              </c:strCache>
            </c:strRef>
          </c:tx>
          <c:val>
            <c:numRef>
              <c:f>税収と失業!$Y$56:$AM$56</c:f>
              <c:numCache>
                <c:formatCode>#,##0_ </c:formatCode>
                <c:ptCount val="15"/>
                <c:pt idx="0">
                  <c:v>91.959200426876819</c:v>
                </c:pt>
                <c:pt idx="1">
                  <c:v>97.092419951629907</c:v>
                </c:pt>
                <c:pt idx="2">
                  <c:v>95.573496636047409</c:v>
                </c:pt>
                <c:pt idx="3">
                  <c:v>97.909668490910235</c:v>
                </c:pt>
                <c:pt idx="4">
                  <c:v>94.648701161562826</c:v>
                </c:pt>
                <c:pt idx="5">
                  <c:v>95.576145423620702</c:v>
                </c:pt>
                <c:pt idx="6">
                  <c:v>96.900714239752915</c:v>
                </c:pt>
                <c:pt idx="7">
                  <c:v>94.368514431606727</c:v>
                </c:pt>
                <c:pt idx="8">
                  <c:v>92.279308009873091</c:v>
                </c:pt>
                <c:pt idx="9">
                  <c:v>98.504592828122242</c:v>
                </c:pt>
                <c:pt idx="10">
                  <c:v>101.96690823949159</c:v>
                </c:pt>
                <c:pt idx="11">
                  <c:v>112.38358114520722</c:v>
                </c:pt>
                <c:pt idx="12">
                  <c:v>115.22965414906975</c:v>
                </c:pt>
                <c:pt idx="13">
                  <c:v>111.58543624316025</c:v>
                </c:pt>
                <c:pt idx="14">
                  <c:v>109.16322851054862</c:v>
                </c:pt>
              </c:numCache>
            </c:numRef>
          </c:val>
          <c:smooth val="0"/>
        </c:ser>
        <c:dLbls>
          <c:showLegendKey val="0"/>
          <c:showVal val="0"/>
          <c:showCatName val="0"/>
          <c:showSerName val="0"/>
          <c:showPercent val="0"/>
          <c:showBubbleSize val="0"/>
        </c:dLbls>
        <c:marker val="1"/>
        <c:smooth val="0"/>
        <c:axId val="24788352"/>
        <c:axId val="24794240"/>
      </c:lineChart>
      <c:catAx>
        <c:axId val="24788352"/>
        <c:scaling>
          <c:orientation val="minMax"/>
        </c:scaling>
        <c:delete val="0"/>
        <c:axPos val="b"/>
        <c:numFmt formatCode="General" sourceLinked="1"/>
        <c:majorTickMark val="out"/>
        <c:minorTickMark val="none"/>
        <c:tickLblPos val="nextTo"/>
        <c:txPr>
          <a:bodyPr/>
          <a:lstStyle/>
          <a:p>
            <a:pPr>
              <a:defRPr sz="1100"/>
            </a:pPr>
            <a:endParaRPr lang="ja-JP"/>
          </a:p>
        </c:txPr>
        <c:crossAx val="24794240"/>
        <c:crosses val="autoZero"/>
        <c:auto val="1"/>
        <c:lblAlgn val="ctr"/>
        <c:lblOffset val="100"/>
        <c:noMultiLvlLbl val="0"/>
      </c:catAx>
      <c:valAx>
        <c:axId val="24794240"/>
        <c:scaling>
          <c:orientation val="minMax"/>
          <c:min val="60"/>
        </c:scaling>
        <c:delete val="0"/>
        <c:axPos val="l"/>
        <c:majorGridlines>
          <c:spPr>
            <a:ln>
              <a:prstDash val="sysDash"/>
            </a:ln>
          </c:spPr>
        </c:majorGridlines>
        <c:title>
          <c:tx>
            <c:rich>
              <a:bodyPr rot="0" vert="wordArtVertRtl"/>
              <a:lstStyle/>
              <a:p>
                <a:pPr>
                  <a:defRPr sz="1100"/>
                </a:pPr>
                <a:r>
                  <a:rPr lang="en-US" altLang="ja-JP" sz="1100" b="0"/>
                  <a:t>1</a:t>
                </a:r>
                <a:r>
                  <a:rPr lang="ja-JP" altLang="en-US" sz="1100" b="0"/>
                  <a:t>人当たり税収</a:t>
                </a:r>
                <a:r>
                  <a:rPr lang="en-US" altLang="ja-JP" sz="1100" b="0"/>
                  <a:t>(</a:t>
                </a:r>
                <a:r>
                  <a:rPr lang="ja-JP" altLang="en-US" sz="1100" b="0"/>
                  <a:t>千円</a:t>
                </a:r>
                <a:r>
                  <a:rPr lang="en-US" altLang="ja-JP" sz="1100" b="0"/>
                  <a:t>)</a:t>
                </a:r>
                <a:endParaRPr lang="ja-JP" altLang="en-US" sz="1100" b="0"/>
              </a:p>
            </c:rich>
          </c:tx>
          <c:layout>
            <c:manualLayout>
              <c:xMode val="edge"/>
              <c:yMode val="edge"/>
              <c:x val="1.0802469135802469E-2"/>
              <c:y val="0.30139924928976147"/>
            </c:manualLayout>
          </c:layout>
          <c:overlay val="0"/>
        </c:title>
        <c:numFmt formatCode="#,##0_ " sourceLinked="1"/>
        <c:majorTickMark val="out"/>
        <c:minorTickMark val="none"/>
        <c:tickLblPos val="nextTo"/>
        <c:txPr>
          <a:bodyPr/>
          <a:lstStyle/>
          <a:p>
            <a:pPr>
              <a:defRPr sz="1200"/>
            </a:pPr>
            <a:endParaRPr lang="ja-JP"/>
          </a:p>
        </c:txPr>
        <c:crossAx val="24788352"/>
        <c:crosses val="autoZero"/>
        <c:crossBetween val="between"/>
      </c:valAx>
    </c:plotArea>
    <c:legend>
      <c:legendPos val="b"/>
      <c:layout/>
      <c:overlay val="0"/>
      <c:txPr>
        <a:bodyPr/>
        <a:lstStyle/>
        <a:p>
          <a:pPr>
            <a:defRPr sz="1100"/>
          </a:pPr>
          <a:endParaRPr lang="ja-JP"/>
        </a:p>
      </c:txPr>
    </c:legend>
    <c:plotVisOnly val="1"/>
    <c:dispBlanksAs val="gap"/>
    <c:showDLblsOverMax val="0"/>
  </c:chart>
  <c:spPr>
    <a:ln>
      <a:solidFill>
        <a:schemeClr val="accent1"/>
      </a:solid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070623116554878E-2"/>
          <c:y val="5.7206226058245095E-2"/>
          <c:w val="0.82127612520657145"/>
          <c:h val="0.8927849595012467"/>
        </c:manualLayout>
      </c:layout>
      <c:barChart>
        <c:barDir val="col"/>
        <c:grouping val="clustered"/>
        <c:varyColors val="0"/>
        <c:ser>
          <c:idx val="0"/>
          <c:order val="0"/>
          <c:tx>
            <c:strRef>
              <c:f>'72部門表'!$DE$4</c:f>
              <c:strCache>
                <c:ptCount val="1"/>
                <c:pt idx="0">
                  <c:v>輸移出</c:v>
                </c:pt>
              </c:strCache>
            </c:strRef>
          </c:tx>
          <c:invertIfNegative val="0"/>
          <c:cat>
            <c:strRef>
              <c:f>'72部門表'!$DD$5:$DD$22</c:f>
              <c:strCache>
                <c:ptCount val="18"/>
                <c:pt idx="0">
                  <c:v>非鉄金属</c:v>
                </c:pt>
                <c:pt idx="1">
                  <c:v>卸売・小売業</c:v>
                </c:pt>
                <c:pt idx="2">
                  <c:v>衣服・他の既製品</c:v>
                </c:pt>
                <c:pt idx="3">
                  <c:v>その他の金属製品</c:v>
                </c:pt>
                <c:pt idx="4">
                  <c:v>電子部品</c:v>
                </c:pt>
                <c:pt idx="5">
                  <c:v>その他の食料品</c:v>
                </c:pt>
                <c:pt idx="6">
                  <c:v>電力</c:v>
                </c:pt>
                <c:pt idx="7">
                  <c:v>麺・パン・菓子</c:v>
                </c:pt>
                <c:pt idx="8">
                  <c:v>印刷・製版・製本</c:v>
                </c:pt>
                <c:pt idx="9">
                  <c:v>ガス・石油機器・暖厨</c:v>
                </c:pt>
                <c:pt idx="10">
                  <c:v>化学基礎製品</c:v>
                </c:pt>
                <c:pt idx="11">
                  <c:v>一般産業機械</c:v>
                </c:pt>
                <c:pt idx="12">
                  <c:v>運輸</c:v>
                </c:pt>
                <c:pt idx="13">
                  <c:v>その他の一般機械</c:v>
                </c:pt>
                <c:pt idx="14">
                  <c:v>産業用電気機器</c:v>
                </c:pt>
                <c:pt idx="15">
                  <c:v>鉄鋼</c:v>
                </c:pt>
                <c:pt idx="16">
                  <c:v>金融・保険</c:v>
                </c:pt>
                <c:pt idx="17">
                  <c:v>他の対事業所サ</c:v>
                </c:pt>
              </c:strCache>
            </c:strRef>
          </c:cat>
          <c:val>
            <c:numRef>
              <c:f>'72部門表'!$DH$5:$DH$22</c:f>
              <c:numCache>
                <c:formatCode>#,##0_ </c:formatCode>
                <c:ptCount val="18"/>
                <c:pt idx="0">
                  <c:v>251.53714877796062</c:v>
                </c:pt>
                <c:pt idx="1">
                  <c:v>246.42286828792589</c:v>
                </c:pt>
                <c:pt idx="2">
                  <c:v>221.30523557018347</c:v>
                </c:pt>
                <c:pt idx="3">
                  <c:v>214.60535137441337</c:v>
                </c:pt>
                <c:pt idx="4">
                  <c:v>202.74852197232889</c:v>
                </c:pt>
                <c:pt idx="5">
                  <c:v>194.3688669470348</c:v>
                </c:pt>
                <c:pt idx="6">
                  <c:v>168.40494910708844</c:v>
                </c:pt>
                <c:pt idx="7">
                  <c:v>157.0893521058085</c:v>
                </c:pt>
                <c:pt idx="8">
                  <c:v>149.86773937953313</c:v>
                </c:pt>
                <c:pt idx="9">
                  <c:v>119.96982995063084</c:v>
                </c:pt>
                <c:pt idx="10">
                  <c:v>115.60157249954288</c:v>
                </c:pt>
                <c:pt idx="11">
                  <c:v>105.65612238678612</c:v>
                </c:pt>
                <c:pt idx="12">
                  <c:v>87.844212835984635</c:v>
                </c:pt>
                <c:pt idx="13">
                  <c:v>81.393612482476982</c:v>
                </c:pt>
                <c:pt idx="14">
                  <c:v>73.392454440177971</c:v>
                </c:pt>
                <c:pt idx="15">
                  <c:v>69.376485646370455</c:v>
                </c:pt>
                <c:pt idx="16">
                  <c:v>68.687450478454323</c:v>
                </c:pt>
                <c:pt idx="17">
                  <c:v>58.690802706162003</c:v>
                </c:pt>
              </c:numCache>
            </c:numRef>
          </c:val>
        </c:ser>
        <c:ser>
          <c:idx val="1"/>
          <c:order val="1"/>
          <c:tx>
            <c:strRef>
              <c:f>'72部門表'!$DI$4</c:f>
              <c:strCache>
                <c:ptCount val="1"/>
                <c:pt idx="0">
                  <c:v>輸移入</c:v>
                </c:pt>
              </c:strCache>
            </c:strRef>
          </c:tx>
          <c:invertIfNegative val="0"/>
          <c:cat>
            <c:strRef>
              <c:f>'72部門表'!$DD$5:$DD$22</c:f>
              <c:strCache>
                <c:ptCount val="18"/>
                <c:pt idx="0">
                  <c:v>非鉄金属</c:v>
                </c:pt>
                <c:pt idx="1">
                  <c:v>卸売・小売業</c:v>
                </c:pt>
                <c:pt idx="2">
                  <c:v>衣服・他の既製品</c:v>
                </c:pt>
                <c:pt idx="3">
                  <c:v>その他の金属製品</c:v>
                </c:pt>
                <c:pt idx="4">
                  <c:v>電子部品</c:v>
                </c:pt>
                <c:pt idx="5">
                  <c:v>その他の食料品</c:v>
                </c:pt>
                <c:pt idx="6">
                  <c:v>電力</c:v>
                </c:pt>
                <c:pt idx="7">
                  <c:v>麺・パン・菓子</c:v>
                </c:pt>
                <c:pt idx="8">
                  <c:v>印刷・製版・製本</c:v>
                </c:pt>
                <c:pt idx="9">
                  <c:v>ガス・石油機器・暖厨</c:v>
                </c:pt>
                <c:pt idx="10">
                  <c:v>化学基礎製品</c:v>
                </c:pt>
                <c:pt idx="11">
                  <c:v>一般産業機械</c:v>
                </c:pt>
                <c:pt idx="12">
                  <c:v>運輸</c:v>
                </c:pt>
                <c:pt idx="13">
                  <c:v>その他の一般機械</c:v>
                </c:pt>
                <c:pt idx="14">
                  <c:v>産業用電気機器</c:v>
                </c:pt>
                <c:pt idx="15">
                  <c:v>鉄鋼</c:v>
                </c:pt>
                <c:pt idx="16">
                  <c:v>金融・保険</c:v>
                </c:pt>
                <c:pt idx="17">
                  <c:v>他の対事業所サ</c:v>
                </c:pt>
              </c:strCache>
            </c:strRef>
          </c:cat>
          <c:val>
            <c:numRef>
              <c:f>'72部門表'!$DI$5:$DI$22</c:f>
              <c:numCache>
                <c:formatCode>#,##0_ </c:formatCode>
                <c:ptCount val="18"/>
                <c:pt idx="0">
                  <c:v>136.69561772414215</c:v>
                </c:pt>
                <c:pt idx="1">
                  <c:v>431.45517157310906</c:v>
                </c:pt>
                <c:pt idx="2">
                  <c:v>66.113853842871947</c:v>
                </c:pt>
                <c:pt idx="3">
                  <c:v>54.020235265435481</c:v>
                </c:pt>
                <c:pt idx="4">
                  <c:v>125.04723593588103</c:v>
                </c:pt>
                <c:pt idx="5">
                  <c:v>101.85865788992503</c:v>
                </c:pt>
                <c:pt idx="6">
                  <c:v>18.291887608947402</c:v>
                </c:pt>
                <c:pt idx="7">
                  <c:v>59.163162064972269</c:v>
                </c:pt>
                <c:pt idx="8">
                  <c:v>37.6278417748522</c:v>
                </c:pt>
                <c:pt idx="9">
                  <c:v>6.4304869872615349</c:v>
                </c:pt>
                <c:pt idx="10">
                  <c:v>90.359602608642646</c:v>
                </c:pt>
                <c:pt idx="11">
                  <c:v>70.384287194490156</c:v>
                </c:pt>
                <c:pt idx="12">
                  <c:v>161.18059364905224</c:v>
                </c:pt>
                <c:pt idx="13">
                  <c:v>28.007862497714392</c:v>
                </c:pt>
                <c:pt idx="14">
                  <c:v>49.964039739135735</c:v>
                </c:pt>
                <c:pt idx="15">
                  <c:v>147.56933016395442</c:v>
                </c:pt>
                <c:pt idx="16">
                  <c:v>147.67995367830804</c:v>
                </c:pt>
                <c:pt idx="17">
                  <c:v>175.33034680319375</c:v>
                </c:pt>
              </c:numCache>
            </c:numRef>
          </c:val>
        </c:ser>
        <c:dLbls>
          <c:showLegendKey val="0"/>
          <c:showVal val="0"/>
          <c:showCatName val="0"/>
          <c:showSerName val="0"/>
          <c:showPercent val="0"/>
          <c:showBubbleSize val="0"/>
        </c:dLbls>
        <c:gapWidth val="150"/>
        <c:axId val="24830336"/>
        <c:axId val="24831872"/>
      </c:barChart>
      <c:lineChart>
        <c:grouping val="standard"/>
        <c:varyColors val="0"/>
        <c:ser>
          <c:idx val="2"/>
          <c:order val="2"/>
          <c:tx>
            <c:strRef>
              <c:f>'72部門表'!$DJ$4</c:f>
              <c:strCache>
                <c:ptCount val="1"/>
                <c:pt idx="0">
                  <c:v>域際収支</c:v>
                </c:pt>
              </c:strCache>
            </c:strRef>
          </c:tx>
          <c:cat>
            <c:strRef>
              <c:f>'72部門表'!$DD$5:$DD$22</c:f>
              <c:strCache>
                <c:ptCount val="18"/>
                <c:pt idx="0">
                  <c:v>非鉄金属</c:v>
                </c:pt>
                <c:pt idx="1">
                  <c:v>卸売・小売業</c:v>
                </c:pt>
                <c:pt idx="2">
                  <c:v>衣服・他の既製品</c:v>
                </c:pt>
                <c:pt idx="3">
                  <c:v>その他の金属製品</c:v>
                </c:pt>
                <c:pt idx="4">
                  <c:v>電子部品</c:v>
                </c:pt>
                <c:pt idx="5">
                  <c:v>その他の食料品</c:v>
                </c:pt>
                <c:pt idx="6">
                  <c:v>電力</c:v>
                </c:pt>
                <c:pt idx="7">
                  <c:v>麺・パン・菓子</c:v>
                </c:pt>
                <c:pt idx="8">
                  <c:v>印刷・製版・製本</c:v>
                </c:pt>
                <c:pt idx="9">
                  <c:v>ガス・石油機器・暖厨</c:v>
                </c:pt>
                <c:pt idx="10">
                  <c:v>化学基礎製品</c:v>
                </c:pt>
                <c:pt idx="11">
                  <c:v>一般産業機械</c:v>
                </c:pt>
                <c:pt idx="12">
                  <c:v>運輸</c:v>
                </c:pt>
                <c:pt idx="13">
                  <c:v>その他の一般機械</c:v>
                </c:pt>
                <c:pt idx="14">
                  <c:v>産業用電気機器</c:v>
                </c:pt>
                <c:pt idx="15">
                  <c:v>鉄鋼</c:v>
                </c:pt>
                <c:pt idx="16">
                  <c:v>金融・保険</c:v>
                </c:pt>
                <c:pt idx="17">
                  <c:v>他の対事業所サ</c:v>
                </c:pt>
              </c:strCache>
            </c:strRef>
          </c:cat>
          <c:val>
            <c:numRef>
              <c:f>'72部門表'!$DJ$5:$DJ$22</c:f>
              <c:numCache>
                <c:formatCode>#,##0_ </c:formatCode>
                <c:ptCount val="18"/>
                <c:pt idx="0">
                  <c:v>114.8415310538185</c:v>
                </c:pt>
                <c:pt idx="1">
                  <c:v>-185.03230328518316</c:v>
                </c:pt>
                <c:pt idx="2">
                  <c:v>155.19138172731152</c:v>
                </c:pt>
                <c:pt idx="3">
                  <c:v>160.5851161089779</c:v>
                </c:pt>
                <c:pt idx="4">
                  <c:v>77.701286036447854</c:v>
                </c:pt>
                <c:pt idx="5">
                  <c:v>92.510209057109762</c:v>
                </c:pt>
                <c:pt idx="6">
                  <c:v>150.11306149814104</c:v>
                </c:pt>
                <c:pt idx="7">
                  <c:v>97.926190040836218</c:v>
                </c:pt>
                <c:pt idx="8">
                  <c:v>112.23989760468093</c:v>
                </c:pt>
                <c:pt idx="9">
                  <c:v>113.53934296336929</c:v>
                </c:pt>
                <c:pt idx="10">
                  <c:v>25.241969890900226</c:v>
                </c:pt>
                <c:pt idx="11">
                  <c:v>35.271835192295967</c:v>
                </c:pt>
                <c:pt idx="12">
                  <c:v>-73.336380813067592</c:v>
                </c:pt>
                <c:pt idx="13">
                  <c:v>53.385749984762604</c:v>
                </c:pt>
                <c:pt idx="14">
                  <c:v>23.428414701042239</c:v>
                </c:pt>
                <c:pt idx="15">
                  <c:v>-78.19284451758395</c:v>
                </c:pt>
                <c:pt idx="16">
                  <c:v>-78.992503199853715</c:v>
                </c:pt>
                <c:pt idx="17">
                  <c:v>-116.63954409703175</c:v>
                </c:pt>
              </c:numCache>
            </c:numRef>
          </c:val>
          <c:smooth val="0"/>
        </c:ser>
        <c:dLbls>
          <c:showLegendKey val="0"/>
          <c:showVal val="0"/>
          <c:showCatName val="0"/>
          <c:showSerName val="0"/>
          <c:showPercent val="0"/>
          <c:showBubbleSize val="0"/>
        </c:dLbls>
        <c:marker val="1"/>
        <c:smooth val="0"/>
        <c:axId val="24830336"/>
        <c:axId val="24831872"/>
      </c:lineChart>
      <c:catAx>
        <c:axId val="24830336"/>
        <c:scaling>
          <c:orientation val="minMax"/>
        </c:scaling>
        <c:delete val="0"/>
        <c:axPos val="b"/>
        <c:majorTickMark val="out"/>
        <c:minorTickMark val="none"/>
        <c:tickLblPos val="nextTo"/>
        <c:txPr>
          <a:bodyPr rot="0" vert="eaVert"/>
          <a:lstStyle/>
          <a:p>
            <a:pPr>
              <a:defRPr sz="1050"/>
            </a:pPr>
            <a:endParaRPr lang="ja-JP"/>
          </a:p>
        </c:txPr>
        <c:crossAx val="24831872"/>
        <c:crosses val="autoZero"/>
        <c:auto val="1"/>
        <c:lblAlgn val="ctr"/>
        <c:lblOffset val="100"/>
        <c:noMultiLvlLbl val="0"/>
      </c:catAx>
      <c:valAx>
        <c:axId val="24831872"/>
        <c:scaling>
          <c:orientation val="minMax"/>
          <c:max val="450"/>
          <c:min val="-200"/>
        </c:scaling>
        <c:delete val="0"/>
        <c:axPos val="l"/>
        <c:title>
          <c:tx>
            <c:rich>
              <a:bodyPr rot="0" vert="wordArtVertRtl"/>
              <a:lstStyle/>
              <a:p>
                <a:pPr>
                  <a:defRPr/>
                </a:pPr>
                <a:r>
                  <a:rPr lang="ja-JP" altLang="en-US" b="0" dirty="0" smtClean="0"/>
                  <a:t>千円・人</a:t>
                </a:r>
                <a:endParaRPr lang="ja-JP" altLang="en-US" b="0" dirty="0"/>
              </a:p>
            </c:rich>
          </c:tx>
          <c:layout/>
          <c:overlay val="0"/>
        </c:title>
        <c:numFmt formatCode="#,##0_ " sourceLinked="1"/>
        <c:majorTickMark val="out"/>
        <c:minorTickMark val="none"/>
        <c:tickLblPos val="nextTo"/>
        <c:txPr>
          <a:bodyPr/>
          <a:lstStyle/>
          <a:p>
            <a:pPr>
              <a:defRPr sz="1100"/>
            </a:pPr>
            <a:endParaRPr lang="ja-JP"/>
          </a:p>
        </c:txPr>
        <c:crossAx val="24830336"/>
        <c:crosses val="autoZero"/>
        <c:crossBetween val="between"/>
      </c:valAx>
    </c:plotArea>
    <c:legend>
      <c:legendPos val="b"/>
      <c:layout>
        <c:manualLayout>
          <c:xMode val="edge"/>
          <c:yMode val="edge"/>
          <c:x val="0.36662182852143482"/>
          <c:y val="0.11556897974220449"/>
          <c:w val="0.54711729622266403"/>
          <c:h val="7.7901606112372235E-2"/>
        </c:manualLayout>
      </c:layout>
      <c:overlay val="1"/>
      <c:txPr>
        <a:bodyPr/>
        <a:lstStyle/>
        <a:p>
          <a:pPr>
            <a:defRPr sz="1200"/>
          </a:pPr>
          <a:endParaRPr lang="ja-JP"/>
        </a:p>
      </c:txPr>
    </c:legend>
    <c:plotVisOnly val="1"/>
    <c:dispBlanksAs val="gap"/>
    <c:showDLblsOverMax val="0"/>
  </c:chart>
  <c:spPr>
    <a:ln>
      <a:solidFill>
        <a:schemeClr val="accent1"/>
      </a:solid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Sheet1!$G$54:$G$72</c:f>
              <c:strCache>
                <c:ptCount val="19"/>
                <c:pt idx="0">
                  <c:v>製造業</c:v>
                </c:pt>
                <c:pt idx="1">
                  <c:v>卸売・小売業</c:v>
                </c:pt>
                <c:pt idx="2">
                  <c:v>医療，福祉</c:v>
                </c:pt>
                <c:pt idx="3">
                  <c:v>建設業</c:v>
                </c:pt>
                <c:pt idx="4">
                  <c:v>教育，学習支援業</c:v>
                </c:pt>
                <c:pt idx="5">
                  <c:v>公務</c:v>
                </c:pt>
                <c:pt idx="6">
                  <c:v>運輸業，郵便業</c:v>
                </c:pt>
                <c:pt idx="7">
                  <c:v>宿泊業，飲食サ</c:v>
                </c:pt>
                <c:pt idx="8">
                  <c:v>サービス業</c:v>
                </c:pt>
                <c:pt idx="9">
                  <c:v>生活関連サ，娯楽業</c:v>
                </c:pt>
                <c:pt idx="10">
                  <c:v>学研，専門・技術サ業</c:v>
                </c:pt>
                <c:pt idx="11">
                  <c:v>金融・保険業</c:v>
                </c:pt>
                <c:pt idx="12">
                  <c:v>農業</c:v>
                </c:pt>
                <c:pt idx="13">
                  <c:v>複合サービス事業</c:v>
                </c:pt>
                <c:pt idx="14">
                  <c:v>電気・ガス・熱・水道</c:v>
                </c:pt>
                <c:pt idx="15">
                  <c:v>林業</c:v>
                </c:pt>
                <c:pt idx="16">
                  <c:v>不動産業，物品賃貸</c:v>
                </c:pt>
                <c:pt idx="17">
                  <c:v>情報通信業</c:v>
                </c:pt>
                <c:pt idx="18">
                  <c:v>鉱業</c:v>
                </c:pt>
              </c:strCache>
            </c:strRef>
          </c:cat>
          <c:val>
            <c:numRef>
              <c:f>Sheet1!$I$54:$I$72</c:f>
              <c:numCache>
                <c:formatCode>General</c:formatCode>
                <c:ptCount val="19"/>
                <c:pt idx="0">
                  <c:v>3544</c:v>
                </c:pt>
                <c:pt idx="1">
                  <c:v>2152</c:v>
                </c:pt>
                <c:pt idx="2">
                  <c:v>1743</c:v>
                </c:pt>
                <c:pt idx="3">
                  <c:v>970</c:v>
                </c:pt>
                <c:pt idx="4">
                  <c:v>712</c:v>
                </c:pt>
                <c:pt idx="5">
                  <c:v>589</c:v>
                </c:pt>
                <c:pt idx="6">
                  <c:v>561</c:v>
                </c:pt>
                <c:pt idx="7">
                  <c:v>547</c:v>
                </c:pt>
                <c:pt idx="8">
                  <c:v>537</c:v>
                </c:pt>
                <c:pt idx="9">
                  <c:v>368</c:v>
                </c:pt>
                <c:pt idx="10">
                  <c:v>298</c:v>
                </c:pt>
                <c:pt idx="11">
                  <c:v>227</c:v>
                </c:pt>
                <c:pt idx="12">
                  <c:v>198</c:v>
                </c:pt>
                <c:pt idx="13">
                  <c:v>144</c:v>
                </c:pt>
                <c:pt idx="14">
                  <c:v>122</c:v>
                </c:pt>
                <c:pt idx="15">
                  <c:v>95</c:v>
                </c:pt>
                <c:pt idx="16">
                  <c:v>72</c:v>
                </c:pt>
                <c:pt idx="17">
                  <c:v>39</c:v>
                </c:pt>
                <c:pt idx="18">
                  <c:v>9</c:v>
                </c:pt>
              </c:numCache>
            </c:numRef>
          </c:val>
        </c:ser>
        <c:dLbls>
          <c:showLegendKey val="0"/>
          <c:showVal val="0"/>
          <c:showCatName val="0"/>
          <c:showSerName val="0"/>
          <c:showPercent val="0"/>
          <c:showBubbleSize val="0"/>
        </c:dLbls>
        <c:gapWidth val="150"/>
        <c:axId val="24846720"/>
        <c:axId val="24848256"/>
      </c:barChart>
      <c:catAx>
        <c:axId val="24846720"/>
        <c:scaling>
          <c:orientation val="minMax"/>
        </c:scaling>
        <c:delete val="0"/>
        <c:axPos val="b"/>
        <c:majorTickMark val="out"/>
        <c:minorTickMark val="none"/>
        <c:tickLblPos val="nextTo"/>
        <c:crossAx val="24848256"/>
        <c:crosses val="autoZero"/>
        <c:auto val="1"/>
        <c:lblAlgn val="ctr"/>
        <c:lblOffset val="100"/>
        <c:noMultiLvlLbl val="0"/>
      </c:catAx>
      <c:valAx>
        <c:axId val="24848256"/>
        <c:scaling>
          <c:orientation val="minMax"/>
          <c:max val="3500"/>
        </c:scaling>
        <c:delete val="0"/>
        <c:axPos val="l"/>
        <c:majorGridlines>
          <c:spPr>
            <a:ln>
              <a:prstDash val="sysDash"/>
            </a:ln>
          </c:spPr>
        </c:majorGridlines>
        <c:numFmt formatCode="General" sourceLinked="1"/>
        <c:majorTickMark val="out"/>
        <c:minorTickMark val="none"/>
        <c:tickLblPos val="nextTo"/>
        <c:spPr>
          <a:ln>
            <a:prstDash val="sysDash"/>
          </a:ln>
        </c:spPr>
        <c:crossAx val="24846720"/>
        <c:crosses val="autoZero"/>
        <c:crossBetween val="between"/>
      </c:valAx>
    </c:plotArea>
    <c:plotVisOnly val="1"/>
    <c:dispBlanksAs val="gap"/>
    <c:showDLblsOverMax val="0"/>
  </c:chart>
  <c:spPr>
    <a:ln>
      <a:solidFill>
        <a:schemeClr val="accent1"/>
      </a:solid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82726843687126E-2"/>
          <c:y val="4.0501661980796168E-2"/>
          <c:w val="0.82992381160688244"/>
          <c:h val="0.71640710555969966"/>
        </c:manualLayout>
      </c:layout>
      <c:barChart>
        <c:barDir val="col"/>
        <c:grouping val="clustered"/>
        <c:varyColors val="0"/>
        <c:ser>
          <c:idx val="0"/>
          <c:order val="0"/>
          <c:invertIfNegative val="0"/>
          <c:cat>
            <c:strRef>
              <c:f>Sheet1!$C$8:$C$31</c:f>
              <c:strCache>
                <c:ptCount val="24"/>
                <c:pt idx="0">
                  <c:v>金属製品</c:v>
                </c:pt>
                <c:pt idx="1">
                  <c:v>食料品</c:v>
                </c:pt>
                <c:pt idx="2">
                  <c:v>繊維工業</c:v>
                </c:pt>
                <c:pt idx="3">
                  <c:v>電気機械</c:v>
                </c:pt>
                <c:pt idx="4">
                  <c:v>生産用機械</c:v>
                </c:pt>
                <c:pt idx="5">
                  <c:v>はん用機械</c:v>
                </c:pt>
                <c:pt idx="6">
                  <c:v>化学工業</c:v>
                </c:pt>
                <c:pt idx="7">
                  <c:v>飲料・たばこ・飼料</c:v>
                </c:pt>
                <c:pt idx="8">
                  <c:v>非鉄金属</c:v>
                </c:pt>
                <c:pt idx="9">
                  <c:v>ゴム製品</c:v>
                </c:pt>
                <c:pt idx="10">
                  <c:v>プラスチック製品</c:v>
                </c:pt>
                <c:pt idx="11">
                  <c:v>電子部品・デバ・回路</c:v>
                </c:pt>
                <c:pt idx="12">
                  <c:v>パルプ・紙・加工</c:v>
                </c:pt>
                <c:pt idx="13">
                  <c:v>家具・装備品</c:v>
                </c:pt>
                <c:pt idx="14">
                  <c:v>木材・木製品</c:v>
                </c:pt>
                <c:pt idx="15">
                  <c:v>窯業・土石製品</c:v>
                </c:pt>
                <c:pt idx="16">
                  <c:v>鉄鋼業</c:v>
                </c:pt>
                <c:pt idx="17">
                  <c:v>業務用機械</c:v>
                </c:pt>
                <c:pt idx="18">
                  <c:v>情報通信機械</c:v>
                </c:pt>
                <c:pt idx="19">
                  <c:v>印刷・同関連</c:v>
                </c:pt>
                <c:pt idx="20">
                  <c:v>その他の製造業</c:v>
                </c:pt>
                <c:pt idx="21">
                  <c:v>輸送用機械</c:v>
                </c:pt>
                <c:pt idx="22">
                  <c:v>石油・石炭製品</c:v>
                </c:pt>
                <c:pt idx="23">
                  <c:v>なめし革・毛皮</c:v>
                </c:pt>
              </c:strCache>
            </c:strRef>
          </c:cat>
          <c:val>
            <c:numRef>
              <c:f>Sheet1!$D$8:$D$31</c:f>
              <c:numCache>
                <c:formatCode>#,##0_ </c:formatCode>
                <c:ptCount val="24"/>
                <c:pt idx="0">
                  <c:v>925</c:v>
                </c:pt>
                <c:pt idx="1">
                  <c:v>528</c:v>
                </c:pt>
                <c:pt idx="2">
                  <c:v>465</c:v>
                </c:pt>
                <c:pt idx="3">
                  <c:v>417</c:v>
                </c:pt>
                <c:pt idx="4">
                  <c:v>170</c:v>
                </c:pt>
                <c:pt idx="5">
                  <c:v>168</c:v>
                </c:pt>
                <c:pt idx="6">
                  <c:v>167</c:v>
                </c:pt>
                <c:pt idx="7">
                  <c:v>136</c:v>
                </c:pt>
                <c:pt idx="8">
                  <c:v>111</c:v>
                </c:pt>
                <c:pt idx="9">
                  <c:v>101</c:v>
                </c:pt>
                <c:pt idx="10">
                  <c:v>90</c:v>
                </c:pt>
                <c:pt idx="11">
                  <c:v>79</c:v>
                </c:pt>
                <c:pt idx="12">
                  <c:v>68</c:v>
                </c:pt>
                <c:pt idx="13">
                  <c:v>49</c:v>
                </c:pt>
                <c:pt idx="14">
                  <c:v>43</c:v>
                </c:pt>
                <c:pt idx="15">
                  <c:v>43</c:v>
                </c:pt>
                <c:pt idx="16">
                  <c:v>37</c:v>
                </c:pt>
                <c:pt idx="17">
                  <c:v>30</c:v>
                </c:pt>
                <c:pt idx="18">
                  <c:v>28</c:v>
                </c:pt>
                <c:pt idx="19">
                  <c:v>26</c:v>
                </c:pt>
                <c:pt idx="20">
                  <c:v>13</c:v>
                </c:pt>
                <c:pt idx="21">
                  <c:v>12</c:v>
                </c:pt>
                <c:pt idx="22">
                  <c:v>8</c:v>
                </c:pt>
                <c:pt idx="23">
                  <c:v>4</c:v>
                </c:pt>
              </c:numCache>
            </c:numRef>
          </c:val>
        </c:ser>
        <c:dLbls>
          <c:showLegendKey val="0"/>
          <c:showVal val="0"/>
          <c:showCatName val="0"/>
          <c:showSerName val="0"/>
          <c:showPercent val="0"/>
          <c:showBubbleSize val="0"/>
        </c:dLbls>
        <c:gapWidth val="150"/>
        <c:axId val="24875392"/>
        <c:axId val="24876928"/>
      </c:barChart>
      <c:catAx>
        <c:axId val="24875392"/>
        <c:scaling>
          <c:orientation val="minMax"/>
        </c:scaling>
        <c:delete val="0"/>
        <c:axPos val="b"/>
        <c:majorTickMark val="out"/>
        <c:minorTickMark val="none"/>
        <c:tickLblPos val="nextTo"/>
        <c:txPr>
          <a:bodyPr rot="0" vert="eaVert"/>
          <a:lstStyle/>
          <a:p>
            <a:pPr>
              <a:defRPr sz="1050"/>
            </a:pPr>
            <a:endParaRPr lang="ja-JP"/>
          </a:p>
        </c:txPr>
        <c:crossAx val="24876928"/>
        <c:crosses val="autoZero"/>
        <c:auto val="1"/>
        <c:lblAlgn val="ctr"/>
        <c:lblOffset val="100"/>
        <c:tickLblSkip val="1"/>
        <c:noMultiLvlLbl val="0"/>
      </c:catAx>
      <c:valAx>
        <c:axId val="24876928"/>
        <c:scaling>
          <c:orientation val="minMax"/>
          <c:max val="900"/>
        </c:scaling>
        <c:delete val="0"/>
        <c:axPos val="l"/>
        <c:majorGridlines>
          <c:spPr>
            <a:ln>
              <a:prstDash val="sysDash"/>
            </a:ln>
          </c:spPr>
        </c:majorGridlines>
        <c:numFmt formatCode="#,##0_ " sourceLinked="1"/>
        <c:majorTickMark val="out"/>
        <c:minorTickMark val="none"/>
        <c:tickLblPos val="nextTo"/>
        <c:txPr>
          <a:bodyPr/>
          <a:lstStyle/>
          <a:p>
            <a:pPr>
              <a:defRPr sz="1200"/>
            </a:pPr>
            <a:endParaRPr lang="ja-JP"/>
          </a:p>
        </c:txPr>
        <c:crossAx val="24875392"/>
        <c:crosses val="autoZero"/>
        <c:crossBetween val="between"/>
      </c:valAx>
    </c:plotArea>
    <c:plotVisOnly val="1"/>
    <c:dispBlanksAs val="gap"/>
    <c:showDLblsOverMax val="0"/>
  </c:chart>
  <c:spPr>
    <a:ln>
      <a:solidFill>
        <a:schemeClr val="accent1"/>
      </a:solid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13713910761156"/>
          <c:y val="2.8378891878358122E-2"/>
          <c:w val="0.8454961358996792"/>
          <c:h val="0.7284957468493839"/>
        </c:manualLayout>
      </c:layout>
      <c:barChart>
        <c:barDir val="col"/>
        <c:grouping val="clustered"/>
        <c:varyColors val="0"/>
        <c:ser>
          <c:idx val="0"/>
          <c:order val="0"/>
          <c:invertIfNegative val="0"/>
          <c:cat>
            <c:strRef>
              <c:f>'72部門表'!$G$178:$G$197</c:f>
              <c:strCache>
                <c:ptCount val="20"/>
                <c:pt idx="0">
                  <c:v>住宅賃貸料</c:v>
                </c:pt>
                <c:pt idx="1">
                  <c:v>卸売・小売業</c:v>
                </c:pt>
                <c:pt idx="2">
                  <c:v>電力</c:v>
                </c:pt>
                <c:pt idx="3">
                  <c:v>教育・研究　　　　　</c:v>
                </c:pt>
                <c:pt idx="4">
                  <c:v>公務</c:v>
                </c:pt>
                <c:pt idx="5">
                  <c:v>金融・保険</c:v>
                </c:pt>
                <c:pt idx="6">
                  <c:v>医療・保健</c:v>
                </c:pt>
                <c:pt idx="7">
                  <c:v>社会保障・介護</c:v>
                </c:pt>
                <c:pt idx="8">
                  <c:v>他の金属製品</c:v>
                </c:pt>
                <c:pt idx="9">
                  <c:v>他の対事業所サ</c:v>
                </c:pt>
                <c:pt idx="10">
                  <c:v>運輸</c:v>
                </c:pt>
                <c:pt idx="11">
                  <c:v>建築及び補修</c:v>
                </c:pt>
                <c:pt idx="12">
                  <c:v>電子部品</c:v>
                </c:pt>
                <c:pt idx="13">
                  <c:v>印刷・製版・製本</c:v>
                </c:pt>
                <c:pt idx="14">
                  <c:v>衣服・他の既製品</c:v>
                </c:pt>
                <c:pt idx="15">
                  <c:v>不動産</c:v>
                </c:pt>
                <c:pt idx="16">
                  <c:v>他の対個人サ</c:v>
                </c:pt>
                <c:pt idx="17">
                  <c:v>精穀・麺・パン・菓子</c:v>
                </c:pt>
                <c:pt idx="18">
                  <c:v>その他の食料品</c:v>
                </c:pt>
                <c:pt idx="19">
                  <c:v>公共事業</c:v>
                </c:pt>
              </c:strCache>
            </c:strRef>
          </c:cat>
          <c:val>
            <c:numRef>
              <c:f>'72部門表'!$E$178:$E$197</c:f>
              <c:numCache>
                <c:formatCode>#,##0_ </c:formatCode>
                <c:ptCount val="20"/>
                <c:pt idx="0">
                  <c:v>373.28211023050392</c:v>
                </c:pt>
                <c:pt idx="1">
                  <c:v>276.03242785407468</c:v>
                </c:pt>
                <c:pt idx="2">
                  <c:v>195.99794300925646</c:v>
                </c:pt>
                <c:pt idx="3">
                  <c:v>146.40510617702222</c:v>
                </c:pt>
                <c:pt idx="4">
                  <c:v>128.38495976768104</c:v>
                </c:pt>
                <c:pt idx="5">
                  <c:v>127.91548188033154</c:v>
                </c:pt>
                <c:pt idx="6">
                  <c:v>126.94083126625929</c:v>
                </c:pt>
                <c:pt idx="7">
                  <c:v>121.48133583398875</c:v>
                </c:pt>
                <c:pt idx="8">
                  <c:v>101.08264262810818</c:v>
                </c:pt>
                <c:pt idx="9">
                  <c:v>95.747171637727618</c:v>
                </c:pt>
                <c:pt idx="10">
                  <c:v>90.017242422409097</c:v>
                </c:pt>
                <c:pt idx="11">
                  <c:v>86.651037570330942</c:v>
                </c:pt>
                <c:pt idx="12">
                  <c:v>84.865085607114764</c:v>
                </c:pt>
                <c:pt idx="13">
                  <c:v>78.832355254401364</c:v>
                </c:pt>
                <c:pt idx="14">
                  <c:v>76.372436324036542</c:v>
                </c:pt>
                <c:pt idx="15">
                  <c:v>74.461249924375338</c:v>
                </c:pt>
                <c:pt idx="16">
                  <c:v>70.81432633553149</c:v>
                </c:pt>
                <c:pt idx="17">
                  <c:v>64.541714562284469</c:v>
                </c:pt>
                <c:pt idx="18">
                  <c:v>54.728356222396997</c:v>
                </c:pt>
                <c:pt idx="19">
                  <c:v>52.093895577469894</c:v>
                </c:pt>
              </c:numCache>
            </c:numRef>
          </c:val>
        </c:ser>
        <c:dLbls>
          <c:showLegendKey val="0"/>
          <c:showVal val="0"/>
          <c:showCatName val="0"/>
          <c:showSerName val="0"/>
          <c:showPercent val="0"/>
          <c:showBubbleSize val="0"/>
        </c:dLbls>
        <c:gapWidth val="150"/>
        <c:axId val="24886656"/>
        <c:axId val="24892544"/>
      </c:barChart>
      <c:catAx>
        <c:axId val="24886656"/>
        <c:scaling>
          <c:orientation val="minMax"/>
        </c:scaling>
        <c:delete val="0"/>
        <c:axPos val="b"/>
        <c:majorTickMark val="out"/>
        <c:minorTickMark val="none"/>
        <c:tickLblPos val="nextTo"/>
        <c:txPr>
          <a:bodyPr rot="0" vert="eaVert"/>
          <a:lstStyle/>
          <a:p>
            <a:pPr>
              <a:defRPr sz="1100"/>
            </a:pPr>
            <a:endParaRPr lang="ja-JP"/>
          </a:p>
        </c:txPr>
        <c:crossAx val="24892544"/>
        <c:crosses val="autoZero"/>
        <c:auto val="1"/>
        <c:lblAlgn val="ctr"/>
        <c:lblOffset val="100"/>
        <c:tickLblSkip val="1"/>
        <c:noMultiLvlLbl val="0"/>
      </c:catAx>
      <c:valAx>
        <c:axId val="24892544"/>
        <c:scaling>
          <c:orientation val="minMax"/>
        </c:scaling>
        <c:delete val="0"/>
        <c:axPos val="l"/>
        <c:majorGridlines>
          <c:spPr>
            <a:ln>
              <a:prstDash val="sysDash"/>
            </a:ln>
          </c:spPr>
        </c:majorGridlines>
        <c:title>
          <c:tx>
            <c:rich>
              <a:bodyPr rot="0" vert="wordArtVertRtl"/>
              <a:lstStyle/>
              <a:p>
                <a:pPr>
                  <a:defRPr/>
                </a:pPr>
                <a:r>
                  <a:rPr lang="en-US" altLang="ja-JP" b="0" dirty="0" smtClean="0"/>
                  <a:t>1</a:t>
                </a:r>
                <a:r>
                  <a:rPr lang="ja-JP" altLang="en-US" b="0" dirty="0" smtClean="0"/>
                  <a:t>人当たり付加価値額</a:t>
                </a:r>
                <a:r>
                  <a:rPr lang="en-US" altLang="ja-JP" b="0" dirty="0" smtClean="0"/>
                  <a:t>(</a:t>
                </a:r>
                <a:r>
                  <a:rPr lang="ja-JP" altLang="en-US" b="0" dirty="0" smtClean="0"/>
                  <a:t>千円</a:t>
                </a:r>
                <a:r>
                  <a:rPr lang="en-US" altLang="ja-JP" b="0" dirty="0" smtClean="0"/>
                  <a:t>/</a:t>
                </a:r>
                <a:r>
                  <a:rPr lang="ja-JP" altLang="en-US" b="0" dirty="0" smtClean="0"/>
                  <a:t>人）</a:t>
                </a:r>
                <a:endParaRPr lang="ja-JP" altLang="en-US" b="0" dirty="0"/>
              </a:p>
            </c:rich>
          </c:tx>
          <c:layout>
            <c:manualLayout>
              <c:xMode val="edge"/>
              <c:yMode val="edge"/>
              <c:x val="1.6975308641975308E-2"/>
              <c:y val="0.15941022656097792"/>
            </c:manualLayout>
          </c:layout>
          <c:overlay val="0"/>
        </c:title>
        <c:numFmt formatCode="#,##0_ " sourceLinked="1"/>
        <c:majorTickMark val="out"/>
        <c:minorTickMark val="none"/>
        <c:tickLblPos val="nextTo"/>
        <c:txPr>
          <a:bodyPr/>
          <a:lstStyle/>
          <a:p>
            <a:pPr>
              <a:defRPr sz="1100"/>
            </a:pPr>
            <a:endParaRPr lang="ja-JP"/>
          </a:p>
        </c:txPr>
        <c:crossAx val="24886656"/>
        <c:crosses val="autoZero"/>
        <c:crossBetween val="between"/>
      </c:valAx>
    </c:plotArea>
    <c:plotVisOnly val="1"/>
    <c:dispBlanksAs val="gap"/>
    <c:showDLblsOverMax val="0"/>
  </c:chart>
  <c:spPr>
    <a:ln>
      <a:solidFill>
        <a:schemeClr val="accent1"/>
      </a:solid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marker>
            <c:symbol val="diamond"/>
            <c:size val="5"/>
          </c:marker>
          <c:dLbls>
            <c:dLbl>
              <c:idx val="0"/>
              <c:layout/>
              <c:tx>
                <c:rich>
                  <a:bodyPr/>
                  <a:lstStyle/>
                  <a:p>
                    <a:pPr>
                      <a:defRPr altLang="en-US" sz="1000">
                        <a:latin typeface="Arial"/>
                        <a:ea typeface="Arial"/>
                        <a:cs typeface="Arial"/>
                      </a:defRPr>
                    </a:pPr>
                    <a:r>
                      <a:rPr lang="ja-JP" altLang="en-US" sz="1000"/>
                      <a:t>神戸市</a:t>
                    </a:r>
                  </a:p>
                </c:rich>
              </c:tx>
              <c:spPr/>
              <c:showLegendKey val="0"/>
              <c:showVal val="1"/>
              <c:showCatName val="0"/>
              <c:showSerName val="0"/>
              <c:showPercent val="0"/>
              <c:showBubbleSize val="0"/>
            </c:dLbl>
            <c:dLbl>
              <c:idx val="1"/>
              <c:layout/>
              <c:tx>
                <c:rich>
                  <a:bodyPr/>
                  <a:lstStyle/>
                  <a:p>
                    <a:pPr>
                      <a:defRPr altLang="en-US" sz="1000">
                        <a:latin typeface="Arial"/>
                        <a:ea typeface="Arial"/>
                        <a:cs typeface="Arial"/>
                      </a:defRPr>
                    </a:pPr>
                    <a:r>
                      <a:rPr lang="ja-JP" altLang="en-US" sz="1000"/>
                      <a:t>姫路市</a:t>
                    </a:r>
                  </a:p>
                </c:rich>
              </c:tx>
              <c:spPr/>
              <c:showLegendKey val="0"/>
              <c:showVal val="1"/>
              <c:showCatName val="0"/>
              <c:showSerName val="0"/>
              <c:showPercent val="0"/>
              <c:showBubbleSize val="0"/>
            </c:dLbl>
            <c:dLbl>
              <c:idx val="2"/>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3"/>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4"/>
              <c:layout/>
              <c:tx>
                <c:rich>
                  <a:bodyPr/>
                  <a:lstStyle/>
                  <a:p>
                    <a:pPr>
                      <a:defRPr altLang="en-US" sz="1050">
                        <a:latin typeface="Arial"/>
                        <a:ea typeface="Arial"/>
                        <a:cs typeface="Arial"/>
                      </a:defRPr>
                    </a:pPr>
                    <a:r>
                      <a:rPr lang="ja-JP" altLang="en-US" sz="1050"/>
                      <a:t>西宮市</a:t>
                    </a:r>
                  </a:p>
                </c:rich>
              </c:tx>
              <c:spPr/>
              <c:showLegendKey val="0"/>
              <c:showVal val="1"/>
              <c:showCatName val="0"/>
              <c:showSerName val="0"/>
              <c:showPercent val="0"/>
              <c:showBubbleSize val="0"/>
            </c:dLbl>
            <c:dLbl>
              <c:idx val="5"/>
              <c:spPr/>
              <c:txPr>
                <a:bodyPr/>
                <a:lstStyle/>
                <a:p>
                  <a:pPr>
                    <a:defRPr altLang="en-US" sz="800">
                      <a:latin typeface="Arial"/>
                      <a:ea typeface="Arial"/>
                      <a:cs typeface="Arial"/>
                    </a:defRPr>
                  </a:pPr>
                  <a:endParaRPr lang="ja-JP"/>
                </a:p>
              </c:txPr>
              <c:showLegendKey val="0"/>
              <c:showVal val="0"/>
              <c:showCatName val="0"/>
              <c:showSerName val="0"/>
              <c:showPercent val="0"/>
              <c:showBubbleSize val="0"/>
            </c:dLbl>
            <c:dLbl>
              <c:idx val="6"/>
              <c:layout>
                <c:manualLayout>
                  <c:x val="-5.361930294906167E-2"/>
                  <c:y val="-2.9258088594413784E-2"/>
                </c:manualLayout>
              </c:layout>
              <c:tx>
                <c:rich>
                  <a:bodyPr/>
                  <a:lstStyle/>
                  <a:p>
                    <a:pPr>
                      <a:defRPr altLang="en-US" sz="1000">
                        <a:latin typeface="Arial"/>
                        <a:ea typeface="Arial"/>
                        <a:cs typeface="Arial"/>
                      </a:defRPr>
                    </a:pPr>
                    <a:r>
                      <a:rPr lang="ja-JP" altLang="en-US" sz="1000"/>
                      <a:t>芦屋市</a:t>
                    </a:r>
                  </a:p>
                </c:rich>
              </c:tx>
              <c:spPr/>
              <c:showLegendKey val="0"/>
              <c:showVal val="1"/>
              <c:showCatName val="0"/>
              <c:showSerName val="0"/>
              <c:showPercent val="0"/>
              <c:showBubbleSize val="0"/>
            </c:dLbl>
            <c:dLbl>
              <c:idx val="7"/>
              <c:layout/>
              <c:tx>
                <c:rich>
                  <a:bodyPr/>
                  <a:lstStyle/>
                  <a:p>
                    <a:pPr>
                      <a:defRPr altLang="en-US" sz="1000">
                        <a:latin typeface="Arial"/>
                        <a:ea typeface="Arial"/>
                        <a:cs typeface="Arial"/>
                      </a:defRPr>
                    </a:pPr>
                    <a:r>
                      <a:rPr lang="ja-JP" altLang="en-US" sz="1000"/>
                      <a:t>伊丹市</a:t>
                    </a:r>
                  </a:p>
                </c:rich>
              </c:tx>
              <c:spPr/>
              <c:showLegendKey val="0"/>
              <c:showVal val="1"/>
              <c:showCatName val="0"/>
              <c:showSerName val="0"/>
              <c:showPercent val="0"/>
              <c:showBubbleSize val="0"/>
            </c:dLbl>
            <c:dLbl>
              <c:idx val="8"/>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9"/>
              <c:layout>
                <c:manualLayout>
                  <c:x val="-3.2874987848741155E-2"/>
                  <c:y val="-3.8015252659393796E-2"/>
                </c:manualLayout>
              </c:layout>
              <c:tx>
                <c:rich>
                  <a:bodyPr/>
                  <a:lstStyle/>
                  <a:p>
                    <a:pPr>
                      <a:defRPr altLang="en-US" sz="1000">
                        <a:latin typeface="Arial"/>
                        <a:ea typeface="Arial"/>
                        <a:cs typeface="Arial"/>
                      </a:defRPr>
                    </a:pPr>
                    <a:r>
                      <a:rPr lang="ja-JP" altLang="en-US" sz="1000"/>
                      <a:t>豊岡市</a:t>
                    </a:r>
                  </a:p>
                </c:rich>
              </c:tx>
              <c:spPr/>
              <c:showLegendKey val="0"/>
              <c:showVal val="1"/>
              <c:showCatName val="0"/>
              <c:showSerName val="0"/>
              <c:showPercent val="0"/>
              <c:showBubbleSize val="0"/>
            </c:dLbl>
            <c:dLbl>
              <c:idx val="10"/>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11"/>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12"/>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13"/>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14"/>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15"/>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16"/>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17"/>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18"/>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19"/>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20"/>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21"/>
              <c:layout/>
              <c:tx>
                <c:rich>
                  <a:bodyPr/>
                  <a:lstStyle/>
                  <a:p>
                    <a:pPr>
                      <a:defRPr altLang="en-US" sz="1000">
                        <a:latin typeface="Arial"/>
                        <a:ea typeface="Arial"/>
                        <a:cs typeface="Arial"/>
                      </a:defRPr>
                    </a:pPr>
                    <a:r>
                      <a:rPr lang="ja-JP" altLang="en-US" sz="1000"/>
                      <a:t>養父市</a:t>
                    </a:r>
                  </a:p>
                </c:rich>
              </c:tx>
              <c:spPr/>
              <c:showLegendKey val="0"/>
              <c:showVal val="1"/>
              <c:showCatName val="0"/>
              <c:showSerName val="0"/>
              <c:showPercent val="0"/>
              <c:showBubbleSize val="0"/>
            </c:dLbl>
            <c:dLbl>
              <c:idx val="22"/>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23"/>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24"/>
              <c:layout>
                <c:manualLayout>
                  <c:x val="-6.4713230290658105E-2"/>
                  <c:y val="-2.6539084025456626E-3"/>
                </c:manualLayout>
              </c:layout>
              <c:tx>
                <c:rich>
                  <a:bodyPr/>
                  <a:lstStyle/>
                  <a:p>
                    <a:pPr>
                      <a:defRPr altLang="en-US" sz="1000">
                        <a:latin typeface="Arial"/>
                        <a:ea typeface="Arial"/>
                        <a:cs typeface="Arial"/>
                      </a:defRPr>
                    </a:pPr>
                    <a:r>
                      <a:rPr lang="ja-JP" altLang="en-US" sz="1000"/>
                      <a:t>朝来市</a:t>
                    </a:r>
                  </a:p>
                </c:rich>
              </c:tx>
              <c:spPr/>
              <c:showLegendKey val="0"/>
              <c:showVal val="1"/>
              <c:showCatName val="0"/>
              <c:showSerName val="0"/>
              <c:showPercent val="0"/>
              <c:showBubbleSize val="0"/>
            </c:dLbl>
            <c:dLbl>
              <c:idx val="25"/>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26"/>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27"/>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28"/>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29"/>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30"/>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31"/>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32"/>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33"/>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34"/>
              <c:layout/>
              <c:tx>
                <c:rich>
                  <a:bodyPr/>
                  <a:lstStyle/>
                  <a:p>
                    <a:pPr>
                      <a:defRPr altLang="en-US" sz="1000">
                        <a:latin typeface="Arial"/>
                        <a:ea typeface="Arial"/>
                        <a:cs typeface="Arial"/>
                      </a:defRPr>
                    </a:pPr>
                    <a:r>
                      <a:rPr lang="ja-JP" altLang="en-US" sz="1000"/>
                      <a:t>福崎町          </a:t>
                    </a:r>
                  </a:p>
                </c:rich>
              </c:tx>
              <c:spPr/>
              <c:showLegendKey val="0"/>
              <c:showVal val="1"/>
              <c:showCatName val="0"/>
              <c:showSerName val="0"/>
              <c:showPercent val="0"/>
              <c:showBubbleSize val="0"/>
            </c:dLbl>
            <c:dLbl>
              <c:idx val="35"/>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36"/>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37"/>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38"/>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39"/>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dLbl>
              <c:idx val="40"/>
              <c:layout/>
              <c:tx>
                <c:rich>
                  <a:bodyPr/>
                  <a:lstStyle/>
                  <a:p>
                    <a:pPr>
                      <a:defRPr altLang="en-US" sz="800">
                        <a:latin typeface="Arial"/>
                        <a:ea typeface="Arial"/>
                        <a:cs typeface="Arial"/>
                      </a:defRPr>
                    </a:pPr>
                    <a:endParaRPr lang="en-US"/>
                  </a:p>
                </c:rich>
              </c:tx>
              <c:spPr/>
              <c:showLegendKey val="0"/>
              <c:showVal val="1"/>
              <c:showCatName val="0"/>
              <c:showSerName val="0"/>
              <c:showPercent val="0"/>
              <c:showBubbleSize val="0"/>
            </c:dLbl>
            <c:showLegendKey val="0"/>
            <c:showVal val="0"/>
            <c:showCatName val="0"/>
            <c:showSerName val="0"/>
            <c:showPercent val="0"/>
            <c:showBubbleSize val="0"/>
          </c:dLbls>
          <c:xVal>
            <c:numRef>
              <c:f>Sheet1!$V$5:$V$45</c:f>
              <c:numCache>
                <c:formatCode>0_ </c:formatCode>
                <c:ptCount val="41"/>
                <c:pt idx="0">
                  <c:v>186.0801697289379</c:v>
                </c:pt>
                <c:pt idx="1">
                  <c:v>162.95280490753393</c:v>
                </c:pt>
                <c:pt idx="2">
                  <c:v>165.98262707905573</c:v>
                </c:pt>
                <c:pt idx="3">
                  <c:v>171.65613416551525</c:v>
                </c:pt>
                <c:pt idx="4">
                  <c:v>211.96870689765063</c:v>
                </c:pt>
                <c:pt idx="5">
                  <c:v>139.79897144956226</c:v>
                </c:pt>
                <c:pt idx="6">
                  <c:v>304.09305163415468</c:v>
                </c:pt>
                <c:pt idx="7">
                  <c:v>173.62337108031662</c:v>
                </c:pt>
                <c:pt idx="8">
                  <c:v>171.75825304461191</c:v>
                </c:pt>
                <c:pt idx="9">
                  <c:v>135.28804390744691</c:v>
                </c:pt>
                <c:pt idx="10">
                  <c:v>168.13623907870803</c:v>
                </c:pt>
                <c:pt idx="11">
                  <c:v>165.16384492124905</c:v>
                </c:pt>
                <c:pt idx="12">
                  <c:v>141.52342819475385</c:v>
                </c:pt>
                <c:pt idx="13">
                  <c:v>208.38342726466692</c:v>
                </c:pt>
                <c:pt idx="14">
                  <c:v>162.14884482400518</c:v>
                </c:pt>
                <c:pt idx="15">
                  <c:v>168.33091794522699</c:v>
                </c:pt>
                <c:pt idx="16">
                  <c:v>191.07360200347236</c:v>
                </c:pt>
                <c:pt idx="17">
                  <c:v>145.05233096263646</c:v>
                </c:pt>
                <c:pt idx="18">
                  <c:v>184.16806659733118</c:v>
                </c:pt>
                <c:pt idx="19">
                  <c:v>152.79830433686334</c:v>
                </c:pt>
                <c:pt idx="20">
                  <c:v>148.401005701971</c:v>
                </c:pt>
                <c:pt idx="21">
                  <c:v>138.63689144019764</c:v>
                </c:pt>
                <c:pt idx="22">
                  <c:v>140.7750139662804</c:v>
                </c:pt>
                <c:pt idx="23">
                  <c:v>131.46177651420558</c:v>
                </c:pt>
                <c:pt idx="24">
                  <c:v>146.83567921921394</c:v>
                </c:pt>
                <c:pt idx="25">
                  <c:v>128.92239231116031</c:v>
                </c:pt>
                <c:pt idx="26">
                  <c:v>139.97348371158773</c:v>
                </c:pt>
                <c:pt idx="27">
                  <c:v>151.32033842739699</c:v>
                </c:pt>
                <c:pt idx="28">
                  <c:v>157.29895390529703</c:v>
                </c:pt>
                <c:pt idx="29">
                  <c:v>178.17375169522867</c:v>
                </c:pt>
                <c:pt idx="30">
                  <c:v>132.75048058761806</c:v>
                </c:pt>
                <c:pt idx="31">
                  <c:v>166.82918673845282</c:v>
                </c:pt>
                <c:pt idx="32">
                  <c:v>164.45596544685384</c:v>
                </c:pt>
                <c:pt idx="33">
                  <c:v>145.76290322580647</c:v>
                </c:pt>
                <c:pt idx="34">
                  <c:v>154.54792261009388</c:v>
                </c:pt>
                <c:pt idx="35">
                  <c:v>147.47216159739958</c:v>
                </c:pt>
                <c:pt idx="36">
                  <c:v>158.55212220627436</c:v>
                </c:pt>
                <c:pt idx="37">
                  <c:v>158.10268347695333</c:v>
                </c:pt>
                <c:pt idx="38">
                  <c:v>129.00843841898021</c:v>
                </c:pt>
                <c:pt idx="39">
                  <c:v>131.48519697761725</c:v>
                </c:pt>
                <c:pt idx="40">
                  <c:v>122.7949067516525</c:v>
                </c:pt>
              </c:numCache>
            </c:numRef>
          </c:xVal>
          <c:yVal>
            <c:numRef>
              <c:f>Sheet1!$O$5:$O$45</c:f>
              <c:numCache>
                <c:formatCode>0_ </c:formatCode>
                <c:ptCount val="41"/>
                <c:pt idx="0">
                  <c:v>118.86067498549311</c:v>
                </c:pt>
                <c:pt idx="1">
                  <c:v>111.55006025710949</c:v>
                </c:pt>
                <c:pt idx="2">
                  <c:v>84.473269671587957</c:v>
                </c:pt>
                <c:pt idx="3">
                  <c:v>76.686427584517062</c:v>
                </c:pt>
                <c:pt idx="4">
                  <c:v>81.150330796588776</c:v>
                </c:pt>
                <c:pt idx="5">
                  <c:v>101.19385318666967</c:v>
                </c:pt>
                <c:pt idx="6">
                  <c:v>72.311344969199183</c:v>
                </c:pt>
                <c:pt idx="7">
                  <c:v>92.005982540748434</c:v>
                </c:pt>
                <c:pt idx="8">
                  <c:v>101.33867531559034</c:v>
                </c:pt>
                <c:pt idx="9">
                  <c:v>117.0857729493124</c:v>
                </c:pt>
                <c:pt idx="10">
                  <c:v>93.008131903433181</c:v>
                </c:pt>
                <c:pt idx="11">
                  <c:v>99.187087192715055</c:v>
                </c:pt>
                <c:pt idx="12">
                  <c:v>113.82006637268718</c:v>
                </c:pt>
                <c:pt idx="13">
                  <c:v>66.627162834794973</c:v>
                </c:pt>
                <c:pt idx="14">
                  <c:v>110.47172231792692</c:v>
                </c:pt>
                <c:pt idx="15">
                  <c:v>83.965020683877043</c:v>
                </c:pt>
                <c:pt idx="16">
                  <c:v>83.154095002560553</c:v>
                </c:pt>
                <c:pt idx="17">
                  <c:v>79.659421015726736</c:v>
                </c:pt>
                <c:pt idx="18">
                  <c:v>82.047982513352963</c:v>
                </c:pt>
                <c:pt idx="19">
                  <c:v>76.878466969238531</c:v>
                </c:pt>
                <c:pt idx="20">
                  <c:v>103.92178871279127</c:v>
                </c:pt>
                <c:pt idx="21">
                  <c:v>96.969917163203021</c:v>
                </c:pt>
                <c:pt idx="22">
                  <c:v>96.354442709601642</c:v>
                </c:pt>
                <c:pt idx="23">
                  <c:v>105.77251858539678</c:v>
                </c:pt>
                <c:pt idx="24">
                  <c:v>153.32333833083459</c:v>
                </c:pt>
                <c:pt idx="25">
                  <c:v>94.604287060945126</c:v>
                </c:pt>
                <c:pt idx="26">
                  <c:v>97.148662064507192</c:v>
                </c:pt>
                <c:pt idx="27">
                  <c:v>106.55671558985222</c:v>
                </c:pt>
                <c:pt idx="28">
                  <c:v>85.272120159193676</c:v>
                </c:pt>
                <c:pt idx="29">
                  <c:v>83.044630748366416</c:v>
                </c:pt>
                <c:pt idx="30">
                  <c:v>55.080797481636935</c:v>
                </c:pt>
                <c:pt idx="31">
                  <c:v>91.782374610371207</c:v>
                </c:pt>
                <c:pt idx="32">
                  <c:v>50.090228677927996</c:v>
                </c:pt>
                <c:pt idx="33">
                  <c:v>50.426732243599012</c:v>
                </c:pt>
                <c:pt idx="34">
                  <c:v>172.89797188650863</c:v>
                </c:pt>
                <c:pt idx="35">
                  <c:v>54.570079715192321</c:v>
                </c:pt>
                <c:pt idx="36">
                  <c:v>150.05126102111953</c:v>
                </c:pt>
                <c:pt idx="37">
                  <c:v>63.63426059799896</c:v>
                </c:pt>
                <c:pt idx="38">
                  <c:v>88.735483227832319</c:v>
                </c:pt>
                <c:pt idx="39">
                  <c:v>82.968207955139476</c:v>
                </c:pt>
                <c:pt idx="40">
                  <c:v>76.528564683663831</c:v>
                </c:pt>
              </c:numCache>
            </c:numRef>
          </c:yVal>
          <c:smooth val="0"/>
        </c:ser>
        <c:dLbls>
          <c:showLegendKey val="0"/>
          <c:showVal val="0"/>
          <c:showCatName val="0"/>
          <c:showSerName val="0"/>
          <c:showPercent val="0"/>
          <c:showBubbleSize val="0"/>
        </c:dLbls>
        <c:axId val="24997888"/>
        <c:axId val="24999808"/>
      </c:scatterChart>
      <c:valAx>
        <c:axId val="24997888"/>
        <c:scaling>
          <c:orientation val="minMax"/>
          <c:max val="310"/>
          <c:min val="100"/>
        </c:scaling>
        <c:delete val="0"/>
        <c:axPos val="b"/>
        <c:title>
          <c:tx>
            <c:rich>
              <a:bodyPr/>
              <a:lstStyle/>
              <a:p>
                <a:pPr>
                  <a:defRPr sz="1200"/>
                </a:pPr>
                <a:r>
                  <a:rPr lang="en-US" altLang="ja-JP" sz="1200" b="0"/>
                  <a:t>1</a:t>
                </a:r>
                <a:r>
                  <a:rPr lang="ja-JP" altLang="en-US" sz="1200" b="0"/>
                  <a:t>人当たり所得（万円）</a:t>
                </a:r>
                <a:endParaRPr lang="en-US" altLang="en-US" sz="1200" b="0"/>
              </a:p>
            </c:rich>
          </c:tx>
          <c:layout>
            <c:manualLayout>
              <c:xMode val="edge"/>
              <c:yMode val="edge"/>
              <c:x val="0.40497059395353352"/>
              <c:y val="0.93120087265523532"/>
            </c:manualLayout>
          </c:layout>
          <c:overlay val="0"/>
        </c:title>
        <c:numFmt formatCode="#,##0_);\(#,##0\)" sourceLinked="0"/>
        <c:majorTickMark val="out"/>
        <c:minorTickMark val="none"/>
        <c:tickLblPos val="nextTo"/>
        <c:txPr>
          <a:bodyPr/>
          <a:lstStyle/>
          <a:p>
            <a:pPr>
              <a:defRPr sz="1200"/>
            </a:pPr>
            <a:endParaRPr lang="ja-JP"/>
          </a:p>
        </c:txPr>
        <c:crossAx val="24999808"/>
        <c:crosses val="autoZero"/>
        <c:crossBetween val="midCat"/>
        <c:majorUnit val="30"/>
      </c:valAx>
      <c:valAx>
        <c:axId val="24999808"/>
        <c:scaling>
          <c:orientation val="minMax"/>
          <c:min val="40"/>
        </c:scaling>
        <c:delete val="0"/>
        <c:axPos val="l"/>
        <c:title>
          <c:tx>
            <c:rich>
              <a:bodyPr rot="0" vert="wordArtVertRtl"/>
              <a:lstStyle/>
              <a:p>
                <a:pPr>
                  <a:defRPr sz="1200"/>
                </a:pPr>
                <a:r>
                  <a:rPr lang="ja-JP" altLang="en-US" sz="1200" b="0"/>
                  <a:t>一人当たり小売販売額（万円）</a:t>
                </a:r>
              </a:p>
            </c:rich>
          </c:tx>
          <c:layout>
            <c:manualLayout>
              <c:xMode val="edge"/>
              <c:yMode val="edge"/>
              <c:x val="1.7980703800913773E-2"/>
              <c:y val="0.19551176026221451"/>
            </c:manualLayout>
          </c:layout>
          <c:overlay val="0"/>
        </c:title>
        <c:numFmt formatCode="#,##0_);\(#,##0\)" sourceLinked="0"/>
        <c:majorTickMark val="out"/>
        <c:minorTickMark val="none"/>
        <c:tickLblPos val="nextTo"/>
        <c:txPr>
          <a:bodyPr/>
          <a:lstStyle/>
          <a:p>
            <a:pPr>
              <a:defRPr sz="1200"/>
            </a:pPr>
            <a:endParaRPr lang="ja-JP"/>
          </a:p>
        </c:txPr>
        <c:crossAx val="24997888"/>
        <c:crosses val="autoZero"/>
        <c:crossBetween val="midCat"/>
      </c:valAx>
    </c:plotArea>
    <c:plotVisOnly val="1"/>
    <c:dispBlanksAs val="gap"/>
    <c:showDLblsOverMax val="0"/>
  </c:chart>
  <c:spPr>
    <a:ln>
      <a:solidFill>
        <a:schemeClr val="accent1"/>
      </a:solid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747852541159628E-2"/>
          <c:y val="4.665846049640817E-2"/>
          <c:w val="0.83385841684562156"/>
          <c:h val="0.6382248620907498"/>
        </c:manualLayout>
      </c:layout>
      <c:lineChart>
        <c:grouping val="standard"/>
        <c:varyColors val="0"/>
        <c:ser>
          <c:idx val="0"/>
          <c:order val="0"/>
          <c:tx>
            <c:strRef>
              <c:f>Sheet1!$F$5</c:f>
              <c:strCache>
                <c:ptCount val="1"/>
                <c:pt idx="0">
                  <c:v>貸出/預金</c:v>
                </c:pt>
              </c:strCache>
            </c:strRef>
          </c:tx>
          <c:spPr>
            <a:ln w="22225"/>
          </c:spPr>
          <c:marker>
            <c:symbol val="diamond"/>
            <c:size val="5"/>
          </c:marker>
          <c:cat>
            <c:strRef>
              <c:f>Sheet1!$B$6:$B$38</c:f>
              <c:strCache>
                <c:ptCount val="33"/>
                <c:pt idx="0">
                  <c:v>京都信用金庫</c:v>
                </c:pt>
                <c:pt idx="1">
                  <c:v>京都中央信用金庫</c:v>
                </c:pt>
                <c:pt idx="2">
                  <c:v>京都北都信用金庫</c:v>
                </c:pt>
                <c:pt idx="3">
                  <c:v>神戸信用金庫</c:v>
                </c:pt>
                <c:pt idx="4">
                  <c:v>姫路信用金庫</c:v>
                </c:pt>
                <c:pt idx="5">
                  <c:v>播州信用金庫</c:v>
                </c:pt>
                <c:pt idx="6">
                  <c:v>兵庫信用金庫</c:v>
                </c:pt>
                <c:pt idx="7">
                  <c:v>尼崎信用金庫</c:v>
                </c:pt>
                <c:pt idx="8">
                  <c:v>日新信用金庫</c:v>
                </c:pt>
                <c:pt idx="9">
                  <c:v>但馬信用金庫</c:v>
                </c:pt>
                <c:pt idx="10">
                  <c:v>西兵庫信用金庫</c:v>
                </c:pt>
                <c:pt idx="11">
                  <c:v>岡山信用金庫</c:v>
                </c:pt>
                <c:pt idx="12">
                  <c:v>水島信用金庫</c:v>
                </c:pt>
                <c:pt idx="13">
                  <c:v>津山信用金庫</c:v>
                </c:pt>
                <c:pt idx="14">
                  <c:v>玉島信用金庫</c:v>
                </c:pt>
                <c:pt idx="15">
                  <c:v>備北信用金庫</c:v>
                </c:pt>
                <c:pt idx="16">
                  <c:v>吉備信用金庫</c:v>
                </c:pt>
                <c:pt idx="17">
                  <c:v>日生信用金庫</c:v>
                </c:pt>
                <c:pt idx="18">
                  <c:v>備前信用金庫</c:v>
                </c:pt>
                <c:pt idx="19">
                  <c:v>きのくに信用金庫</c:v>
                </c:pt>
                <c:pt idx="20">
                  <c:v>滋賀中央信用金庫</c:v>
                </c:pt>
                <c:pt idx="21">
                  <c:v>十三信用金庫</c:v>
                </c:pt>
                <c:pt idx="22">
                  <c:v>新宮信用金庫</c:v>
                </c:pt>
                <c:pt idx="23">
                  <c:v>摂津水都信用金庫</c:v>
                </c:pt>
                <c:pt idx="24">
                  <c:v>大阪厚生信用金庫</c:v>
                </c:pt>
                <c:pt idx="25">
                  <c:v>大阪市信用金庫</c:v>
                </c:pt>
                <c:pt idx="26">
                  <c:v>大阪商工信用金庫</c:v>
                </c:pt>
                <c:pt idx="27">
                  <c:v>大阪信用金庫</c:v>
                </c:pt>
                <c:pt idx="28">
                  <c:v>大阪東信用金庫</c:v>
                </c:pt>
                <c:pt idx="29">
                  <c:v>大福信用金庫</c:v>
                </c:pt>
                <c:pt idx="30">
                  <c:v>但陽信用金庫</c:v>
                </c:pt>
                <c:pt idx="31">
                  <c:v>淡路信用金庫</c:v>
                </c:pt>
                <c:pt idx="32">
                  <c:v>中兵庫信用金庫</c:v>
                </c:pt>
              </c:strCache>
            </c:strRef>
          </c:cat>
          <c:val>
            <c:numRef>
              <c:f>Sheet1!$F$6:$F$38</c:f>
              <c:numCache>
                <c:formatCode>#,##0.000_ </c:formatCode>
                <c:ptCount val="33"/>
                <c:pt idx="0">
                  <c:v>0.67765928846670853</c:v>
                </c:pt>
                <c:pt idx="1">
                  <c:v>0.53933712622123764</c:v>
                </c:pt>
                <c:pt idx="2">
                  <c:v>0.51981977074682562</c:v>
                </c:pt>
                <c:pt idx="3">
                  <c:v>0.51769289204615443</c:v>
                </c:pt>
                <c:pt idx="4">
                  <c:v>0.62978350756554236</c:v>
                </c:pt>
                <c:pt idx="5">
                  <c:v>0.7137251971556734</c:v>
                </c:pt>
                <c:pt idx="6">
                  <c:v>0.52571963089533169</c:v>
                </c:pt>
                <c:pt idx="7">
                  <c:v>0.54725241485984844</c:v>
                </c:pt>
                <c:pt idx="8">
                  <c:v>0.48049323767584912</c:v>
                </c:pt>
                <c:pt idx="9">
                  <c:v>0.40472364999028104</c:v>
                </c:pt>
                <c:pt idx="10">
                  <c:v>0.47797695547845981</c:v>
                </c:pt>
                <c:pt idx="11">
                  <c:v>0.50409467134211916</c:v>
                </c:pt>
                <c:pt idx="12">
                  <c:v>0.42475528313969446</c:v>
                </c:pt>
                <c:pt idx="13">
                  <c:v>0.42499851570385322</c:v>
                </c:pt>
                <c:pt idx="14">
                  <c:v>0.49563813194995571</c:v>
                </c:pt>
                <c:pt idx="15">
                  <c:v>0.4385245941801042</c:v>
                </c:pt>
                <c:pt idx="16">
                  <c:v>0.38880898617842913</c:v>
                </c:pt>
                <c:pt idx="17">
                  <c:v>0.58900295083329868</c:v>
                </c:pt>
                <c:pt idx="18">
                  <c:v>0.43223377401274976</c:v>
                </c:pt>
                <c:pt idx="19">
                  <c:v>0.36834986568991696</c:v>
                </c:pt>
                <c:pt idx="20">
                  <c:v>0.46981228954557447</c:v>
                </c:pt>
                <c:pt idx="21">
                  <c:v>0.53536638505176248</c:v>
                </c:pt>
                <c:pt idx="22">
                  <c:v>0.41659583167453923</c:v>
                </c:pt>
                <c:pt idx="23">
                  <c:v>0.51763850375486076</c:v>
                </c:pt>
                <c:pt idx="24">
                  <c:v>0.55948214763059734</c:v>
                </c:pt>
                <c:pt idx="25">
                  <c:v>0.64247802837181289</c:v>
                </c:pt>
                <c:pt idx="26">
                  <c:v>0.69413926316781305</c:v>
                </c:pt>
                <c:pt idx="27">
                  <c:v>0.62473950867753103</c:v>
                </c:pt>
                <c:pt idx="28">
                  <c:v>0.59929373708137224</c:v>
                </c:pt>
                <c:pt idx="29">
                  <c:v>0.54593570942993108</c:v>
                </c:pt>
                <c:pt idx="30">
                  <c:v>0.40863888065612092</c:v>
                </c:pt>
                <c:pt idx="31">
                  <c:v>0.33424310471719598</c:v>
                </c:pt>
                <c:pt idx="32">
                  <c:v>0.32845014216591012</c:v>
                </c:pt>
              </c:numCache>
            </c:numRef>
          </c:val>
          <c:smooth val="0"/>
        </c:ser>
        <c:ser>
          <c:idx val="1"/>
          <c:order val="1"/>
          <c:tx>
            <c:strRef>
              <c:f>Sheet1!$G$5</c:f>
              <c:strCache>
                <c:ptCount val="1"/>
                <c:pt idx="0">
                  <c:v>有価証券/預金</c:v>
                </c:pt>
              </c:strCache>
            </c:strRef>
          </c:tx>
          <c:spPr>
            <a:ln w="22225"/>
          </c:spPr>
          <c:marker>
            <c:symbol val="square"/>
            <c:size val="5"/>
          </c:marker>
          <c:cat>
            <c:strRef>
              <c:f>Sheet1!$B$6:$B$38</c:f>
              <c:strCache>
                <c:ptCount val="33"/>
                <c:pt idx="0">
                  <c:v>京都信用金庫</c:v>
                </c:pt>
                <c:pt idx="1">
                  <c:v>京都中央信用金庫</c:v>
                </c:pt>
                <c:pt idx="2">
                  <c:v>京都北都信用金庫</c:v>
                </c:pt>
                <c:pt idx="3">
                  <c:v>神戸信用金庫</c:v>
                </c:pt>
                <c:pt idx="4">
                  <c:v>姫路信用金庫</c:v>
                </c:pt>
                <c:pt idx="5">
                  <c:v>播州信用金庫</c:v>
                </c:pt>
                <c:pt idx="6">
                  <c:v>兵庫信用金庫</c:v>
                </c:pt>
                <c:pt idx="7">
                  <c:v>尼崎信用金庫</c:v>
                </c:pt>
                <c:pt idx="8">
                  <c:v>日新信用金庫</c:v>
                </c:pt>
                <c:pt idx="9">
                  <c:v>但馬信用金庫</c:v>
                </c:pt>
                <c:pt idx="10">
                  <c:v>西兵庫信用金庫</c:v>
                </c:pt>
                <c:pt idx="11">
                  <c:v>岡山信用金庫</c:v>
                </c:pt>
                <c:pt idx="12">
                  <c:v>水島信用金庫</c:v>
                </c:pt>
                <c:pt idx="13">
                  <c:v>津山信用金庫</c:v>
                </c:pt>
                <c:pt idx="14">
                  <c:v>玉島信用金庫</c:v>
                </c:pt>
                <c:pt idx="15">
                  <c:v>備北信用金庫</c:v>
                </c:pt>
                <c:pt idx="16">
                  <c:v>吉備信用金庫</c:v>
                </c:pt>
                <c:pt idx="17">
                  <c:v>日生信用金庫</c:v>
                </c:pt>
                <c:pt idx="18">
                  <c:v>備前信用金庫</c:v>
                </c:pt>
                <c:pt idx="19">
                  <c:v>きのくに信用金庫</c:v>
                </c:pt>
                <c:pt idx="20">
                  <c:v>滋賀中央信用金庫</c:v>
                </c:pt>
                <c:pt idx="21">
                  <c:v>十三信用金庫</c:v>
                </c:pt>
                <c:pt idx="22">
                  <c:v>新宮信用金庫</c:v>
                </c:pt>
                <c:pt idx="23">
                  <c:v>摂津水都信用金庫</c:v>
                </c:pt>
                <c:pt idx="24">
                  <c:v>大阪厚生信用金庫</c:v>
                </c:pt>
                <c:pt idx="25">
                  <c:v>大阪市信用金庫</c:v>
                </c:pt>
                <c:pt idx="26">
                  <c:v>大阪商工信用金庫</c:v>
                </c:pt>
                <c:pt idx="27">
                  <c:v>大阪信用金庫</c:v>
                </c:pt>
                <c:pt idx="28">
                  <c:v>大阪東信用金庫</c:v>
                </c:pt>
                <c:pt idx="29">
                  <c:v>大福信用金庫</c:v>
                </c:pt>
                <c:pt idx="30">
                  <c:v>但陽信用金庫</c:v>
                </c:pt>
                <c:pt idx="31">
                  <c:v>淡路信用金庫</c:v>
                </c:pt>
                <c:pt idx="32">
                  <c:v>中兵庫信用金庫</c:v>
                </c:pt>
              </c:strCache>
            </c:strRef>
          </c:cat>
          <c:val>
            <c:numRef>
              <c:f>Sheet1!$G$6:$G$38</c:f>
              <c:numCache>
                <c:formatCode>#,##0.000_ </c:formatCode>
                <c:ptCount val="33"/>
                <c:pt idx="0">
                  <c:v>0.23938618066134956</c:v>
                </c:pt>
                <c:pt idx="1">
                  <c:v>0.27771709842086739</c:v>
                </c:pt>
                <c:pt idx="2">
                  <c:v>0.27465826416211692</c:v>
                </c:pt>
                <c:pt idx="3">
                  <c:v>0.30483410668090172</c:v>
                </c:pt>
                <c:pt idx="4">
                  <c:v>0.19351965647810446</c:v>
                </c:pt>
                <c:pt idx="5">
                  <c:v>0.20838179648292907</c:v>
                </c:pt>
                <c:pt idx="6">
                  <c:v>0.27205906193462204</c:v>
                </c:pt>
                <c:pt idx="7">
                  <c:v>0.24963083189700597</c:v>
                </c:pt>
                <c:pt idx="8">
                  <c:v>0.29075277449965442</c:v>
                </c:pt>
                <c:pt idx="9">
                  <c:v>0.40442593061908405</c:v>
                </c:pt>
                <c:pt idx="10">
                  <c:v>0.3046527349582866</c:v>
                </c:pt>
                <c:pt idx="11">
                  <c:v>0.32327205745462351</c:v>
                </c:pt>
                <c:pt idx="12">
                  <c:v>0.31228717510850895</c:v>
                </c:pt>
                <c:pt idx="13">
                  <c:v>0.22094490292703201</c:v>
                </c:pt>
                <c:pt idx="14">
                  <c:v>0.29214557332442675</c:v>
                </c:pt>
                <c:pt idx="15">
                  <c:v>0.2128578638169854</c:v>
                </c:pt>
                <c:pt idx="16">
                  <c:v>0.34064203425908612</c:v>
                </c:pt>
                <c:pt idx="17">
                  <c:v>0.13936453181497027</c:v>
                </c:pt>
                <c:pt idx="18">
                  <c:v>0.33499336841654903</c:v>
                </c:pt>
                <c:pt idx="19">
                  <c:v>0.31893971693021128</c:v>
                </c:pt>
                <c:pt idx="20">
                  <c:v>0.28014728618397722</c:v>
                </c:pt>
                <c:pt idx="21">
                  <c:v>0.23910282489142579</c:v>
                </c:pt>
                <c:pt idx="22">
                  <c:v>0.42725873960339578</c:v>
                </c:pt>
                <c:pt idx="23">
                  <c:v>0.21249541311533141</c:v>
                </c:pt>
                <c:pt idx="24">
                  <c:v>0.24788049862542028</c:v>
                </c:pt>
                <c:pt idx="25">
                  <c:v>0.16872399288214332</c:v>
                </c:pt>
                <c:pt idx="26">
                  <c:v>9.3432582681616888E-2</c:v>
                </c:pt>
                <c:pt idx="27">
                  <c:v>0.1846621606721503</c:v>
                </c:pt>
                <c:pt idx="28">
                  <c:v>0.18704406810866472</c:v>
                </c:pt>
                <c:pt idx="29">
                  <c:v>0.38862047198213073</c:v>
                </c:pt>
                <c:pt idx="30">
                  <c:v>0.36456371074016214</c:v>
                </c:pt>
                <c:pt idx="31">
                  <c:v>0.37073309378111652</c:v>
                </c:pt>
                <c:pt idx="32">
                  <c:v>0.58985384346785052</c:v>
                </c:pt>
              </c:numCache>
            </c:numRef>
          </c:val>
          <c:smooth val="0"/>
        </c:ser>
        <c:dLbls>
          <c:showLegendKey val="0"/>
          <c:showVal val="0"/>
          <c:showCatName val="0"/>
          <c:showSerName val="0"/>
          <c:showPercent val="0"/>
          <c:showBubbleSize val="0"/>
        </c:dLbls>
        <c:marker val="1"/>
        <c:smooth val="0"/>
        <c:axId val="25068288"/>
        <c:axId val="25069824"/>
      </c:lineChart>
      <c:catAx>
        <c:axId val="25068288"/>
        <c:scaling>
          <c:orientation val="minMax"/>
        </c:scaling>
        <c:delete val="0"/>
        <c:axPos val="b"/>
        <c:majorTickMark val="out"/>
        <c:minorTickMark val="none"/>
        <c:tickLblPos val="nextTo"/>
        <c:txPr>
          <a:bodyPr rot="0" vert="eaVert"/>
          <a:lstStyle/>
          <a:p>
            <a:pPr>
              <a:defRPr sz="900"/>
            </a:pPr>
            <a:endParaRPr lang="ja-JP"/>
          </a:p>
        </c:txPr>
        <c:crossAx val="25069824"/>
        <c:crosses val="autoZero"/>
        <c:auto val="1"/>
        <c:lblAlgn val="ctr"/>
        <c:lblOffset val="100"/>
        <c:noMultiLvlLbl val="0"/>
      </c:catAx>
      <c:valAx>
        <c:axId val="25069824"/>
        <c:scaling>
          <c:orientation val="minMax"/>
        </c:scaling>
        <c:delete val="0"/>
        <c:axPos val="l"/>
        <c:majorGridlines>
          <c:spPr>
            <a:ln>
              <a:prstDash val="sysDash"/>
            </a:ln>
          </c:spPr>
        </c:majorGridlines>
        <c:numFmt formatCode="#,##0.00_ " sourceLinked="0"/>
        <c:majorTickMark val="out"/>
        <c:minorTickMark val="none"/>
        <c:tickLblPos val="nextTo"/>
        <c:crossAx val="25068288"/>
        <c:crosses val="autoZero"/>
        <c:crossBetween val="between"/>
      </c:valAx>
    </c:plotArea>
    <c:legend>
      <c:legendPos val="b"/>
      <c:layout>
        <c:manualLayout>
          <c:xMode val="edge"/>
          <c:yMode val="edge"/>
          <c:x val="0.34594792046915429"/>
          <c:y val="0.92678633350503148"/>
          <c:w val="0.30495451562872822"/>
          <c:h val="5.0690285254500332E-2"/>
        </c:manualLayout>
      </c:layout>
      <c:overlay val="0"/>
      <c:txPr>
        <a:bodyPr/>
        <a:lstStyle/>
        <a:p>
          <a:pPr>
            <a:defRPr sz="1000"/>
          </a:pPr>
          <a:endParaRPr lang="ja-JP"/>
        </a:p>
      </c:txPr>
    </c:legend>
    <c:plotVisOnly val="1"/>
    <c:dispBlanksAs val="gap"/>
    <c:showDLblsOverMax val="0"/>
  </c:chart>
  <c:spPr>
    <a:ln>
      <a:solidFill>
        <a:schemeClr val="accent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Sheet1!$B$5</c:f>
              <c:strCache>
                <c:ptCount val="1"/>
                <c:pt idx="0">
                  <c:v>和田山町</c:v>
                </c:pt>
              </c:strCache>
            </c:strRef>
          </c:tx>
          <c:invertIfNegative val="0"/>
          <c:cat>
            <c:strRef>
              <c:f>Sheet1!$E$3:$R$3</c:f>
              <c:strCache>
                <c:ptCount val="14"/>
                <c:pt idx="0">
                  <c:v>'47</c:v>
                </c:pt>
                <c:pt idx="1">
                  <c:v>'50</c:v>
                </c:pt>
                <c:pt idx="2">
                  <c:v>'55</c:v>
                </c:pt>
                <c:pt idx="3">
                  <c:v>'60</c:v>
                </c:pt>
                <c:pt idx="4">
                  <c:v>'65</c:v>
                </c:pt>
                <c:pt idx="5">
                  <c:v>'70</c:v>
                </c:pt>
                <c:pt idx="6">
                  <c:v>'75</c:v>
                </c:pt>
                <c:pt idx="7">
                  <c:v>'80</c:v>
                </c:pt>
                <c:pt idx="8">
                  <c:v>'85</c:v>
                </c:pt>
                <c:pt idx="9">
                  <c:v>'90</c:v>
                </c:pt>
                <c:pt idx="10">
                  <c:v>'95</c:v>
                </c:pt>
                <c:pt idx="11">
                  <c:v>'00</c:v>
                </c:pt>
                <c:pt idx="12">
                  <c:v>'05</c:v>
                </c:pt>
                <c:pt idx="13">
                  <c:v>'10</c:v>
                </c:pt>
              </c:strCache>
            </c:strRef>
          </c:cat>
          <c:val>
            <c:numRef>
              <c:f>Sheet1!$E$5:$R$5</c:f>
              <c:numCache>
                <c:formatCode>#,##0_);[Red]\(#,##0\)</c:formatCode>
                <c:ptCount val="14"/>
                <c:pt idx="0">
                  <c:v>19750</c:v>
                </c:pt>
                <c:pt idx="1">
                  <c:v>19201</c:v>
                </c:pt>
                <c:pt idx="2">
                  <c:v>18556</c:v>
                </c:pt>
                <c:pt idx="3">
                  <c:v>17592</c:v>
                </c:pt>
                <c:pt idx="4">
                  <c:v>16281</c:v>
                </c:pt>
                <c:pt idx="5">
                  <c:v>15514</c:v>
                </c:pt>
                <c:pt idx="6">
                  <c:v>15697</c:v>
                </c:pt>
                <c:pt idx="7">
                  <c:v>16046</c:v>
                </c:pt>
                <c:pt idx="8">
                  <c:v>16782</c:v>
                </c:pt>
                <c:pt idx="9">
                  <c:v>16848</c:v>
                </c:pt>
                <c:pt idx="10">
                  <c:v>16764</c:v>
                </c:pt>
                <c:pt idx="11">
                  <c:v>17051</c:v>
                </c:pt>
                <c:pt idx="12" formatCode="#,##0_ ">
                  <c:v>16792</c:v>
                </c:pt>
                <c:pt idx="13" formatCode="#,##0_ ">
                  <c:v>16200</c:v>
                </c:pt>
              </c:numCache>
            </c:numRef>
          </c:val>
        </c:ser>
        <c:ser>
          <c:idx val="1"/>
          <c:order val="1"/>
          <c:tx>
            <c:strRef>
              <c:f>Sheet1!$D$7</c:f>
              <c:strCache>
                <c:ptCount val="1"/>
                <c:pt idx="0">
                  <c:v>朝来町</c:v>
                </c:pt>
              </c:strCache>
            </c:strRef>
          </c:tx>
          <c:invertIfNegative val="0"/>
          <c:cat>
            <c:strRef>
              <c:f>Sheet1!$E$3:$R$3</c:f>
              <c:strCache>
                <c:ptCount val="14"/>
                <c:pt idx="0">
                  <c:v>'47</c:v>
                </c:pt>
                <c:pt idx="1">
                  <c:v>'50</c:v>
                </c:pt>
                <c:pt idx="2">
                  <c:v>'55</c:v>
                </c:pt>
                <c:pt idx="3">
                  <c:v>'60</c:v>
                </c:pt>
                <c:pt idx="4">
                  <c:v>'65</c:v>
                </c:pt>
                <c:pt idx="5">
                  <c:v>'70</c:v>
                </c:pt>
                <c:pt idx="6">
                  <c:v>'75</c:v>
                </c:pt>
                <c:pt idx="7">
                  <c:v>'80</c:v>
                </c:pt>
                <c:pt idx="8">
                  <c:v>'85</c:v>
                </c:pt>
                <c:pt idx="9">
                  <c:v>'90</c:v>
                </c:pt>
                <c:pt idx="10">
                  <c:v>'95</c:v>
                </c:pt>
                <c:pt idx="11">
                  <c:v>'00</c:v>
                </c:pt>
                <c:pt idx="12">
                  <c:v>'05</c:v>
                </c:pt>
                <c:pt idx="13">
                  <c:v>'10</c:v>
                </c:pt>
              </c:strCache>
            </c:strRef>
          </c:cat>
          <c:val>
            <c:numRef>
              <c:f>Sheet1!$E$7:$R$7</c:f>
              <c:numCache>
                <c:formatCode>#,##0_);[Red]\(#,##0\)</c:formatCode>
                <c:ptCount val="14"/>
                <c:pt idx="0">
                  <c:v>10683</c:v>
                </c:pt>
                <c:pt idx="1">
                  <c:v>10886</c:v>
                </c:pt>
                <c:pt idx="2">
                  <c:v>10897</c:v>
                </c:pt>
                <c:pt idx="3">
                  <c:v>10228</c:v>
                </c:pt>
                <c:pt idx="4">
                  <c:v>9573</c:v>
                </c:pt>
                <c:pt idx="5">
                  <c:v>8553</c:v>
                </c:pt>
                <c:pt idx="6">
                  <c:v>8044</c:v>
                </c:pt>
                <c:pt idx="7">
                  <c:v>7787</c:v>
                </c:pt>
                <c:pt idx="8">
                  <c:v>7764</c:v>
                </c:pt>
                <c:pt idx="9">
                  <c:v>7612</c:v>
                </c:pt>
                <c:pt idx="10">
                  <c:v>7869</c:v>
                </c:pt>
                <c:pt idx="11">
                  <c:v>7549</c:v>
                </c:pt>
                <c:pt idx="12" formatCode="#,##0_ ">
                  <c:v>7080</c:v>
                </c:pt>
                <c:pt idx="13" formatCode="#,##0_ ">
                  <c:v>6461</c:v>
                </c:pt>
              </c:numCache>
            </c:numRef>
          </c:val>
        </c:ser>
        <c:ser>
          <c:idx val="2"/>
          <c:order val="2"/>
          <c:tx>
            <c:strRef>
              <c:f>Sheet1!$B$4</c:f>
              <c:strCache>
                <c:ptCount val="1"/>
                <c:pt idx="0">
                  <c:v>生野町</c:v>
                </c:pt>
              </c:strCache>
            </c:strRef>
          </c:tx>
          <c:invertIfNegative val="0"/>
          <c:cat>
            <c:strRef>
              <c:f>Sheet1!$E$3:$R$3</c:f>
              <c:strCache>
                <c:ptCount val="14"/>
                <c:pt idx="0">
                  <c:v>'47</c:v>
                </c:pt>
                <c:pt idx="1">
                  <c:v>'50</c:v>
                </c:pt>
                <c:pt idx="2">
                  <c:v>'55</c:v>
                </c:pt>
                <c:pt idx="3">
                  <c:v>'60</c:v>
                </c:pt>
                <c:pt idx="4">
                  <c:v>'65</c:v>
                </c:pt>
                <c:pt idx="5">
                  <c:v>'70</c:v>
                </c:pt>
                <c:pt idx="6">
                  <c:v>'75</c:v>
                </c:pt>
                <c:pt idx="7">
                  <c:v>'80</c:v>
                </c:pt>
                <c:pt idx="8">
                  <c:v>'85</c:v>
                </c:pt>
                <c:pt idx="9">
                  <c:v>'90</c:v>
                </c:pt>
                <c:pt idx="10">
                  <c:v>'95</c:v>
                </c:pt>
                <c:pt idx="11">
                  <c:v>'00</c:v>
                </c:pt>
                <c:pt idx="12">
                  <c:v>'05</c:v>
                </c:pt>
                <c:pt idx="13">
                  <c:v>'10</c:v>
                </c:pt>
              </c:strCache>
            </c:strRef>
          </c:cat>
          <c:val>
            <c:numRef>
              <c:f>Sheet1!$E$4:$R$4</c:f>
              <c:numCache>
                <c:formatCode>#,##0_);[Red]\(#,##0\)</c:formatCode>
                <c:ptCount val="14"/>
                <c:pt idx="0">
                  <c:v>9918</c:v>
                </c:pt>
                <c:pt idx="1">
                  <c:v>10462</c:v>
                </c:pt>
                <c:pt idx="2">
                  <c:v>11083</c:v>
                </c:pt>
                <c:pt idx="3">
                  <c:v>10564</c:v>
                </c:pt>
                <c:pt idx="4">
                  <c:v>9466</c:v>
                </c:pt>
                <c:pt idx="5">
                  <c:v>7652</c:v>
                </c:pt>
                <c:pt idx="6">
                  <c:v>6658</c:v>
                </c:pt>
                <c:pt idx="7">
                  <c:v>5988</c:v>
                </c:pt>
                <c:pt idx="8">
                  <c:v>5866</c:v>
                </c:pt>
                <c:pt idx="9">
                  <c:v>5699</c:v>
                </c:pt>
                <c:pt idx="10">
                  <c:v>5582</c:v>
                </c:pt>
                <c:pt idx="11">
                  <c:v>5077</c:v>
                </c:pt>
                <c:pt idx="12" formatCode="#,##0_ ">
                  <c:v>4716</c:v>
                </c:pt>
                <c:pt idx="13" formatCode="#,##0_ ">
                  <c:v>4221</c:v>
                </c:pt>
              </c:numCache>
            </c:numRef>
          </c:val>
        </c:ser>
        <c:ser>
          <c:idx val="3"/>
          <c:order val="3"/>
          <c:tx>
            <c:strRef>
              <c:f>Sheet1!$B$6</c:f>
              <c:strCache>
                <c:ptCount val="1"/>
                <c:pt idx="0">
                  <c:v>山東町</c:v>
                </c:pt>
              </c:strCache>
            </c:strRef>
          </c:tx>
          <c:invertIfNegative val="0"/>
          <c:cat>
            <c:strRef>
              <c:f>Sheet1!$E$3:$R$3</c:f>
              <c:strCache>
                <c:ptCount val="14"/>
                <c:pt idx="0">
                  <c:v>'47</c:v>
                </c:pt>
                <c:pt idx="1">
                  <c:v>'50</c:v>
                </c:pt>
                <c:pt idx="2">
                  <c:v>'55</c:v>
                </c:pt>
                <c:pt idx="3">
                  <c:v>'60</c:v>
                </c:pt>
                <c:pt idx="4">
                  <c:v>'65</c:v>
                </c:pt>
                <c:pt idx="5">
                  <c:v>'70</c:v>
                </c:pt>
                <c:pt idx="6">
                  <c:v>'75</c:v>
                </c:pt>
                <c:pt idx="7">
                  <c:v>'80</c:v>
                </c:pt>
                <c:pt idx="8">
                  <c:v>'85</c:v>
                </c:pt>
                <c:pt idx="9">
                  <c:v>'90</c:v>
                </c:pt>
                <c:pt idx="10">
                  <c:v>'95</c:v>
                </c:pt>
                <c:pt idx="11">
                  <c:v>'00</c:v>
                </c:pt>
                <c:pt idx="12">
                  <c:v>'05</c:v>
                </c:pt>
                <c:pt idx="13">
                  <c:v>'10</c:v>
                </c:pt>
              </c:strCache>
            </c:strRef>
          </c:cat>
          <c:val>
            <c:numRef>
              <c:f>Sheet1!$E$6:$R$6</c:f>
              <c:numCache>
                <c:formatCode>#,##0_);[Red]\(#,##0\)</c:formatCode>
                <c:ptCount val="14"/>
                <c:pt idx="0">
                  <c:v>9097</c:v>
                </c:pt>
                <c:pt idx="1">
                  <c:v>9070</c:v>
                </c:pt>
                <c:pt idx="2">
                  <c:v>8689</c:v>
                </c:pt>
                <c:pt idx="3">
                  <c:v>8734</c:v>
                </c:pt>
                <c:pt idx="4">
                  <c:v>8317</c:v>
                </c:pt>
                <c:pt idx="5">
                  <c:v>7787</c:v>
                </c:pt>
                <c:pt idx="6">
                  <c:v>7364</c:v>
                </c:pt>
                <c:pt idx="7">
                  <c:v>7029</c:v>
                </c:pt>
                <c:pt idx="8">
                  <c:v>6737</c:v>
                </c:pt>
                <c:pt idx="9">
                  <c:v>6466</c:v>
                </c:pt>
                <c:pt idx="10">
                  <c:v>6551</c:v>
                </c:pt>
                <c:pt idx="11">
                  <c:v>6392</c:v>
                </c:pt>
                <c:pt idx="12" formatCode="#,##0_ ">
                  <c:v>6203</c:v>
                </c:pt>
                <c:pt idx="13" formatCode="#,##0_ ">
                  <c:v>5932</c:v>
                </c:pt>
              </c:numCache>
            </c:numRef>
          </c:val>
        </c:ser>
        <c:dLbls>
          <c:showLegendKey val="0"/>
          <c:showVal val="0"/>
          <c:showCatName val="0"/>
          <c:showSerName val="0"/>
          <c:showPercent val="0"/>
          <c:showBubbleSize val="0"/>
        </c:dLbls>
        <c:gapWidth val="150"/>
        <c:overlap val="100"/>
        <c:axId val="74792320"/>
        <c:axId val="77011200"/>
      </c:barChart>
      <c:catAx>
        <c:axId val="74792320"/>
        <c:scaling>
          <c:orientation val="minMax"/>
        </c:scaling>
        <c:delete val="0"/>
        <c:axPos val="b"/>
        <c:numFmt formatCode="General" sourceLinked="1"/>
        <c:majorTickMark val="out"/>
        <c:minorTickMark val="none"/>
        <c:tickLblPos val="nextTo"/>
        <c:txPr>
          <a:bodyPr/>
          <a:lstStyle/>
          <a:p>
            <a:pPr>
              <a:defRPr sz="1200"/>
            </a:pPr>
            <a:endParaRPr lang="ja-JP"/>
          </a:p>
        </c:txPr>
        <c:crossAx val="77011200"/>
        <c:crosses val="autoZero"/>
        <c:auto val="1"/>
        <c:lblAlgn val="ctr"/>
        <c:lblOffset val="100"/>
        <c:noMultiLvlLbl val="0"/>
      </c:catAx>
      <c:valAx>
        <c:axId val="77011200"/>
        <c:scaling>
          <c:orientation val="minMax"/>
          <c:max val="50000"/>
        </c:scaling>
        <c:delete val="0"/>
        <c:axPos val="l"/>
        <c:majorGridlines>
          <c:spPr>
            <a:ln>
              <a:prstDash val="sysDash"/>
            </a:ln>
          </c:spPr>
        </c:majorGridlines>
        <c:numFmt formatCode="#,##0_);[Red]\(#,##0\)" sourceLinked="1"/>
        <c:majorTickMark val="out"/>
        <c:minorTickMark val="none"/>
        <c:tickLblPos val="nextTo"/>
        <c:txPr>
          <a:bodyPr/>
          <a:lstStyle/>
          <a:p>
            <a:pPr>
              <a:defRPr sz="1200"/>
            </a:pPr>
            <a:endParaRPr lang="ja-JP"/>
          </a:p>
        </c:txPr>
        <c:crossAx val="74792320"/>
        <c:crosses val="autoZero"/>
        <c:crossBetween val="between"/>
      </c:valAx>
    </c:plotArea>
    <c:legend>
      <c:legendPos val="b"/>
      <c:layout/>
      <c:overlay val="0"/>
      <c:txPr>
        <a:bodyPr/>
        <a:lstStyle/>
        <a:p>
          <a:pPr>
            <a:defRPr sz="1200"/>
          </a:pPr>
          <a:endParaRPr lang="ja-JP"/>
        </a:p>
      </c:txPr>
    </c:legend>
    <c:plotVisOnly val="1"/>
    <c:dispBlanksAs val="gap"/>
    <c:showDLblsOverMax val="0"/>
  </c:chart>
  <c:spPr>
    <a:ln>
      <a:solidFill>
        <a:schemeClr val="accent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2"/>
          <c:tx>
            <c:strRef>
              <c:f>Sheet1!$D$17</c:f>
              <c:strCache>
                <c:ptCount val="1"/>
                <c:pt idx="0">
                  <c:v>朝来市</c:v>
                </c:pt>
              </c:strCache>
            </c:strRef>
          </c:tx>
          <c:invertIfNegative val="0"/>
          <c:cat>
            <c:strRef>
              <c:f>Sheet1!$F$9:$R$9</c:f>
              <c:strCache>
                <c:ptCount val="13"/>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strCache>
            </c:strRef>
          </c:cat>
          <c:val>
            <c:numRef>
              <c:f>Sheet1!$F$17:$R$17</c:f>
              <c:numCache>
                <c:formatCode>#,##0_);[Red]\(#,##0\)</c:formatCode>
                <c:ptCount val="13"/>
                <c:pt idx="0">
                  <c:v>171</c:v>
                </c:pt>
                <c:pt idx="1">
                  <c:v>-394</c:v>
                </c:pt>
                <c:pt idx="2">
                  <c:v>-2107</c:v>
                </c:pt>
                <c:pt idx="3">
                  <c:v>-3481</c:v>
                </c:pt>
                <c:pt idx="4">
                  <c:v>-4131</c:v>
                </c:pt>
                <c:pt idx="5">
                  <c:v>-1743</c:v>
                </c:pt>
                <c:pt idx="6">
                  <c:v>-913</c:v>
                </c:pt>
                <c:pt idx="7">
                  <c:v>299</c:v>
                </c:pt>
                <c:pt idx="8">
                  <c:v>-524</c:v>
                </c:pt>
                <c:pt idx="9">
                  <c:v>141</c:v>
                </c:pt>
                <c:pt idx="10">
                  <c:v>-697</c:v>
                </c:pt>
                <c:pt idx="11">
                  <c:v>-1278</c:v>
                </c:pt>
                <c:pt idx="12">
                  <c:v>-1977</c:v>
                </c:pt>
              </c:numCache>
            </c:numRef>
          </c:val>
        </c:ser>
        <c:dLbls>
          <c:showLegendKey val="0"/>
          <c:showVal val="0"/>
          <c:showCatName val="0"/>
          <c:showSerName val="0"/>
          <c:showPercent val="0"/>
          <c:showBubbleSize val="0"/>
        </c:dLbls>
        <c:gapWidth val="150"/>
        <c:axId val="96972800"/>
        <c:axId val="96974336"/>
      </c:barChart>
      <c:lineChart>
        <c:grouping val="standard"/>
        <c:varyColors val="0"/>
        <c:ser>
          <c:idx val="0"/>
          <c:order val="0"/>
          <c:tx>
            <c:strRef>
              <c:f>Sheet1!$D$15</c:f>
              <c:strCache>
                <c:ptCount val="1"/>
                <c:pt idx="0">
                  <c:v>中心部（和田山）</c:v>
                </c:pt>
              </c:strCache>
            </c:strRef>
          </c:tx>
          <c:marker>
            <c:symbol val="diamond"/>
            <c:size val="5"/>
          </c:marker>
          <c:cat>
            <c:strRef>
              <c:f>Sheet1!$F$9:$R$9</c:f>
              <c:strCache>
                <c:ptCount val="13"/>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strCache>
            </c:strRef>
          </c:cat>
          <c:val>
            <c:numRef>
              <c:f>Sheet1!$F$15:$R$15</c:f>
              <c:numCache>
                <c:formatCode>#,##0_);[Red]\(#,##0\)</c:formatCode>
                <c:ptCount val="13"/>
                <c:pt idx="0">
                  <c:v>-549</c:v>
                </c:pt>
                <c:pt idx="1">
                  <c:v>-645</c:v>
                </c:pt>
                <c:pt idx="2">
                  <c:v>-964</c:v>
                </c:pt>
                <c:pt idx="3">
                  <c:v>-1311</c:v>
                </c:pt>
                <c:pt idx="4">
                  <c:v>-767</c:v>
                </c:pt>
                <c:pt idx="5">
                  <c:v>183</c:v>
                </c:pt>
                <c:pt idx="6">
                  <c:v>349</c:v>
                </c:pt>
                <c:pt idx="7">
                  <c:v>736</c:v>
                </c:pt>
                <c:pt idx="8">
                  <c:v>66</c:v>
                </c:pt>
                <c:pt idx="9">
                  <c:v>-84</c:v>
                </c:pt>
                <c:pt idx="10">
                  <c:v>287</c:v>
                </c:pt>
                <c:pt idx="11">
                  <c:v>-259</c:v>
                </c:pt>
                <c:pt idx="12">
                  <c:v>-592</c:v>
                </c:pt>
              </c:numCache>
            </c:numRef>
          </c:val>
          <c:smooth val="0"/>
        </c:ser>
        <c:ser>
          <c:idx val="1"/>
          <c:order val="1"/>
          <c:tx>
            <c:strRef>
              <c:f>Sheet1!$D$16</c:f>
              <c:strCache>
                <c:ptCount val="1"/>
                <c:pt idx="0">
                  <c:v>周辺部</c:v>
                </c:pt>
              </c:strCache>
            </c:strRef>
          </c:tx>
          <c:marker>
            <c:symbol val="square"/>
            <c:size val="5"/>
          </c:marker>
          <c:cat>
            <c:strRef>
              <c:f>Sheet1!$F$9:$R$9</c:f>
              <c:strCache>
                <c:ptCount val="13"/>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strCache>
            </c:strRef>
          </c:cat>
          <c:val>
            <c:numRef>
              <c:f>Sheet1!$F$16:$R$16</c:f>
              <c:numCache>
                <c:formatCode>#,##0_);[Red]\(#,##0\)</c:formatCode>
                <c:ptCount val="13"/>
                <c:pt idx="0">
                  <c:v>720</c:v>
                </c:pt>
                <c:pt idx="1">
                  <c:v>251</c:v>
                </c:pt>
                <c:pt idx="2">
                  <c:v>-1143</c:v>
                </c:pt>
                <c:pt idx="3">
                  <c:v>-2170</c:v>
                </c:pt>
                <c:pt idx="4">
                  <c:v>-3364</c:v>
                </c:pt>
                <c:pt idx="5">
                  <c:v>-1926</c:v>
                </c:pt>
                <c:pt idx="6">
                  <c:v>-1262</c:v>
                </c:pt>
                <c:pt idx="7">
                  <c:v>-437</c:v>
                </c:pt>
                <c:pt idx="8">
                  <c:v>-590</c:v>
                </c:pt>
                <c:pt idx="9">
                  <c:v>225</c:v>
                </c:pt>
                <c:pt idx="10">
                  <c:v>-984</c:v>
                </c:pt>
                <c:pt idx="11">
                  <c:v>-1019</c:v>
                </c:pt>
                <c:pt idx="12">
                  <c:v>-1385</c:v>
                </c:pt>
              </c:numCache>
            </c:numRef>
          </c:val>
          <c:smooth val="0"/>
        </c:ser>
        <c:dLbls>
          <c:showLegendKey val="0"/>
          <c:showVal val="0"/>
          <c:showCatName val="0"/>
          <c:showSerName val="0"/>
          <c:showPercent val="0"/>
          <c:showBubbleSize val="0"/>
        </c:dLbls>
        <c:marker val="1"/>
        <c:smooth val="0"/>
        <c:axId val="96972800"/>
        <c:axId val="96974336"/>
      </c:lineChart>
      <c:catAx>
        <c:axId val="96972800"/>
        <c:scaling>
          <c:orientation val="minMax"/>
        </c:scaling>
        <c:delete val="0"/>
        <c:axPos val="b"/>
        <c:numFmt formatCode="General" sourceLinked="1"/>
        <c:majorTickMark val="out"/>
        <c:minorTickMark val="none"/>
        <c:tickLblPos val="nextTo"/>
        <c:txPr>
          <a:bodyPr/>
          <a:lstStyle/>
          <a:p>
            <a:pPr>
              <a:defRPr sz="1200"/>
            </a:pPr>
            <a:endParaRPr lang="ja-JP"/>
          </a:p>
        </c:txPr>
        <c:crossAx val="96974336"/>
        <c:crosses val="autoZero"/>
        <c:auto val="1"/>
        <c:lblAlgn val="ctr"/>
        <c:lblOffset val="100"/>
        <c:noMultiLvlLbl val="0"/>
      </c:catAx>
      <c:valAx>
        <c:axId val="96974336"/>
        <c:scaling>
          <c:orientation val="minMax"/>
        </c:scaling>
        <c:delete val="0"/>
        <c:axPos val="l"/>
        <c:majorGridlines>
          <c:spPr>
            <a:ln>
              <a:prstDash val="sysDash"/>
            </a:ln>
          </c:spPr>
        </c:majorGridlines>
        <c:numFmt formatCode="#,##0_ " sourceLinked="0"/>
        <c:majorTickMark val="out"/>
        <c:minorTickMark val="none"/>
        <c:tickLblPos val="nextTo"/>
        <c:txPr>
          <a:bodyPr/>
          <a:lstStyle/>
          <a:p>
            <a:pPr>
              <a:defRPr sz="1200"/>
            </a:pPr>
            <a:endParaRPr lang="ja-JP"/>
          </a:p>
        </c:txPr>
        <c:crossAx val="96972800"/>
        <c:crosses val="autoZero"/>
        <c:crossBetween val="between"/>
      </c:valAx>
    </c:plotArea>
    <c:legend>
      <c:legendPos val="b"/>
      <c:layout/>
      <c:overlay val="0"/>
      <c:txPr>
        <a:bodyPr/>
        <a:lstStyle/>
        <a:p>
          <a:pPr>
            <a:defRPr sz="1200"/>
          </a:pPr>
          <a:endParaRPr lang="ja-JP"/>
        </a:p>
      </c:txPr>
    </c:legend>
    <c:plotVisOnly val="1"/>
    <c:dispBlanksAs val="gap"/>
    <c:showDLblsOverMax val="0"/>
  </c:chart>
  <c:spPr>
    <a:ln>
      <a:solidFill>
        <a:schemeClr val="accent1"/>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2"/>
          <c:tx>
            <c:strRef>
              <c:f>Sheet1!$H$12</c:f>
              <c:strCache>
                <c:ptCount val="1"/>
                <c:pt idx="0">
                  <c:v>自然増加数</c:v>
                </c:pt>
              </c:strCache>
            </c:strRef>
          </c:tx>
          <c:invertIfNegative val="0"/>
          <c:val>
            <c:numRef>
              <c:f>Sheet1!$H$13:$H$45</c:f>
              <c:numCache>
                <c:formatCode>#,##0_ </c:formatCode>
                <c:ptCount val="33"/>
                <c:pt idx="0">
                  <c:v>84</c:v>
                </c:pt>
                <c:pt idx="1">
                  <c:v>49</c:v>
                </c:pt>
                <c:pt idx="2">
                  <c:v>101</c:v>
                </c:pt>
                <c:pt idx="3">
                  <c:v>80</c:v>
                </c:pt>
                <c:pt idx="4">
                  <c:v>88</c:v>
                </c:pt>
                <c:pt idx="5">
                  <c:v>125</c:v>
                </c:pt>
                <c:pt idx="6">
                  <c:v>74</c:v>
                </c:pt>
                <c:pt idx="7">
                  <c:v>65</c:v>
                </c:pt>
                <c:pt idx="8">
                  <c:v>45</c:v>
                </c:pt>
                <c:pt idx="9">
                  <c:v>39</c:v>
                </c:pt>
                <c:pt idx="10">
                  <c:v>-31</c:v>
                </c:pt>
                <c:pt idx="11">
                  <c:v>-25</c:v>
                </c:pt>
                <c:pt idx="12">
                  <c:v>29</c:v>
                </c:pt>
                <c:pt idx="13">
                  <c:v>8</c:v>
                </c:pt>
                <c:pt idx="14">
                  <c:v>-29</c:v>
                </c:pt>
                <c:pt idx="15">
                  <c:v>-24</c:v>
                </c:pt>
                <c:pt idx="16">
                  <c:v>-52</c:v>
                </c:pt>
                <c:pt idx="17">
                  <c:v>-55</c:v>
                </c:pt>
                <c:pt idx="18">
                  <c:v>2</c:v>
                </c:pt>
                <c:pt idx="19">
                  <c:v>-53</c:v>
                </c:pt>
                <c:pt idx="20">
                  <c:v>-44</c:v>
                </c:pt>
                <c:pt idx="21">
                  <c:v>-30</c:v>
                </c:pt>
                <c:pt idx="22">
                  <c:v>-74</c:v>
                </c:pt>
                <c:pt idx="23">
                  <c:v>-55</c:v>
                </c:pt>
                <c:pt idx="24">
                  <c:v>-71</c:v>
                </c:pt>
                <c:pt idx="25">
                  <c:v>-135</c:v>
                </c:pt>
                <c:pt idx="26">
                  <c:v>-176</c:v>
                </c:pt>
                <c:pt idx="27">
                  <c:v>-105</c:v>
                </c:pt>
                <c:pt idx="28">
                  <c:v>-168</c:v>
                </c:pt>
                <c:pt idx="29">
                  <c:v>-205</c:v>
                </c:pt>
                <c:pt idx="30">
                  <c:v>-213</c:v>
                </c:pt>
                <c:pt idx="31">
                  <c:v>-157</c:v>
                </c:pt>
                <c:pt idx="32">
                  <c:v>-188</c:v>
                </c:pt>
              </c:numCache>
            </c:numRef>
          </c:val>
        </c:ser>
        <c:dLbls>
          <c:showLegendKey val="0"/>
          <c:showVal val="0"/>
          <c:showCatName val="0"/>
          <c:showSerName val="0"/>
          <c:showPercent val="0"/>
          <c:showBubbleSize val="0"/>
        </c:dLbls>
        <c:gapWidth val="150"/>
        <c:axId val="109393024"/>
        <c:axId val="109394560"/>
      </c:barChart>
      <c:lineChart>
        <c:grouping val="standard"/>
        <c:varyColors val="0"/>
        <c:ser>
          <c:idx val="0"/>
          <c:order val="0"/>
          <c:tx>
            <c:strRef>
              <c:f>Sheet1!$F$12</c:f>
              <c:strCache>
                <c:ptCount val="1"/>
                <c:pt idx="0">
                  <c:v>出生者数</c:v>
                </c:pt>
              </c:strCache>
            </c:strRef>
          </c:tx>
          <c:marker>
            <c:symbol val="diamond"/>
            <c:size val="5"/>
          </c:marker>
          <c:cat>
            <c:strRef>
              <c:f>Sheet1!$A$13:$A$45</c:f>
              <c:strCache>
                <c:ptCount val="33"/>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'00</c:v>
                </c:pt>
                <c:pt idx="22">
                  <c:v>'01</c:v>
                </c:pt>
                <c:pt idx="23">
                  <c:v>'02</c:v>
                </c:pt>
                <c:pt idx="24">
                  <c:v>'03</c:v>
                </c:pt>
                <c:pt idx="25">
                  <c:v>'04</c:v>
                </c:pt>
                <c:pt idx="26">
                  <c:v>'05</c:v>
                </c:pt>
                <c:pt idx="27">
                  <c:v>'06</c:v>
                </c:pt>
                <c:pt idx="28">
                  <c:v>'07</c:v>
                </c:pt>
                <c:pt idx="29">
                  <c:v>'08</c:v>
                </c:pt>
                <c:pt idx="30">
                  <c:v>'09</c:v>
                </c:pt>
                <c:pt idx="31">
                  <c:v>'10</c:v>
                </c:pt>
                <c:pt idx="32">
                  <c:v>'11</c:v>
                </c:pt>
              </c:strCache>
            </c:strRef>
          </c:cat>
          <c:val>
            <c:numRef>
              <c:f>Sheet1!$F$13:$F$45</c:f>
              <c:numCache>
                <c:formatCode>#,##0_ </c:formatCode>
                <c:ptCount val="33"/>
                <c:pt idx="0">
                  <c:v>438</c:v>
                </c:pt>
                <c:pt idx="1">
                  <c:v>404</c:v>
                </c:pt>
                <c:pt idx="2">
                  <c:v>449</c:v>
                </c:pt>
                <c:pt idx="3">
                  <c:v>456</c:v>
                </c:pt>
                <c:pt idx="4">
                  <c:v>435</c:v>
                </c:pt>
                <c:pt idx="5">
                  <c:v>467</c:v>
                </c:pt>
                <c:pt idx="6">
                  <c:v>424</c:v>
                </c:pt>
                <c:pt idx="7">
                  <c:v>429</c:v>
                </c:pt>
                <c:pt idx="8">
                  <c:v>390</c:v>
                </c:pt>
                <c:pt idx="9">
                  <c:v>372</c:v>
                </c:pt>
                <c:pt idx="10">
                  <c:v>358</c:v>
                </c:pt>
                <c:pt idx="11">
                  <c:v>356</c:v>
                </c:pt>
                <c:pt idx="12">
                  <c:v>375</c:v>
                </c:pt>
                <c:pt idx="13">
                  <c:v>380</c:v>
                </c:pt>
                <c:pt idx="14">
                  <c:v>320</c:v>
                </c:pt>
                <c:pt idx="15">
                  <c:v>362</c:v>
                </c:pt>
                <c:pt idx="16">
                  <c:v>328</c:v>
                </c:pt>
                <c:pt idx="17">
                  <c:v>321</c:v>
                </c:pt>
                <c:pt idx="18">
                  <c:v>335</c:v>
                </c:pt>
                <c:pt idx="19">
                  <c:v>331</c:v>
                </c:pt>
                <c:pt idx="20">
                  <c:v>333</c:v>
                </c:pt>
                <c:pt idx="21">
                  <c:v>330</c:v>
                </c:pt>
                <c:pt idx="22">
                  <c:v>299</c:v>
                </c:pt>
                <c:pt idx="23">
                  <c:v>329</c:v>
                </c:pt>
                <c:pt idx="24">
                  <c:v>317</c:v>
                </c:pt>
                <c:pt idx="25">
                  <c:v>284</c:v>
                </c:pt>
                <c:pt idx="26">
                  <c:v>260</c:v>
                </c:pt>
                <c:pt idx="27">
                  <c:v>265</c:v>
                </c:pt>
                <c:pt idx="28">
                  <c:v>268</c:v>
                </c:pt>
                <c:pt idx="29">
                  <c:v>205</c:v>
                </c:pt>
                <c:pt idx="30">
                  <c:v>240</c:v>
                </c:pt>
                <c:pt idx="31">
                  <c:v>268</c:v>
                </c:pt>
                <c:pt idx="32">
                  <c:v>268</c:v>
                </c:pt>
              </c:numCache>
            </c:numRef>
          </c:val>
          <c:smooth val="0"/>
        </c:ser>
        <c:ser>
          <c:idx val="1"/>
          <c:order val="1"/>
          <c:tx>
            <c:strRef>
              <c:f>Sheet1!$G$12</c:f>
              <c:strCache>
                <c:ptCount val="1"/>
                <c:pt idx="0">
                  <c:v>死亡者数</c:v>
                </c:pt>
              </c:strCache>
            </c:strRef>
          </c:tx>
          <c:marker>
            <c:symbol val="square"/>
            <c:size val="5"/>
          </c:marker>
          <c:cat>
            <c:strRef>
              <c:f>Sheet1!$A$13:$A$45</c:f>
              <c:strCache>
                <c:ptCount val="33"/>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'00</c:v>
                </c:pt>
                <c:pt idx="22">
                  <c:v>'01</c:v>
                </c:pt>
                <c:pt idx="23">
                  <c:v>'02</c:v>
                </c:pt>
                <c:pt idx="24">
                  <c:v>'03</c:v>
                </c:pt>
                <c:pt idx="25">
                  <c:v>'04</c:v>
                </c:pt>
                <c:pt idx="26">
                  <c:v>'05</c:v>
                </c:pt>
                <c:pt idx="27">
                  <c:v>'06</c:v>
                </c:pt>
                <c:pt idx="28">
                  <c:v>'07</c:v>
                </c:pt>
                <c:pt idx="29">
                  <c:v>'08</c:v>
                </c:pt>
                <c:pt idx="30">
                  <c:v>'09</c:v>
                </c:pt>
                <c:pt idx="31">
                  <c:v>'10</c:v>
                </c:pt>
                <c:pt idx="32">
                  <c:v>'11</c:v>
                </c:pt>
              </c:strCache>
            </c:strRef>
          </c:cat>
          <c:val>
            <c:numRef>
              <c:f>Sheet1!$G$13:$G$45</c:f>
              <c:numCache>
                <c:formatCode>#,##0_ </c:formatCode>
                <c:ptCount val="33"/>
                <c:pt idx="0">
                  <c:v>354</c:v>
                </c:pt>
                <c:pt idx="1">
                  <c:v>355</c:v>
                </c:pt>
                <c:pt idx="2">
                  <c:v>348</c:v>
                </c:pt>
                <c:pt idx="3">
                  <c:v>376</c:v>
                </c:pt>
                <c:pt idx="4">
                  <c:v>347</c:v>
                </c:pt>
                <c:pt idx="5">
                  <c:v>342</c:v>
                </c:pt>
                <c:pt idx="6">
                  <c:v>350</c:v>
                </c:pt>
                <c:pt idx="7">
                  <c:v>364</c:v>
                </c:pt>
                <c:pt idx="8">
                  <c:v>345</c:v>
                </c:pt>
                <c:pt idx="9">
                  <c:v>333</c:v>
                </c:pt>
                <c:pt idx="10">
                  <c:v>389</c:v>
                </c:pt>
                <c:pt idx="11">
                  <c:v>381</c:v>
                </c:pt>
                <c:pt idx="12">
                  <c:v>346</c:v>
                </c:pt>
                <c:pt idx="13">
                  <c:v>372</c:v>
                </c:pt>
                <c:pt idx="14">
                  <c:v>349</c:v>
                </c:pt>
                <c:pt idx="15">
                  <c:v>386</c:v>
                </c:pt>
                <c:pt idx="16">
                  <c:v>380</c:v>
                </c:pt>
                <c:pt idx="17">
                  <c:v>376</c:v>
                </c:pt>
                <c:pt idx="18">
                  <c:v>333</c:v>
                </c:pt>
                <c:pt idx="19">
                  <c:v>384</c:v>
                </c:pt>
                <c:pt idx="20">
                  <c:v>377</c:v>
                </c:pt>
                <c:pt idx="21">
                  <c:v>360</c:v>
                </c:pt>
                <c:pt idx="22">
                  <c:v>373</c:v>
                </c:pt>
                <c:pt idx="23">
                  <c:v>384</c:v>
                </c:pt>
                <c:pt idx="24">
                  <c:v>388</c:v>
                </c:pt>
                <c:pt idx="25">
                  <c:v>419</c:v>
                </c:pt>
                <c:pt idx="26">
                  <c:v>436</c:v>
                </c:pt>
                <c:pt idx="27">
                  <c:v>370</c:v>
                </c:pt>
                <c:pt idx="28">
                  <c:v>436</c:v>
                </c:pt>
                <c:pt idx="29">
                  <c:v>410</c:v>
                </c:pt>
                <c:pt idx="30">
                  <c:v>453</c:v>
                </c:pt>
                <c:pt idx="31">
                  <c:v>425</c:v>
                </c:pt>
                <c:pt idx="32">
                  <c:v>456</c:v>
                </c:pt>
              </c:numCache>
            </c:numRef>
          </c:val>
          <c:smooth val="0"/>
        </c:ser>
        <c:dLbls>
          <c:showLegendKey val="0"/>
          <c:showVal val="0"/>
          <c:showCatName val="0"/>
          <c:showSerName val="0"/>
          <c:showPercent val="0"/>
          <c:showBubbleSize val="0"/>
        </c:dLbls>
        <c:marker val="1"/>
        <c:smooth val="0"/>
        <c:axId val="109393024"/>
        <c:axId val="109394560"/>
      </c:lineChart>
      <c:catAx>
        <c:axId val="109393024"/>
        <c:scaling>
          <c:orientation val="minMax"/>
        </c:scaling>
        <c:delete val="0"/>
        <c:axPos val="b"/>
        <c:majorTickMark val="out"/>
        <c:minorTickMark val="none"/>
        <c:tickLblPos val="nextTo"/>
        <c:txPr>
          <a:bodyPr/>
          <a:lstStyle/>
          <a:p>
            <a:pPr>
              <a:defRPr sz="1100"/>
            </a:pPr>
            <a:endParaRPr lang="ja-JP"/>
          </a:p>
        </c:txPr>
        <c:crossAx val="109394560"/>
        <c:crosses val="autoZero"/>
        <c:auto val="1"/>
        <c:lblAlgn val="ctr"/>
        <c:lblOffset val="100"/>
        <c:noMultiLvlLbl val="0"/>
      </c:catAx>
      <c:valAx>
        <c:axId val="109394560"/>
        <c:scaling>
          <c:orientation val="minMax"/>
          <c:max val="500"/>
          <c:min val="-200"/>
        </c:scaling>
        <c:delete val="0"/>
        <c:axPos val="l"/>
        <c:majorGridlines>
          <c:spPr>
            <a:ln>
              <a:prstDash val="sysDash"/>
            </a:ln>
          </c:spPr>
        </c:majorGridlines>
        <c:numFmt formatCode="#,##0_ " sourceLinked="1"/>
        <c:majorTickMark val="out"/>
        <c:minorTickMark val="none"/>
        <c:tickLblPos val="nextTo"/>
        <c:txPr>
          <a:bodyPr/>
          <a:lstStyle/>
          <a:p>
            <a:pPr>
              <a:defRPr sz="1200"/>
            </a:pPr>
            <a:endParaRPr lang="ja-JP"/>
          </a:p>
        </c:txPr>
        <c:crossAx val="109393024"/>
        <c:crosses val="autoZero"/>
        <c:crossBetween val="between"/>
      </c:valAx>
    </c:plotArea>
    <c:legend>
      <c:legendPos val="b"/>
      <c:layout/>
      <c:overlay val="0"/>
      <c:txPr>
        <a:bodyPr/>
        <a:lstStyle/>
        <a:p>
          <a:pPr>
            <a:defRPr sz="1200"/>
          </a:pPr>
          <a:endParaRPr lang="ja-JP"/>
        </a:p>
      </c:txPr>
    </c:legend>
    <c:plotVisOnly val="1"/>
    <c:dispBlanksAs val="gap"/>
    <c:showDLblsOverMax val="0"/>
  </c:chart>
  <c:spPr>
    <a:noFill/>
    <a:ln>
      <a:solidFill>
        <a:schemeClr val="accent1"/>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2"/>
          <c:tx>
            <c:strRef>
              <c:f>Sheet1!$E$12</c:f>
              <c:strCache>
                <c:ptCount val="1"/>
                <c:pt idx="0">
                  <c:v>社会増加数</c:v>
                </c:pt>
              </c:strCache>
            </c:strRef>
          </c:tx>
          <c:invertIfNegative val="0"/>
          <c:val>
            <c:numRef>
              <c:f>Sheet1!$E$13:$E$45</c:f>
              <c:numCache>
                <c:formatCode>#,##0_ </c:formatCode>
                <c:ptCount val="33"/>
                <c:pt idx="0">
                  <c:v>-297</c:v>
                </c:pt>
                <c:pt idx="1">
                  <c:v>-256</c:v>
                </c:pt>
                <c:pt idx="2">
                  <c:v>-204</c:v>
                </c:pt>
                <c:pt idx="3">
                  <c:v>-209</c:v>
                </c:pt>
                <c:pt idx="4">
                  <c:v>-147</c:v>
                </c:pt>
                <c:pt idx="5">
                  <c:v>-119</c:v>
                </c:pt>
                <c:pt idx="6">
                  <c:v>-233</c:v>
                </c:pt>
                <c:pt idx="7">
                  <c:v>-289</c:v>
                </c:pt>
                <c:pt idx="8">
                  <c:v>-148</c:v>
                </c:pt>
                <c:pt idx="9">
                  <c:v>-94</c:v>
                </c:pt>
                <c:pt idx="10">
                  <c:v>-70</c:v>
                </c:pt>
                <c:pt idx="11">
                  <c:v>-119</c:v>
                </c:pt>
                <c:pt idx="12">
                  <c:v>-138</c:v>
                </c:pt>
                <c:pt idx="13">
                  <c:v>-24</c:v>
                </c:pt>
                <c:pt idx="14">
                  <c:v>-103</c:v>
                </c:pt>
                <c:pt idx="15">
                  <c:v>62</c:v>
                </c:pt>
                <c:pt idx="16">
                  <c:v>-75</c:v>
                </c:pt>
                <c:pt idx="17">
                  <c:v>-101</c:v>
                </c:pt>
                <c:pt idx="18">
                  <c:v>-30</c:v>
                </c:pt>
                <c:pt idx="19">
                  <c:v>-149</c:v>
                </c:pt>
                <c:pt idx="20">
                  <c:v>74</c:v>
                </c:pt>
                <c:pt idx="21">
                  <c:v>-153</c:v>
                </c:pt>
                <c:pt idx="22">
                  <c:v>3</c:v>
                </c:pt>
                <c:pt idx="23">
                  <c:v>-75</c:v>
                </c:pt>
                <c:pt idx="24">
                  <c:v>-191</c:v>
                </c:pt>
                <c:pt idx="25">
                  <c:v>-151</c:v>
                </c:pt>
                <c:pt idx="26">
                  <c:v>-82</c:v>
                </c:pt>
                <c:pt idx="27">
                  <c:v>-198</c:v>
                </c:pt>
                <c:pt idx="28">
                  <c:v>-341</c:v>
                </c:pt>
                <c:pt idx="29">
                  <c:v>-233</c:v>
                </c:pt>
                <c:pt idx="30">
                  <c:v>-155</c:v>
                </c:pt>
                <c:pt idx="31">
                  <c:v>-247</c:v>
                </c:pt>
                <c:pt idx="32">
                  <c:v>-149</c:v>
                </c:pt>
              </c:numCache>
            </c:numRef>
          </c:val>
        </c:ser>
        <c:dLbls>
          <c:showLegendKey val="0"/>
          <c:showVal val="0"/>
          <c:showCatName val="0"/>
          <c:showSerName val="0"/>
          <c:showPercent val="0"/>
          <c:showBubbleSize val="0"/>
        </c:dLbls>
        <c:gapWidth val="150"/>
        <c:axId val="112999424"/>
        <c:axId val="117584640"/>
      </c:barChart>
      <c:lineChart>
        <c:grouping val="standard"/>
        <c:varyColors val="0"/>
        <c:ser>
          <c:idx val="0"/>
          <c:order val="0"/>
          <c:tx>
            <c:strRef>
              <c:f>Sheet1!$C$12</c:f>
              <c:strCache>
                <c:ptCount val="1"/>
                <c:pt idx="0">
                  <c:v>転入者数</c:v>
                </c:pt>
              </c:strCache>
            </c:strRef>
          </c:tx>
          <c:marker>
            <c:symbol val="diamond"/>
            <c:size val="5"/>
          </c:marker>
          <c:cat>
            <c:strRef>
              <c:f>Sheet1!$A$13:$A$45</c:f>
              <c:strCache>
                <c:ptCount val="33"/>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'00</c:v>
                </c:pt>
                <c:pt idx="22">
                  <c:v>'01</c:v>
                </c:pt>
                <c:pt idx="23">
                  <c:v>'02</c:v>
                </c:pt>
                <c:pt idx="24">
                  <c:v>'03</c:v>
                </c:pt>
                <c:pt idx="25">
                  <c:v>'04</c:v>
                </c:pt>
                <c:pt idx="26">
                  <c:v>'05</c:v>
                </c:pt>
                <c:pt idx="27">
                  <c:v>'06</c:v>
                </c:pt>
                <c:pt idx="28">
                  <c:v>'07</c:v>
                </c:pt>
                <c:pt idx="29">
                  <c:v>'08</c:v>
                </c:pt>
                <c:pt idx="30">
                  <c:v>'09</c:v>
                </c:pt>
                <c:pt idx="31">
                  <c:v>'10</c:v>
                </c:pt>
                <c:pt idx="32">
                  <c:v>'11</c:v>
                </c:pt>
              </c:strCache>
            </c:strRef>
          </c:cat>
          <c:val>
            <c:numRef>
              <c:f>Sheet1!$C$13:$C$45</c:f>
              <c:numCache>
                <c:formatCode>#,##0_ </c:formatCode>
                <c:ptCount val="33"/>
                <c:pt idx="0">
                  <c:v>1406</c:v>
                </c:pt>
                <c:pt idx="1">
                  <c:v>1493</c:v>
                </c:pt>
                <c:pt idx="2">
                  <c:v>1563</c:v>
                </c:pt>
                <c:pt idx="3">
                  <c:v>1489</c:v>
                </c:pt>
                <c:pt idx="4">
                  <c:v>1557</c:v>
                </c:pt>
                <c:pt idx="5">
                  <c:v>1428</c:v>
                </c:pt>
                <c:pt idx="6">
                  <c:v>1337</c:v>
                </c:pt>
                <c:pt idx="7">
                  <c:v>1184</c:v>
                </c:pt>
                <c:pt idx="8">
                  <c:v>1258</c:v>
                </c:pt>
                <c:pt idx="9">
                  <c:v>1311</c:v>
                </c:pt>
                <c:pt idx="10">
                  <c:v>1282</c:v>
                </c:pt>
                <c:pt idx="11">
                  <c:v>1294</c:v>
                </c:pt>
                <c:pt idx="12">
                  <c:v>1238</c:v>
                </c:pt>
                <c:pt idx="13">
                  <c:v>1278</c:v>
                </c:pt>
                <c:pt idx="14">
                  <c:v>1211</c:v>
                </c:pt>
                <c:pt idx="15">
                  <c:v>1466</c:v>
                </c:pt>
                <c:pt idx="16">
                  <c:v>1277</c:v>
                </c:pt>
                <c:pt idx="17">
                  <c:v>1303</c:v>
                </c:pt>
                <c:pt idx="18">
                  <c:v>1376</c:v>
                </c:pt>
                <c:pt idx="19">
                  <c:v>1295</c:v>
                </c:pt>
                <c:pt idx="20">
                  <c:v>1463</c:v>
                </c:pt>
                <c:pt idx="21">
                  <c:v>1289</c:v>
                </c:pt>
                <c:pt idx="22">
                  <c:v>1285</c:v>
                </c:pt>
                <c:pt idx="23">
                  <c:v>1278</c:v>
                </c:pt>
                <c:pt idx="24">
                  <c:v>1165</c:v>
                </c:pt>
                <c:pt idx="25">
                  <c:v>1092</c:v>
                </c:pt>
                <c:pt idx="26">
                  <c:v>863</c:v>
                </c:pt>
                <c:pt idx="27">
                  <c:v>886</c:v>
                </c:pt>
                <c:pt idx="28">
                  <c:v>781</c:v>
                </c:pt>
                <c:pt idx="29">
                  <c:v>831</c:v>
                </c:pt>
                <c:pt idx="30">
                  <c:v>806</c:v>
                </c:pt>
                <c:pt idx="31">
                  <c:v>739</c:v>
                </c:pt>
                <c:pt idx="32">
                  <c:v>764</c:v>
                </c:pt>
              </c:numCache>
            </c:numRef>
          </c:val>
          <c:smooth val="0"/>
        </c:ser>
        <c:ser>
          <c:idx val="1"/>
          <c:order val="1"/>
          <c:tx>
            <c:strRef>
              <c:f>Sheet1!$D$12</c:f>
              <c:strCache>
                <c:ptCount val="1"/>
                <c:pt idx="0">
                  <c:v>転出者数</c:v>
                </c:pt>
              </c:strCache>
            </c:strRef>
          </c:tx>
          <c:marker>
            <c:symbol val="square"/>
            <c:size val="5"/>
          </c:marker>
          <c:cat>
            <c:strRef>
              <c:f>Sheet1!$A$13:$A$45</c:f>
              <c:strCache>
                <c:ptCount val="33"/>
                <c:pt idx="0">
                  <c:v>'79</c:v>
                </c:pt>
                <c:pt idx="1">
                  <c:v>'80</c:v>
                </c:pt>
                <c:pt idx="2">
                  <c:v>'81</c:v>
                </c:pt>
                <c:pt idx="3">
                  <c:v>'82</c:v>
                </c:pt>
                <c:pt idx="4">
                  <c:v>'83</c:v>
                </c:pt>
                <c:pt idx="5">
                  <c:v>'84</c:v>
                </c:pt>
                <c:pt idx="6">
                  <c:v>'85</c:v>
                </c:pt>
                <c:pt idx="7">
                  <c:v>'86</c:v>
                </c:pt>
                <c:pt idx="8">
                  <c:v>'87</c:v>
                </c:pt>
                <c:pt idx="9">
                  <c:v>'88</c:v>
                </c:pt>
                <c:pt idx="10">
                  <c:v>'89</c:v>
                </c:pt>
                <c:pt idx="11">
                  <c:v>'90</c:v>
                </c:pt>
                <c:pt idx="12">
                  <c:v>'91</c:v>
                </c:pt>
                <c:pt idx="13">
                  <c:v>'92</c:v>
                </c:pt>
                <c:pt idx="14">
                  <c:v>'93</c:v>
                </c:pt>
                <c:pt idx="15">
                  <c:v>'94</c:v>
                </c:pt>
                <c:pt idx="16">
                  <c:v>'95</c:v>
                </c:pt>
                <c:pt idx="17">
                  <c:v>'96</c:v>
                </c:pt>
                <c:pt idx="18">
                  <c:v>'97</c:v>
                </c:pt>
                <c:pt idx="19">
                  <c:v>'98</c:v>
                </c:pt>
                <c:pt idx="20">
                  <c:v>'99</c:v>
                </c:pt>
                <c:pt idx="21">
                  <c:v>'00</c:v>
                </c:pt>
                <c:pt idx="22">
                  <c:v>'01</c:v>
                </c:pt>
                <c:pt idx="23">
                  <c:v>'02</c:v>
                </c:pt>
                <c:pt idx="24">
                  <c:v>'03</c:v>
                </c:pt>
                <c:pt idx="25">
                  <c:v>'04</c:v>
                </c:pt>
                <c:pt idx="26">
                  <c:v>'05</c:v>
                </c:pt>
                <c:pt idx="27">
                  <c:v>'06</c:v>
                </c:pt>
                <c:pt idx="28">
                  <c:v>'07</c:v>
                </c:pt>
                <c:pt idx="29">
                  <c:v>'08</c:v>
                </c:pt>
                <c:pt idx="30">
                  <c:v>'09</c:v>
                </c:pt>
                <c:pt idx="31">
                  <c:v>'10</c:v>
                </c:pt>
                <c:pt idx="32">
                  <c:v>'11</c:v>
                </c:pt>
              </c:strCache>
            </c:strRef>
          </c:cat>
          <c:val>
            <c:numRef>
              <c:f>Sheet1!$D$13:$D$45</c:f>
              <c:numCache>
                <c:formatCode>#,##0_ </c:formatCode>
                <c:ptCount val="33"/>
                <c:pt idx="0">
                  <c:v>1703</c:v>
                </c:pt>
                <c:pt idx="1">
                  <c:v>1749</c:v>
                </c:pt>
                <c:pt idx="2">
                  <c:v>1767</c:v>
                </c:pt>
                <c:pt idx="3">
                  <c:v>1698</c:v>
                </c:pt>
                <c:pt idx="4">
                  <c:v>1704</c:v>
                </c:pt>
                <c:pt idx="5">
                  <c:v>1547</c:v>
                </c:pt>
                <c:pt idx="6">
                  <c:v>1570</c:v>
                </c:pt>
                <c:pt idx="7">
                  <c:v>1473</c:v>
                </c:pt>
                <c:pt idx="8">
                  <c:v>1406</c:v>
                </c:pt>
                <c:pt idx="9">
                  <c:v>1405</c:v>
                </c:pt>
                <c:pt idx="10">
                  <c:v>1352</c:v>
                </c:pt>
                <c:pt idx="11">
                  <c:v>1413</c:v>
                </c:pt>
                <c:pt idx="12">
                  <c:v>1376</c:v>
                </c:pt>
                <c:pt idx="13">
                  <c:v>1302</c:v>
                </c:pt>
                <c:pt idx="14">
                  <c:v>1314</c:v>
                </c:pt>
                <c:pt idx="15">
                  <c:v>1404</c:v>
                </c:pt>
                <c:pt idx="16">
                  <c:v>1352</c:v>
                </c:pt>
                <c:pt idx="17">
                  <c:v>1404</c:v>
                </c:pt>
                <c:pt idx="18">
                  <c:v>1406</c:v>
                </c:pt>
                <c:pt idx="19">
                  <c:v>1444</c:v>
                </c:pt>
                <c:pt idx="20">
                  <c:v>1389</c:v>
                </c:pt>
                <c:pt idx="21">
                  <c:v>1442</c:v>
                </c:pt>
                <c:pt idx="22">
                  <c:v>1282</c:v>
                </c:pt>
                <c:pt idx="23">
                  <c:v>1353</c:v>
                </c:pt>
                <c:pt idx="24">
                  <c:v>1356</c:v>
                </c:pt>
                <c:pt idx="25">
                  <c:v>1243</c:v>
                </c:pt>
                <c:pt idx="26">
                  <c:v>945</c:v>
                </c:pt>
                <c:pt idx="27">
                  <c:v>1084</c:v>
                </c:pt>
                <c:pt idx="28">
                  <c:v>1122</c:v>
                </c:pt>
                <c:pt idx="29">
                  <c:v>1064</c:v>
                </c:pt>
                <c:pt idx="30">
                  <c:v>961</c:v>
                </c:pt>
                <c:pt idx="31">
                  <c:v>986</c:v>
                </c:pt>
                <c:pt idx="32">
                  <c:v>913</c:v>
                </c:pt>
              </c:numCache>
            </c:numRef>
          </c:val>
          <c:smooth val="0"/>
        </c:ser>
        <c:dLbls>
          <c:showLegendKey val="0"/>
          <c:showVal val="0"/>
          <c:showCatName val="0"/>
          <c:showSerName val="0"/>
          <c:showPercent val="0"/>
          <c:showBubbleSize val="0"/>
        </c:dLbls>
        <c:marker val="1"/>
        <c:smooth val="0"/>
        <c:axId val="112999424"/>
        <c:axId val="117584640"/>
      </c:lineChart>
      <c:catAx>
        <c:axId val="112999424"/>
        <c:scaling>
          <c:orientation val="minMax"/>
        </c:scaling>
        <c:delete val="0"/>
        <c:axPos val="b"/>
        <c:majorTickMark val="out"/>
        <c:minorTickMark val="none"/>
        <c:tickLblPos val="nextTo"/>
        <c:crossAx val="117584640"/>
        <c:crosses val="autoZero"/>
        <c:auto val="1"/>
        <c:lblAlgn val="ctr"/>
        <c:lblOffset val="100"/>
        <c:noMultiLvlLbl val="0"/>
      </c:catAx>
      <c:valAx>
        <c:axId val="117584640"/>
        <c:scaling>
          <c:orientation val="minMax"/>
        </c:scaling>
        <c:delete val="0"/>
        <c:axPos val="l"/>
        <c:majorGridlines>
          <c:spPr>
            <a:ln>
              <a:prstDash val="sysDash"/>
            </a:ln>
          </c:spPr>
        </c:majorGridlines>
        <c:numFmt formatCode="#,##0_ " sourceLinked="1"/>
        <c:majorTickMark val="out"/>
        <c:minorTickMark val="none"/>
        <c:tickLblPos val="nextTo"/>
        <c:crossAx val="112999424"/>
        <c:crosses val="autoZero"/>
        <c:crossBetween val="between"/>
      </c:valAx>
    </c:plotArea>
    <c:legend>
      <c:legendPos val="b"/>
      <c:layout/>
      <c:overlay val="0"/>
    </c:legend>
    <c:plotVisOnly val="1"/>
    <c:dispBlanksAs val="gap"/>
    <c:showDLblsOverMax val="0"/>
  </c:chart>
  <c:spPr>
    <a:ln>
      <a:solidFill>
        <a:schemeClr val="accent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Sheet1!$I$635</c:f>
              <c:strCache>
                <c:ptCount val="1"/>
                <c:pt idx="0">
                  <c:v>転入者数</c:v>
                </c:pt>
              </c:strCache>
            </c:strRef>
          </c:tx>
          <c:invertIfNegative val="0"/>
          <c:cat>
            <c:strRef>
              <c:f>Sheet1!$H$636:$H$653</c:f>
              <c:strCache>
                <c:ptCount val="18"/>
                <c:pt idx="0">
                  <c:v>特別区部</c:v>
                </c:pt>
                <c:pt idx="1">
                  <c:v>京都市</c:v>
                </c:pt>
                <c:pt idx="2">
                  <c:v>福知山市</c:v>
                </c:pt>
                <c:pt idx="3">
                  <c:v>大阪市</c:v>
                </c:pt>
                <c:pt idx="4">
                  <c:v>神戸市</c:v>
                </c:pt>
                <c:pt idx="5">
                  <c:v>姫路市</c:v>
                </c:pt>
                <c:pt idx="6">
                  <c:v>尼崎市</c:v>
                </c:pt>
                <c:pt idx="7">
                  <c:v>明石市</c:v>
                </c:pt>
                <c:pt idx="8">
                  <c:v>西宮市</c:v>
                </c:pt>
                <c:pt idx="9">
                  <c:v>豊岡市</c:v>
                </c:pt>
                <c:pt idx="10">
                  <c:v>加古川市</c:v>
                </c:pt>
                <c:pt idx="11">
                  <c:v>養父市</c:v>
                </c:pt>
                <c:pt idx="12">
                  <c:v>丹波市</c:v>
                </c:pt>
                <c:pt idx="13">
                  <c:v>宍粟市</c:v>
                </c:pt>
                <c:pt idx="14">
                  <c:v>香美町</c:v>
                </c:pt>
                <c:pt idx="15">
                  <c:v>新温泉町</c:v>
                </c:pt>
                <c:pt idx="16">
                  <c:v>鳥取市</c:v>
                </c:pt>
                <c:pt idx="17">
                  <c:v>岡山市</c:v>
                </c:pt>
              </c:strCache>
            </c:strRef>
          </c:cat>
          <c:val>
            <c:numRef>
              <c:f>Sheet1!$I$636:$I$653</c:f>
              <c:numCache>
                <c:formatCode>General</c:formatCode>
                <c:ptCount val="18"/>
                <c:pt idx="0">
                  <c:v>12</c:v>
                </c:pt>
                <c:pt idx="1">
                  <c:v>57</c:v>
                </c:pt>
                <c:pt idx="2">
                  <c:v>97</c:v>
                </c:pt>
                <c:pt idx="3">
                  <c:v>108</c:v>
                </c:pt>
                <c:pt idx="4">
                  <c:v>191</c:v>
                </c:pt>
                <c:pt idx="5">
                  <c:v>143</c:v>
                </c:pt>
                <c:pt idx="6">
                  <c:v>44</c:v>
                </c:pt>
                <c:pt idx="7">
                  <c:v>32</c:v>
                </c:pt>
                <c:pt idx="8">
                  <c:v>31</c:v>
                </c:pt>
                <c:pt idx="9">
                  <c:v>219</c:v>
                </c:pt>
                <c:pt idx="10">
                  <c:v>57</c:v>
                </c:pt>
                <c:pt idx="11">
                  <c:v>362</c:v>
                </c:pt>
                <c:pt idx="12">
                  <c:v>35</c:v>
                </c:pt>
                <c:pt idx="13">
                  <c:v>26</c:v>
                </c:pt>
                <c:pt idx="14">
                  <c:v>46</c:v>
                </c:pt>
                <c:pt idx="15">
                  <c:v>30</c:v>
                </c:pt>
                <c:pt idx="16">
                  <c:v>17</c:v>
                </c:pt>
                <c:pt idx="17">
                  <c:v>13</c:v>
                </c:pt>
              </c:numCache>
            </c:numRef>
          </c:val>
        </c:ser>
        <c:ser>
          <c:idx val="1"/>
          <c:order val="1"/>
          <c:tx>
            <c:strRef>
              <c:f>Sheet1!$J$635</c:f>
              <c:strCache>
                <c:ptCount val="1"/>
                <c:pt idx="0">
                  <c:v>転出者数</c:v>
                </c:pt>
              </c:strCache>
            </c:strRef>
          </c:tx>
          <c:invertIfNegative val="0"/>
          <c:cat>
            <c:strRef>
              <c:f>Sheet1!$H$636:$H$653</c:f>
              <c:strCache>
                <c:ptCount val="18"/>
                <c:pt idx="0">
                  <c:v>特別区部</c:v>
                </c:pt>
                <c:pt idx="1">
                  <c:v>京都市</c:v>
                </c:pt>
                <c:pt idx="2">
                  <c:v>福知山市</c:v>
                </c:pt>
                <c:pt idx="3">
                  <c:v>大阪市</c:v>
                </c:pt>
                <c:pt idx="4">
                  <c:v>神戸市</c:v>
                </c:pt>
                <c:pt idx="5">
                  <c:v>姫路市</c:v>
                </c:pt>
                <c:pt idx="6">
                  <c:v>尼崎市</c:v>
                </c:pt>
                <c:pt idx="7">
                  <c:v>明石市</c:v>
                </c:pt>
                <c:pt idx="8">
                  <c:v>西宮市</c:v>
                </c:pt>
                <c:pt idx="9">
                  <c:v>豊岡市</c:v>
                </c:pt>
                <c:pt idx="10">
                  <c:v>加古川市</c:v>
                </c:pt>
                <c:pt idx="11">
                  <c:v>養父市</c:v>
                </c:pt>
                <c:pt idx="12">
                  <c:v>丹波市</c:v>
                </c:pt>
                <c:pt idx="13">
                  <c:v>宍粟市</c:v>
                </c:pt>
                <c:pt idx="14">
                  <c:v>香美町</c:v>
                </c:pt>
                <c:pt idx="15">
                  <c:v>新温泉町</c:v>
                </c:pt>
                <c:pt idx="16">
                  <c:v>鳥取市</c:v>
                </c:pt>
                <c:pt idx="17">
                  <c:v>岡山市</c:v>
                </c:pt>
              </c:strCache>
            </c:strRef>
          </c:cat>
          <c:val>
            <c:numRef>
              <c:f>Sheet1!$J$636:$J$653</c:f>
              <c:numCache>
                <c:formatCode>General</c:formatCode>
                <c:ptCount val="18"/>
                <c:pt idx="0">
                  <c:v>23</c:v>
                </c:pt>
                <c:pt idx="1">
                  <c:v>113</c:v>
                </c:pt>
                <c:pt idx="2">
                  <c:v>90</c:v>
                </c:pt>
                <c:pt idx="3">
                  <c:v>112</c:v>
                </c:pt>
                <c:pt idx="4">
                  <c:v>326</c:v>
                </c:pt>
                <c:pt idx="5">
                  <c:v>200</c:v>
                </c:pt>
                <c:pt idx="6">
                  <c:v>48</c:v>
                </c:pt>
                <c:pt idx="7">
                  <c:v>53</c:v>
                </c:pt>
                <c:pt idx="8">
                  <c:v>66</c:v>
                </c:pt>
                <c:pt idx="9">
                  <c:v>192</c:v>
                </c:pt>
                <c:pt idx="10">
                  <c:v>44</c:v>
                </c:pt>
                <c:pt idx="11">
                  <c:v>273</c:v>
                </c:pt>
                <c:pt idx="12">
                  <c:v>63</c:v>
                </c:pt>
                <c:pt idx="13">
                  <c:v>15</c:v>
                </c:pt>
                <c:pt idx="14">
                  <c:v>30</c:v>
                </c:pt>
                <c:pt idx="15">
                  <c:v>15</c:v>
                </c:pt>
                <c:pt idx="16">
                  <c:v>25</c:v>
                </c:pt>
                <c:pt idx="17">
                  <c:v>26</c:v>
                </c:pt>
              </c:numCache>
            </c:numRef>
          </c:val>
        </c:ser>
        <c:dLbls>
          <c:showLegendKey val="0"/>
          <c:showVal val="0"/>
          <c:showCatName val="0"/>
          <c:showSerName val="0"/>
          <c:showPercent val="0"/>
          <c:showBubbleSize val="0"/>
        </c:dLbls>
        <c:gapWidth val="150"/>
        <c:axId val="129746432"/>
        <c:axId val="129747968"/>
      </c:barChart>
      <c:catAx>
        <c:axId val="129746432"/>
        <c:scaling>
          <c:orientation val="minMax"/>
        </c:scaling>
        <c:delete val="0"/>
        <c:axPos val="b"/>
        <c:majorTickMark val="out"/>
        <c:minorTickMark val="none"/>
        <c:tickLblPos val="nextTo"/>
        <c:crossAx val="129747968"/>
        <c:crosses val="autoZero"/>
        <c:auto val="1"/>
        <c:lblAlgn val="ctr"/>
        <c:lblOffset val="100"/>
        <c:noMultiLvlLbl val="0"/>
      </c:catAx>
      <c:valAx>
        <c:axId val="129747968"/>
        <c:scaling>
          <c:orientation val="minMax"/>
        </c:scaling>
        <c:delete val="0"/>
        <c:axPos val="l"/>
        <c:majorGridlines>
          <c:spPr>
            <a:ln>
              <a:prstDash val="sysDash"/>
            </a:ln>
          </c:spPr>
        </c:majorGridlines>
        <c:numFmt formatCode="General" sourceLinked="1"/>
        <c:majorTickMark val="out"/>
        <c:minorTickMark val="none"/>
        <c:tickLblPos val="nextTo"/>
        <c:crossAx val="129746432"/>
        <c:crosses val="autoZero"/>
        <c:crossBetween val="between"/>
      </c:valAx>
    </c:plotArea>
    <c:legend>
      <c:legendPos val="b"/>
      <c:layout/>
      <c:overlay val="0"/>
    </c:legend>
    <c:plotVisOnly val="1"/>
    <c:dispBlanksAs val="gap"/>
    <c:showDLblsOverMax val="0"/>
  </c:chart>
  <c:spPr>
    <a:ln>
      <a:solidFill>
        <a:schemeClr val="accent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1"/>
          <c:order val="0"/>
          <c:tx>
            <c:strRef>
              <c:f>Sheet1!$D$39</c:f>
              <c:strCache>
                <c:ptCount val="1"/>
                <c:pt idx="0">
                  <c:v>30歳未満</c:v>
                </c:pt>
              </c:strCache>
            </c:strRef>
          </c:tx>
          <c:invertIfNegative val="0"/>
          <c:cat>
            <c:strRef>
              <c:f>Sheet1!$F$38:$P$38</c:f>
              <c:strCache>
                <c:ptCount val="11"/>
                <c:pt idx="0">
                  <c:v>農林鉱業</c:v>
                </c:pt>
                <c:pt idx="1">
                  <c:v>建設業</c:v>
                </c:pt>
                <c:pt idx="2">
                  <c:v>製造業</c:v>
                </c:pt>
                <c:pt idx="3">
                  <c:v>情報通信運輸エネ</c:v>
                </c:pt>
                <c:pt idx="4">
                  <c:v>卸小売業</c:v>
                </c:pt>
                <c:pt idx="5">
                  <c:v>金融・保健・不動</c:v>
                </c:pt>
                <c:pt idx="6">
                  <c:v>学研，専門・技術サ業</c:v>
                </c:pt>
                <c:pt idx="7">
                  <c:v>宿泊業，飲食サ</c:v>
                </c:pt>
                <c:pt idx="8">
                  <c:v>生活関連サ，娯楽業</c:v>
                </c:pt>
                <c:pt idx="9">
                  <c:v>教育，学習</c:v>
                </c:pt>
                <c:pt idx="10">
                  <c:v>医療，福祉</c:v>
                </c:pt>
              </c:strCache>
            </c:strRef>
          </c:cat>
          <c:val>
            <c:numRef>
              <c:f>Sheet1!$F$39:$P$39</c:f>
              <c:numCache>
                <c:formatCode>#,##0_ </c:formatCode>
                <c:ptCount val="11"/>
                <c:pt idx="0">
                  <c:v>44</c:v>
                </c:pt>
                <c:pt idx="1">
                  <c:v>109</c:v>
                </c:pt>
                <c:pt idx="2">
                  <c:v>777</c:v>
                </c:pt>
                <c:pt idx="3" formatCode="General">
                  <c:v>71</c:v>
                </c:pt>
                <c:pt idx="4" formatCode="General">
                  <c:v>351</c:v>
                </c:pt>
                <c:pt idx="5" formatCode="General">
                  <c:v>80</c:v>
                </c:pt>
                <c:pt idx="6" formatCode="General">
                  <c:v>35</c:v>
                </c:pt>
                <c:pt idx="7" formatCode="General">
                  <c:v>120</c:v>
                </c:pt>
                <c:pt idx="8" formatCode="General">
                  <c:v>179</c:v>
                </c:pt>
                <c:pt idx="9" formatCode="General">
                  <c:v>182</c:v>
                </c:pt>
                <c:pt idx="10" formatCode="General">
                  <c:v>408</c:v>
                </c:pt>
              </c:numCache>
            </c:numRef>
          </c:val>
        </c:ser>
        <c:ser>
          <c:idx val="0"/>
          <c:order val="1"/>
          <c:tx>
            <c:strRef>
              <c:f>Sheet1!$D$40</c:f>
              <c:strCache>
                <c:ptCount val="1"/>
                <c:pt idx="0">
                  <c:v>30歳代</c:v>
                </c:pt>
              </c:strCache>
            </c:strRef>
          </c:tx>
          <c:invertIfNegative val="0"/>
          <c:val>
            <c:numRef>
              <c:f>Sheet1!$F$40:$P$40</c:f>
              <c:numCache>
                <c:formatCode>#,##0_ </c:formatCode>
                <c:ptCount val="11"/>
                <c:pt idx="0">
                  <c:v>59</c:v>
                </c:pt>
                <c:pt idx="1">
                  <c:v>287</c:v>
                </c:pt>
                <c:pt idx="2">
                  <c:v>1097</c:v>
                </c:pt>
                <c:pt idx="3" formatCode="General">
                  <c:v>138</c:v>
                </c:pt>
                <c:pt idx="4" formatCode="General">
                  <c:v>486</c:v>
                </c:pt>
                <c:pt idx="5" formatCode="General">
                  <c:v>66</c:v>
                </c:pt>
                <c:pt idx="6" formatCode="General">
                  <c:v>91</c:v>
                </c:pt>
                <c:pt idx="7" formatCode="General">
                  <c:v>179</c:v>
                </c:pt>
                <c:pt idx="8" formatCode="General">
                  <c:v>186</c:v>
                </c:pt>
                <c:pt idx="9" formatCode="General">
                  <c:v>216</c:v>
                </c:pt>
                <c:pt idx="10" formatCode="General">
                  <c:v>543</c:v>
                </c:pt>
              </c:numCache>
            </c:numRef>
          </c:val>
        </c:ser>
        <c:ser>
          <c:idx val="2"/>
          <c:order val="2"/>
          <c:tx>
            <c:strRef>
              <c:f>Sheet1!$D$41</c:f>
              <c:strCache>
                <c:ptCount val="1"/>
                <c:pt idx="0">
                  <c:v>40歳代</c:v>
                </c:pt>
              </c:strCache>
            </c:strRef>
          </c:tx>
          <c:invertIfNegative val="0"/>
          <c:val>
            <c:numRef>
              <c:f>Sheet1!$F$41:$P$41</c:f>
              <c:numCache>
                <c:formatCode>#,##0_ </c:formatCode>
                <c:ptCount val="11"/>
                <c:pt idx="0">
                  <c:v>59</c:v>
                </c:pt>
                <c:pt idx="1">
                  <c:v>241</c:v>
                </c:pt>
                <c:pt idx="2">
                  <c:v>1075</c:v>
                </c:pt>
                <c:pt idx="3" formatCode="General">
                  <c:v>193</c:v>
                </c:pt>
                <c:pt idx="4" formatCode="General">
                  <c:v>526</c:v>
                </c:pt>
                <c:pt idx="5" formatCode="General">
                  <c:v>62</c:v>
                </c:pt>
                <c:pt idx="6" formatCode="General">
                  <c:v>89</c:v>
                </c:pt>
                <c:pt idx="7" formatCode="General">
                  <c:v>178</c:v>
                </c:pt>
                <c:pt idx="8" formatCode="General">
                  <c:v>173</c:v>
                </c:pt>
                <c:pt idx="9" formatCode="General">
                  <c:v>255</c:v>
                </c:pt>
                <c:pt idx="10" formatCode="General">
                  <c:v>581</c:v>
                </c:pt>
              </c:numCache>
            </c:numRef>
          </c:val>
        </c:ser>
        <c:ser>
          <c:idx val="3"/>
          <c:order val="3"/>
          <c:tx>
            <c:strRef>
              <c:f>Sheet1!$D$42</c:f>
              <c:strCache>
                <c:ptCount val="1"/>
                <c:pt idx="0">
                  <c:v>50歳代</c:v>
                </c:pt>
              </c:strCache>
            </c:strRef>
          </c:tx>
          <c:invertIfNegative val="0"/>
          <c:val>
            <c:numRef>
              <c:f>Sheet1!$F$42:$P$42</c:f>
              <c:numCache>
                <c:formatCode>#,##0_ </c:formatCode>
                <c:ptCount val="11"/>
                <c:pt idx="0">
                  <c:v>78</c:v>
                </c:pt>
                <c:pt idx="1">
                  <c:v>255</c:v>
                </c:pt>
                <c:pt idx="2">
                  <c:v>1067</c:v>
                </c:pt>
                <c:pt idx="3" formatCode="General">
                  <c:v>176</c:v>
                </c:pt>
                <c:pt idx="4" formatCode="General">
                  <c:v>511</c:v>
                </c:pt>
                <c:pt idx="5" formatCode="General">
                  <c:v>59</c:v>
                </c:pt>
                <c:pt idx="6" formatCode="General">
                  <c:v>97</c:v>
                </c:pt>
                <c:pt idx="7" formatCode="General">
                  <c:v>218</c:v>
                </c:pt>
                <c:pt idx="8" formatCode="General">
                  <c:v>207</c:v>
                </c:pt>
                <c:pt idx="9" formatCode="General">
                  <c:v>285</c:v>
                </c:pt>
                <c:pt idx="10" formatCode="General">
                  <c:v>657</c:v>
                </c:pt>
              </c:numCache>
            </c:numRef>
          </c:val>
        </c:ser>
        <c:ser>
          <c:idx val="4"/>
          <c:order val="4"/>
          <c:tx>
            <c:strRef>
              <c:f>Sheet1!$D$43</c:f>
              <c:strCache>
                <c:ptCount val="1"/>
                <c:pt idx="0">
                  <c:v>60歳以上</c:v>
                </c:pt>
              </c:strCache>
            </c:strRef>
          </c:tx>
          <c:invertIfNegative val="0"/>
          <c:val>
            <c:numRef>
              <c:f>Sheet1!$F$43:$P$43</c:f>
              <c:numCache>
                <c:formatCode>#,##0_ </c:formatCode>
                <c:ptCount val="11"/>
                <c:pt idx="0">
                  <c:v>71</c:v>
                </c:pt>
                <c:pt idx="1">
                  <c:v>191</c:v>
                </c:pt>
                <c:pt idx="2">
                  <c:v>508</c:v>
                </c:pt>
                <c:pt idx="3" formatCode="General">
                  <c:v>144</c:v>
                </c:pt>
                <c:pt idx="4" formatCode="General">
                  <c:v>278</c:v>
                </c:pt>
                <c:pt idx="5" formatCode="General">
                  <c:v>32</c:v>
                </c:pt>
                <c:pt idx="6" formatCode="General">
                  <c:v>56</c:v>
                </c:pt>
                <c:pt idx="7" formatCode="General">
                  <c:v>145</c:v>
                </c:pt>
                <c:pt idx="8" formatCode="General">
                  <c:v>167</c:v>
                </c:pt>
                <c:pt idx="9" formatCode="General">
                  <c:v>142</c:v>
                </c:pt>
                <c:pt idx="10" formatCode="General">
                  <c:v>266</c:v>
                </c:pt>
              </c:numCache>
            </c:numRef>
          </c:val>
        </c:ser>
        <c:dLbls>
          <c:showLegendKey val="0"/>
          <c:showVal val="0"/>
          <c:showCatName val="0"/>
          <c:showSerName val="0"/>
          <c:showPercent val="0"/>
          <c:showBubbleSize val="0"/>
        </c:dLbls>
        <c:gapWidth val="150"/>
        <c:overlap val="100"/>
        <c:axId val="151601536"/>
        <c:axId val="151603456"/>
      </c:barChart>
      <c:catAx>
        <c:axId val="151601536"/>
        <c:scaling>
          <c:orientation val="minMax"/>
        </c:scaling>
        <c:delete val="0"/>
        <c:axPos val="l"/>
        <c:majorTickMark val="out"/>
        <c:minorTickMark val="none"/>
        <c:tickLblPos val="nextTo"/>
        <c:crossAx val="151603456"/>
        <c:crosses val="autoZero"/>
        <c:auto val="1"/>
        <c:lblAlgn val="ctr"/>
        <c:lblOffset val="100"/>
        <c:noMultiLvlLbl val="0"/>
      </c:catAx>
      <c:valAx>
        <c:axId val="151603456"/>
        <c:scaling>
          <c:orientation val="minMax"/>
        </c:scaling>
        <c:delete val="0"/>
        <c:axPos val="b"/>
        <c:majorGridlines>
          <c:spPr>
            <a:ln>
              <a:prstDash val="sysDash"/>
            </a:ln>
          </c:spPr>
        </c:majorGridlines>
        <c:numFmt formatCode="0%" sourceLinked="1"/>
        <c:majorTickMark val="out"/>
        <c:minorTickMark val="none"/>
        <c:tickLblPos val="nextTo"/>
        <c:spPr>
          <a:ln>
            <a:prstDash val="sysDash"/>
          </a:ln>
        </c:spPr>
        <c:crossAx val="151601536"/>
        <c:crosses val="autoZero"/>
        <c:crossBetween val="between"/>
      </c:valAx>
    </c:plotArea>
    <c:legend>
      <c:legendPos val="b"/>
      <c:layout/>
      <c:overlay val="0"/>
    </c:legend>
    <c:plotVisOnly val="1"/>
    <c:dispBlanksAs val="gap"/>
    <c:showDLblsOverMax val="0"/>
  </c:chart>
  <c:spPr>
    <a:ln>
      <a:solidFill>
        <a:schemeClr val="accent1"/>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818083084442036E-2"/>
          <c:y val="4.2599589478715311E-2"/>
          <c:w val="0.82807747307448643"/>
          <c:h val="0.7230920941721567"/>
        </c:manualLayout>
      </c:layout>
      <c:barChart>
        <c:barDir val="col"/>
        <c:grouping val="clustered"/>
        <c:varyColors val="0"/>
        <c:ser>
          <c:idx val="0"/>
          <c:order val="0"/>
          <c:invertIfNegative val="0"/>
          <c:dPt>
            <c:idx val="24"/>
            <c:invertIfNegative val="0"/>
            <c:bubble3D val="0"/>
            <c:spPr>
              <a:solidFill>
                <a:schemeClr val="accent2"/>
              </a:solidFill>
            </c:spPr>
          </c:dPt>
          <c:cat>
            <c:strRef>
              <c:f>税収と失業!$C$8:$C$48</c:f>
              <c:strCache>
                <c:ptCount val="41"/>
                <c:pt idx="0">
                  <c:v>神戸市</c:v>
                </c:pt>
                <c:pt idx="1">
                  <c:v>姫路市</c:v>
                </c:pt>
                <c:pt idx="2">
                  <c:v>尼崎市</c:v>
                </c:pt>
                <c:pt idx="3">
                  <c:v>明石市</c:v>
                </c:pt>
                <c:pt idx="4">
                  <c:v>西宮市</c:v>
                </c:pt>
                <c:pt idx="5">
                  <c:v>洲本市</c:v>
                </c:pt>
                <c:pt idx="6">
                  <c:v>芦屋市</c:v>
                </c:pt>
                <c:pt idx="7">
                  <c:v>伊丹市</c:v>
                </c:pt>
                <c:pt idx="8">
                  <c:v>相生市</c:v>
                </c:pt>
                <c:pt idx="9">
                  <c:v>豊岡市</c:v>
                </c:pt>
                <c:pt idx="10">
                  <c:v>加古川市</c:v>
                </c:pt>
                <c:pt idx="11">
                  <c:v>赤穂市</c:v>
                </c:pt>
                <c:pt idx="12">
                  <c:v>西脇市</c:v>
                </c:pt>
                <c:pt idx="13">
                  <c:v>宝塚市</c:v>
                </c:pt>
                <c:pt idx="14">
                  <c:v>三木市</c:v>
                </c:pt>
                <c:pt idx="15">
                  <c:v>高砂市</c:v>
                </c:pt>
                <c:pt idx="16">
                  <c:v>川西市</c:v>
                </c:pt>
                <c:pt idx="17">
                  <c:v>小野市</c:v>
                </c:pt>
                <c:pt idx="18">
                  <c:v>三田市</c:v>
                </c:pt>
                <c:pt idx="19">
                  <c:v>加西市</c:v>
                </c:pt>
                <c:pt idx="20">
                  <c:v>篠山市</c:v>
                </c:pt>
                <c:pt idx="21">
                  <c:v>養父市</c:v>
                </c:pt>
                <c:pt idx="22">
                  <c:v>丹波市</c:v>
                </c:pt>
                <c:pt idx="23">
                  <c:v>南あわじ市</c:v>
                </c:pt>
                <c:pt idx="24">
                  <c:v>朝来市</c:v>
                </c:pt>
                <c:pt idx="25">
                  <c:v>淡路市</c:v>
                </c:pt>
                <c:pt idx="26">
                  <c:v>宍粟市</c:v>
                </c:pt>
                <c:pt idx="27">
                  <c:v>加東市</c:v>
                </c:pt>
                <c:pt idx="28">
                  <c:v>たつの市</c:v>
                </c:pt>
                <c:pt idx="29">
                  <c:v>猪名川町</c:v>
                </c:pt>
                <c:pt idx="30">
                  <c:v>多可町</c:v>
                </c:pt>
                <c:pt idx="31">
                  <c:v>稲美町</c:v>
                </c:pt>
                <c:pt idx="32">
                  <c:v>播磨町</c:v>
                </c:pt>
                <c:pt idx="33">
                  <c:v>市川町</c:v>
                </c:pt>
                <c:pt idx="34">
                  <c:v>福崎町</c:v>
                </c:pt>
                <c:pt idx="35">
                  <c:v>神河町</c:v>
                </c:pt>
                <c:pt idx="36">
                  <c:v>太子町</c:v>
                </c:pt>
                <c:pt idx="37">
                  <c:v>上郡町</c:v>
                </c:pt>
                <c:pt idx="38">
                  <c:v>佐用町</c:v>
                </c:pt>
                <c:pt idx="39">
                  <c:v>香美町</c:v>
                </c:pt>
                <c:pt idx="40">
                  <c:v>新温泉町</c:v>
                </c:pt>
              </c:strCache>
            </c:strRef>
          </c:cat>
          <c:val>
            <c:numRef>
              <c:f>税収と失業!$CO$8:$CO$48</c:f>
              <c:numCache>
                <c:formatCode>0.0%</c:formatCode>
                <c:ptCount val="41"/>
                <c:pt idx="0">
                  <c:v>7.0318251731937079E-2</c:v>
                </c:pt>
                <c:pt idx="1">
                  <c:v>6.5174142754345396E-2</c:v>
                </c:pt>
                <c:pt idx="2">
                  <c:v>7.5191306316504419E-2</c:v>
                </c:pt>
                <c:pt idx="3">
                  <c:v>6.296091720658048E-2</c:v>
                </c:pt>
                <c:pt idx="4">
                  <c:v>5.45499096450121E-2</c:v>
                </c:pt>
                <c:pt idx="5">
                  <c:v>6.1371073993794892E-2</c:v>
                </c:pt>
                <c:pt idx="6">
                  <c:v>5.6182657773217036E-2</c:v>
                </c:pt>
                <c:pt idx="7">
                  <c:v>6.4217681366172952E-2</c:v>
                </c:pt>
                <c:pt idx="8">
                  <c:v>8.160720471077243E-2</c:v>
                </c:pt>
                <c:pt idx="9">
                  <c:v>5.729602569612522E-2</c:v>
                </c:pt>
                <c:pt idx="10">
                  <c:v>6.3868627497265698E-2</c:v>
                </c:pt>
                <c:pt idx="11">
                  <c:v>7.3743301862720087E-2</c:v>
                </c:pt>
                <c:pt idx="12">
                  <c:v>5.5693753454947488E-2</c:v>
                </c:pt>
                <c:pt idx="13">
                  <c:v>7.3037423169688004E-2</c:v>
                </c:pt>
                <c:pt idx="14">
                  <c:v>6.5918929555293188E-2</c:v>
                </c:pt>
                <c:pt idx="15">
                  <c:v>7.6402065039932937E-2</c:v>
                </c:pt>
                <c:pt idx="16">
                  <c:v>7.3076867221423494E-2</c:v>
                </c:pt>
                <c:pt idx="17">
                  <c:v>5.5949008498583572E-2</c:v>
                </c:pt>
                <c:pt idx="18">
                  <c:v>4.4993775564645205E-2</c:v>
                </c:pt>
                <c:pt idx="19">
                  <c:v>6.5786768636158052E-2</c:v>
                </c:pt>
                <c:pt idx="20">
                  <c:v>4.0193357801450183E-2</c:v>
                </c:pt>
                <c:pt idx="21">
                  <c:v>6.7658998646820026E-2</c:v>
                </c:pt>
                <c:pt idx="22">
                  <c:v>5.469383030443338E-2</c:v>
                </c:pt>
                <c:pt idx="23">
                  <c:v>4.702216556901069E-2</c:v>
                </c:pt>
                <c:pt idx="24">
                  <c:v>6.9742889082101606E-2</c:v>
                </c:pt>
                <c:pt idx="25">
                  <c:v>6.3434290913817762E-2</c:v>
                </c:pt>
                <c:pt idx="26">
                  <c:v>4.52282747831034E-2</c:v>
                </c:pt>
                <c:pt idx="27">
                  <c:v>5.9341283361726289E-2</c:v>
                </c:pt>
                <c:pt idx="28">
                  <c:v>7.689137322583138E-2</c:v>
                </c:pt>
                <c:pt idx="29">
                  <c:v>5.2727150447239225E-2</c:v>
                </c:pt>
                <c:pt idx="30">
                  <c:v>5.2531536201831694E-2</c:v>
                </c:pt>
                <c:pt idx="31">
                  <c:v>6.2536642564002348E-2</c:v>
                </c:pt>
                <c:pt idx="32">
                  <c:v>6.8698507092857589E-2</c:v>
                </c:pt>
                <c:pt idx="33">
                  <c:v>7.5497493543976904E-2</c:v>
                </c:pt>
                <c:pt idx="34">
                  <c:v>4.9333740209541246E-2</c:v>
                </c:pt>
                <c:pt idx="35">
                  <c:v>4.9904695893259403E-2</c:v>
                </c:pt>
                <c:pt idx="36">
                  <c:v>6.393575297267011E-2</c:v>
                </c:pt>
                <c:pt idx="37">
                  <c:v>6.8032372281234196E-2</c:v>
                </c:pt>
                <c:pt idx="38">
                  <c:v>4.5243875524166852E-2</c:v>
                </c:pt>
                <c:pt idx="39">
                  <c:v>5.5036451381045279E-2</c:v>
                </c:pt>
                <c:pt idx="40">
                  <c:v>6.937767961543459E-2</c:v>
                </c:pt>
              </c:numCache>
            </c:numRef>
          </c:val>
        </c:ser>
        <c:dLbls>
          <c:showLegendKey val="0"/>
          <c:showVal val="0"/>
          <c:showCatName val="0"/>
          <c:showSerName val="0"/>
          <c:showPercent val="0"/>
          <c:showBubbleSize val="0"/>
        </c:dLbls>
        <c:gapWidth val="150"/>
        <c:axId val="163017472"/>
        <c:axId val="163019776"/>
      </c:barChart>
      <c:catAx>
        <c:axId val="163017472"/>
        <c:scaling>
          <c:orientation val="minMax"/>
        </c:scaling>
        <c:delete val="0"/>
        <c:axPos val="b"/>
        <c:majorTickMark val="out"/>
        <c:minorTickMark val="none"/>
        <c:tickLblPos val="nextTo"/>
        <c:txPr>
          <a:bodyPr rot="0" vert="eaVert"/>
          <a:lstStyle/>
          <a:p>
            <a:pPr>
              <a:defRPr/>
            </a:pPr>
            <a:endParaRPr lang="ja-JP"/>
          </a:p>
        </c:txPr>
        <c:crossAx val="163019776"/>
        <c:crosses val="autoZero"/>
        <c:auto val="1"/>
        <c:lblAlgn val="ctr"/>
        <c:lblOffset val="100"/>
        <c:tickLblSkip val="1"/>
        <c:noMultiLvlLbl val="0"/>
      </c:catAx>
      <c:valAx>
        <c:axId val="163019776"/>
        <c:scaling>
          <c:orientation val="minMax"/>
          <c:max val="8.0000000000000016E-2"/>
        </c:scaling>
        <c:delete val="0"/>
        <c:axPos val="l"/>
        <c:majorGridlines>
          <c:spPr>
            <a:ln>
              <a:prstDash val="sysDash"/>
            </a:ln>
          </c:spPr>
        </c:majorGridlines>
        <c:numFmt formatCode="0%" sourceLinked="0"/>
        <c:majorTickMark val="out"/>
        <c:minorTickMark val="none"/>
        <c:tickLblPos val="nextTo"/>
        <c:txPr>
          <a:bodyPr/>
          <a:lstStyle/>
          <a:p>
            <a:pPr>
              <a:defRPr sz="1200"/>
            </a:pPr>
            <a:endParaRPr lang="ja-JP"/>
          </a:p>
        </c:txPr>
        <c:crossAx val="163017472"/>
        <c:crosses val="autoZero"/>
        <c:crossBetween val="between"/>
      </c:valAx>
    </c:plotArea>
    <c:plotVisOnly val="1"/>
    <c:dispBlanksAs val="gap"/>
    <c:showDLblsOverMax val="0"/>
  </c:chart>
  <c:spPr>
    <a:ln>
      <a:solidFill>
        <a:schemeClr val="accent1"/>
      </a:solid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30818022747156E-2"/>
          <c:y val="4.744662563352732E-2"/>
          <c:w val="0.8299110527850686"/>
          <c:h val="0.72367868179766026"/>
        </c:manualLayout>
      </c:layout>
      <c:barChart>
        <c:barDir val="col"/>
        <c:grouping val="stacked"/>
        <c:varyColors val="0"/>
        <c:ser>
          <c:idx val="0"/>
          <c:order val="0"/>
          <c:tx>
            <c:v>課税者所得</c:v>
          </c:tx>
          <c:spPr>
            <a:solidFill>
              <a:srgbClr val="00B0F0"/>
            </a:solidFill>
          </c:spPr>
          <c:invertIfNegative val="0"/>
          <c:cat>
            <c:strRef>
              <c:f>Sheet1!$Q$5:$Q$45</c:f>
              <c:strCache>
                <c:ptCount val="41"/>
                <c:pt idx="0">
                  <c:v>神戸市</c:v>
                </c:pt>
                <c:pt idx="1">
                  <c:v>姫路市          </c:v>
                </c:pt>
                <c:pt idx="2">
                  <c:v>尼崎市          </c:v>
                </c:pt>
                <c:pt idx="3">
                  <c:v>明石市          </c:v>
                </c:pt>
                <c:pt idx="4">
                  <c:v>西宮市          </c:v>
                </c:pt>
                <c:pt idx="5">
                  <c:v>洲本市          </c:v>
                </c:pt>
                <c:pt idx="6">
                  <c:v>芦屋市          </c:v>
                </c:pt>
                <c:pt idx="7">
                  <c:v>伊丹市          </c:v>
                </c:pt>
                <c:pt idx="8">
                  <c:v>相生市          </c:v>
                </c:pt>
                <c:pt idx="9">
                  <c:v>豊岡市          </c:v>
                </c:pt>
                <c:pt idx="10">
                  <c:v>加古川市        </c:v>
                </c:pt>
                <c:pt idx="11">
                  <c:v>赤穂市          </c:v>
                </c:pt>
                <c:pt idx="12">
                  <c:v>西脇市          </c:v>
                </c:pt>
                <c:pt idx="13">
                  <c:v>宝塚市          </c:v>
                </c:pt>
                <c:pt idx="14">
                  <c:v>三木市          </c:v>
                </c:pt>
                <c:pt idx="15">
                  <c:v>高砂市          </c:v>
                </c:pt>
                <c:pt idx="16">
                  <c:v>川西市          </c:v>
                </c:pt>
                <c:pt idx="17">
                  <c:v>小野市          </c:v>
                </c:pt>
                <c:pt idx="18">
                  <c:v>三田市          </c:v>
                </c:pt>
                <c:pt idx="19">
                  <c:v>加西市          </c:v>
                </c:pt>
                <c:pt idx="20">
                  <c:v>篠山市          </c:v>
                </c:pt>
                <c:pt idx="21">
                  <c:v>養父市          </c:v>
                </c:pt>
                <c:pt idx="22">
                  <c:v>丹波市          </c:v>
                </c:pt>
                <c:pt idx="23">
                  <c:v>南あわじ市      </c:v>
                </c:pt>
                <c:pt idx="24">
                  <c:v>朝来市</c:v>
                </c:pt>
                <c:pt idx="25">
                  <c:v>淡路市</c:v>
                </c:pt>
                <c:pt idx="26">
                  <c:v>宍粟市</c:v>
                </c:pt>
                <c:pt idx="27">
                  <c:v>加東市          </c:v>
                </c:pt>
                <c:pt idx="28">
                  <c:v>たつの市        </c:v>
                </c:pt>
                <c:pt idx="29">
                  <c:v>猪名川町        </c:v>
                </c:pt>
                <c:pt idx="30">
                  <c:v>多可町          </c:v>
                </c:pt>
                <c:pt idx="31">
                  <c:v>稲美町          </c:v>
                </c:pt>
                <c:pt idx="32">
                  <c:v>播磨町          </c:v>
                </c:pt>
                <c:pt idx="33">
                  <c:v>市川町          </c:v>
                </c:pt>
                <c:pt idx="34">
                  <c:v>福崎町          </c:v>
                </c:pt>
                <c:pt idx="35">
                  <c:v>神河町          </c:v>
                </c:pt>
                <c:pt idx="36">
                  <c:v>太子町          </c:v>
                </c:pt>
                <c:pt idx="37">
                  <c:v>上郡町          </c:v>
                </c:pt>
                <c:pt idx="38">
                  <c:v>佐用町          </c:v>
                </c:pt>
                <c:pt idx="39">
                  <c:v>香美町</c:v>
                </c:pt>
                <c:pt idx="40">
                  <c:v>新温泉町        </c:v>
                </c:pt>
              </c:strCache>
            </c:strRef>
          </c:cat>
          <c:val>
            <c:numRef>
              <c:f>Sheet1!$T$5:$T$45</c:f>
              <c:numCache>
                <c:formatCode>0_ </c:formatCode>
                <c:ptCount val="41"/>
                <c:pt idx="0">
                  <c:v>148.9357454357062</c:v>
                </c:pt>
                <c:pt idx="1">
                  <c:v>127.7919662185337</c:v>
                </c:pt>
                <c:pt idx="2">
                  <c:v>129.32556551401973</c:v>
                </c:pt>
                <c:pt idx="3">
                  <c:v>136.01517461527467</c:v>
                </c:pt>
                <c:pt idx="4">
                  <c:v>178.35985144959866</c:v>
                </c:pt>
                <c:pt idx="5">
                  <c:v>103.54047672496479</c:v>
                </c:pt>
                <c:pt idx="6">
                  <c:v>262.82399148699517</c:v>
                </c:pt>
                <c:pt idx="7">
                  <c:v>139.50010683108479</c:v>
                </c:pt>
                <c:pt idx="8">
                  <c:v>119.32785144201723</c:v>
                </c:pt>
                <c:pt idx="9">
                  <c:v>100.39025394569104</c:v>
                </c:pt>
                <c:pt idx="10">
                  <c:v>132.65861320603187</c:v>
                </c:pt>
                <c:pt idx="11">
                  <c:v>120.64486457966936</c:v>
                </c:pt>
                <c:pt idx="12">
                  <c:v>105.13181797517844</c:v>
                </c:pt>
                <c:pt idx="13">
                  <c:v>169.56720260198571</c:v>
                </c:pt>
                <c:pt idx="14">
                  <c:v>123.29948930347348</c:v>
                </c:pt>
                <c:pt idx="15">
                  <c:v>130.51451117976646</c:v>
                </c:pt>
                <c:pt idx="16">
                  <c:v>146.73913016325054</c:v>
                </c:pt>
                <c:pt idx="17">
                  <c:v>112.45858559551236</c:v>
                </c:pt>
                <c:pt idx="18">
                  <c:v>156.80442542614887</c:v>
                </c:pt>
                <c:pt idx="19">
                  <c:v>115.45822827365944</c:v>
                </c:pt>
                <c:pt idx="20">
                  <c:v>110.33671934629372</c:v>
                </c:pt>
                <c:pt idx="21">
                  <c:v>95.353869350385111</c:v>
                </c:pt>
                <c:pt idx="22">
                  <c:v>102.98855337983984</c:v>
                </c:pt>
                <c:pt idx="23">
                  <c:v>98.092402558733696</c:v>
                </c:pt>
                <c:pt idx="24">
                  <c:v>105.17139077520065</c:v>
                </c:pt>
                <c:pt idx="25">
                  <c:v>91.48165908438871</c:v>
                </c:pt>
                <c:pt idx="26">
                  <c:v>102.85783944774087</c:v>
                </c:pt>
                <c:pt idx="27">
                  <c:v>120.56383719170829</c:v>
                </c:pt>
                <c:pt idx="28">
                  <c:v>117.01778114565236</c:v>
                </c:pt>
                <c:pt idx="29">
                  <c:v>143.90956108987794</c:v>
                </c:pt>
                <c:pt idx="30">
                  <c:v>97.20574606505771</c:v>
                </c:pt>
                <c:pt idx="31">
                  <c:v>127.78126003589307</c:v>
                </c:pt>
                <c:pt idx="32">
                  <c:v>126.24233352069344</c:v>
                </c:pt>
                <c:pt idx="33">
                  <c:v>104.92026616519601</c:v>
                </c:pt>
                <c:pt idx="34">
                  <c:v>117.7085326002386</c:v>
                </c:pt>
                <c:pt idx="35">
                  <c:v>104.48351520780125</c:v>
                </c:pt>
                <c:pt idx="36">
                  <c:v>122.71894314420459</c:v>
                </c:pt>
                <c:pt idx="37">
                  <c:v>112.66906483141517</c:v>
                </c:pt>
                <c:pt idx="38">
                  <c:v>84.240557244679252</c:v>
                </c:pt>
                <c:pt idx="39">
                  <c:v>90.501639500071278</c:v>
                </c:pt>
                <c:pt idx="40">
                  <c:v>86.10945467422097</c:v>
                </c:pt>
              </c:numCache>
            </c:numRef>
          </c:val>
        </c:ser>
        <c:ser>
          <c:idx val="1"/>
          <c:order val="1"/>
          <c:tx>
            <c:v>年金給付</c:v>
          </c:tx>
          <c:spPr>
            <a:solidFill>
              <a:srgbClr val="FFFF00"/>
            </a:solidFill>
            <a:ln>
              <a:solidFill>
                <a:srgbClr val="00B050"/>
              </a:solidFill>
            </a:ln>
          </c:spPr>
          <c:invertIfNegative val="0"/>
          <c:dLbls>
            <c:showLegendKey val="0"/>
            <c:showVal val="1"/>
            <c:showCatName val="0"/>
            <c:showSerName val="0"/>
            <c:showPercent val="0"/>
            <c:showBubbleSize val="0"/>
            <c:showLeaderLines val="0"/>
          </c:dLbls>
          <c:cat>
            <c:strRef>
              <c:f>Sheet1!$Q$5:$Q$45</c:f>
              <c:strCache>
                <c:ptCount val="41"/>
                <c:pt idx="0">
                  <c:v>神戸市</c:v>
                </c:pt>
                <c:pt idx="1">
                  <c:v>姫路市          </c:v>
                </c:pt>
                <c:pt idx="2">
                  <c:v>尼崎市          </c:v>
                </c:pt>
                <c:pt idx="3">
                  <c:v>明石市          </c:v>
                </c:pt>
                <c:pt idx="4">
                  <c:v>西宮市          </c:v>
                </c:pt>
                <c:pt idx="5">
                  <c:v>洲本市          </c:v>
                </c:pt>
                <c:pt idx="6">
                  <c:v>芦屋市          </c:v>
                </c:pt>
                <c:pt idx="7">
                  <c:v>伊丹市          </c:v>
                </c:pt>
                <c:pt idx="8">
                  <c:v>相生市          </c:v>
                </c:pt>
                <c:pt idx="9">
                  <c:v>豊岡市          </c:v>
                </c:pt>
                <c:pt idx="10">
                  <c:v>加古川市        </c:v>
                </c:pt>
                <c:pt idx="11">
                  <c:v>赤穂市          </c:v>
                </c:pt>
                <c:pt idx="12">
                  <c:v>西脇市          </c:v>
                </c:pt>
                <c:pt idx="13">
                  <c:v>宝塚市          </c:v>
                </c:pt>
                <c:pt idx="14">
                  <c:v>三木市          </c:v>
                </c:pt>
                <c:pt idx="15">
                  <c:v>高砂市          </c:v>
                </c:pt>
                <c:pt idx="16">
                  <c:v>川西市          </c:v>
                </c:pt>
                <c:pt idx="17">
                  <c:v>小野市          </c:v>
                </c:pt>
                <c:pt idx="18">
                  <c:v>三田市          </c:v>
                </c:pt>
                <c:pt idx="19">
                  <c:v>加西市          </c:v>
                </c:pt>
                <c:pt idx="20">
                  <c:v>篠山市          </c:v>
                </c:pt>
                <c:pt idx="21">
                  <c:v>養父市          </c:v>
                </c:pt>
                <c:pt idx="22">
                  <c:v>丹波市          </c:v>
                </c:pt>
                <c:pt idx="23">
                  <c:v>南あわじ市      </c:v>
                </c:pt>
                <c:pt idx="24">
                  <c:v>朝来市</c:v>
                </c:pt>
                <c:pt idx="25">
                  <c:v>淡路市</c:v>
                </c:pt>
                <c:pt idx="26">
                  <c:v>宍粟市</c:v>
                </c:pt>
                <c:pt idx="27">
                  <c:v>加東市          </c:v>
                </c:pt>
                <c:pt idx="28">
                  <c:v>たつの市        </c:v>
                </c:pt>
                <c:pt idx="29">
                  <c:v>猪名川町        </c:v>
                </c:pt>
                <c:pt idx="30">
                  <c:v>多可町          </c:v>
                </c:pt>
                <c:pt idx="31">
                  <c:v>稲美町          </c:v>
                </c:pt>
                <c:pt idx="32">
                  <c:v>播磨町          </c:v>
                </c:pt>
                <c:pt idx="33">
                  <c:v>市川町          </c:v>
                </c:pt>
                <c:pt idx="34">
                  <c:v>福崎町          </c:v>
                </c:pt>
                <c:pt idx="35">
                  <c:v>神河町          </c:v>
                </c:pt>
                <c:pt idx="36">
                  <c:v>太子町          </c:v>
                </c:pt>
                <c:pt idx="37">
                  <c:v>上郡町          </c:v>
                </c:pt>
                <c:pt idx="38">
                  <c:v>佐用町          </c:v>
                </c:pt>
                <c:pt idx="39">
                  <c:v>香美町</c:v>
                </c:pt>
                <c:pt idx="40">
                  <c:v>新温泉町        </c:v>
                </c:pt>
              </c:strCache>
            </c:strRef>
          </c:cat>
          <c:val>
            <c:numRef>
              <c:f>Sheet1!$U$5:$U$45</c:f>
              <c:numCache>
                <c:formatCode>0_ </c:formatCode>
                <c:ptCount val="41"/>
                <c:pt idx="0">
                  <c:v>37.144424293231687</c:v>
                </c:pt>
                <c:pt idx="1">
                  <c:v>35.160838689000215</c:v>
                </c:pt>
                <c:pt idx="2">
                  <c:v>36.657061565036017</c:v>
                </c:pt>
                <c:pt idx="3">
                  <c:v>35.640959550240602</c:v>
                </c:pt>
                <c:pt idx="4">
                  <c:v>33.608855448051976</c:v>
                </c:pt>
                <c:pt idx="5">
                  <c:v>36.258494724597455</c:v>
                </c:pt>
                <c:pt idx="6">
                  <c:v>41.269060147159479</c:v>
                </c:pt>
                <c:pt idx="7">
                  <c:v>34.123264249231838</c:v>
                </c:pt>
                <c:pt idx="8">
                  <c:v>52.430401602594678</c:v>
                </c:pt>
                <c:pt idx="9">
                  <c:v>34.897789961755848</c:v>
                </c:pt>
                <c:pt idx="10">
                  <c:v>35.477625872676136</c:v>
                </c:pt>
                <c:pt idx="11">
                  <c:v>44.518980341579706</c:v>
                </c:pt>
                <c:pt idx="12">
                  <c:v>36.391610219575398</c:v>
                </c:pt>
                <c:pt idx="13">
                  <c:v>38.816224662681165</c:v>
                </c:pt>
                <c:pt idx="14">
                  <c:v>38.849355520531716</c:v>
                </c:pt>
                <c:pt idx="15">
                  <c:v>37.816406765460542</c:v>
                </c:pt>
                <c:pt idx="16">
                  <c:v>44.334471840221831</c:v>
                </c:pt>
                <c:pt idx="17">
                  <c:v>32.593745367124107</c:v>
                </c:pt>
                <c:pt idx="18">
                  <c:v>27.363641171182287</c:v>
                </c:pt>
                <c:pt idx="19">
                  <c:v>37.340076063203902</c:v>
                </c:pt>
                <c:pt idx="20">
                  <c:v>38.064286355677282</c:v>
                </c:pt>
                <c:pt idx="21">
                  <c:v>43.283022089812526</c:v>
                </c:pt>
                <c:pt idx="22">
                  <c:v>37.786460586440533</c:v>
                </c:pt>
                <c:pt idx="23">
                  <c:v>33.369373955471886</c:v>
                </c:pt>
                <c:pt idx="24">
                  <c:v>41.664288444013287</c:v>
                </c:pt>
                <c:pt idx="25">
                  <c:v>37.440733226771592</c:v>
                </c:pt>
                <c:pt idx="26">
                  <c:v>37.115644263846882</c:v>
                </c:pt>
                <c:pt idx="27">
                  <c:v>30.756501235688706</c:v>
                </c:pt>
                <c:pt idx="28">
                  <c:v>40.281172759644647</c:v>
                </c:pt>
                <c:pt idx="29">
                  <c:v>34.264190605350755</c:v>
                </c:pt>
                <c:pt idx="30">
                  <c:v>35.54473452256034</c:v>
                </c:pt>
                <c:pt idx="31">
                  <c:v>39.047926702559742</c:v>
                </c:pt>
                <c:pt idx="32">
                  <c:v>38.213631926160403</c:v>
                </c:pt>
                <c:pt idx="33">
                  <c:v>40.842637060610443</c:v>
                </c:pt>
                <c:pt idx="34">
                  <c:v>36.839390009855279</c:v>
                </c:pt>
                <c:pt idx="35">
                  <c:v>42.98864638959833</c:v>
                </c:pt>
                <c:pt idx="36">
                  <c:v>35.833179062069775</c:v>
                </c:pt>
                <c:pt idx="37">
                  <c:v>45.433618645538147</c:v>
                </c:pt>
                <c:pt idx="38">
                  <c:v>44.767881174300953</c:v>
                </c:pt>
                <c:pt idx="39">
                  <c:v>40.983557477545972</c:v>
                </c:pt>
                <c:pt idx="40">
                  <c:v>36.685452077431542</c:v>
                </c:pt>
              </c:numCache>
            </c:numRef>
          </c:val>
        </c:ser>
        <c:dLbls>
          <c:showLegendKey val="0"/>
          <c:showVal val="0"/>
          <c:showCatName val="0"/>
          <c:showSerName val="0"/>
          <c:showPercent val="0"/>
          <c:showBubbleSize val="0"/>
        </c:dLbls>
        <c:gapWidth val="150"/>
        <c:overlap val="100"/>
        <c:axId val="180648960"/>
        <c:axId val="24720128"/>
      </c:barChart>
      <c:catAx>
        <c:axId val="180648960"/>
        <c:scaling>
          <c:orientation val="minMax"/>
        </c:scaling>
        <c:delete val="0"/>
        <c:axPos val="b"/>
        <c:majorTickMark val="out"/>
        <c:minorTickMark val="none"/>
        <c:tickLblPos val="nextTo"/>
        <c:txPr>
          <a:bodyPr rot="0" vert="eaVert"/>
          <a:lstStyle/>
          <a:p>
            <a:pPr>
              <a:defRPr sz="1050"/>
            </a:pPr>
            <a:endParaRPr lang="ja-JP"/>
          </a:p>
        </c:txPr>
        <c:crossAx val="24720128"/>
        <c:crosses val="autoZero"/>
        <c:auto val="1"/>
        <c:lblAlgn val="ctr"/>
        <c:lblOffset val="100"/>
        <c:tickLblSkip val="1"/>
        <c:noMultiLvlLbl val="0"/>
      </c:catAx>
      <c:valAx>
        <c:axId val="24720128"/>
        <c:scaling>
          <c:orientation val="minMax"/>
          <c:max val="300"/>
        </c:scaling>
        <c:delete val="0"/>
        <c:axPos val="l"/>
        <c:majorGridlines>
          <c:spPr>
            <a:ln>
              <a:prstDash val="sysDash"/>
            </a:ln>
          </c:spPr>
        </c:majorGridlines>
        <c:title>
          <c:tx>
            <c:rich>
              <a:bodyPr rot="0" vert="wordArtVertRtl"/>
              <a:lstStyle/>
              <a:p>
                <a:pPr>
                  <a:defRPr sz="1100"/>
                </a:pPr>
                <a:r>
                  <a:rPr lang="ja-JP" altLang="en-US" sz="1100" b="0"/>
                  <a:t>一人あたり所得（万円）</a:t>
                </a:r>
              </a:p>
            </c:rich>
          </c:tx>
          <c:layout/>
          <c:overlay val="0"/>
        </c:title>
        <c:numFmt formatCode="0_ " sourceLinked="1"/>
        <c:majorTickMark val="out"/>
        <c:minorTickMark val="none"/>
        <c:tickLblPos val="nextTo"/>
        <c:txPr>
          <a:bodyPr/>
          <a:lstStyle/>
          <a:p>
            <a:pPr>
              <a:defRPr sz="1100"/>
            </a:pPr>
            <a:endParaRPr lang="ja-JP"/>
          </a:p>
        </c:txPr>
        <c:crossAx val="180648960"/>
        <c:crosses val="autoZero"/>
        <c:crossBetween val="between"/>
      </c:valAx>
    </c:plotArea>
    <c:legend>
      <c:legendPos val="b"/>
      <c:layout/>
      <c:overlay val="0"/>
      <c:txPr>
        <a:bodyPr/>
        <a:lstStyle/>
        <a:p>
          <a:pPr>
            <a:defRPr sz="1100"/>
          </a:pPr>
          <a:endParaRPr lang="ja-JP"/>
        </a:p>
      </c:txPr>
    </c:legend>
    <c:plotVisOnly val="1"/>
    <c:dispBlanksAs val="gap"/>
    <c:showDLblsOverMax val="0"/>
  </c:chart>
  <c:spPr>
    <a:ln>
      <a:solidFill>
        <a:schemeClr val="accent1"/>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9ACC3E6A-0E40-452E-9BF0-1336E51246E3}" type="datetimeFigureOut">
              <a:rPr kumimoji="1" lang="ja-JP" altLang="en-US" smtClean="0"/>
              <a:t>2014/6/23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1454B6CA-3C04-41E0-A7E1-7FCAC3EBEB0B}" type="slidenum">
              <a:rPr kumimoji="1" lang="ja-JP" altLang="en-US" smtClean="0"/>
              <a:t>‹#›</a:t>
            </a:fld>
            <a:endParaRPr kumimoji="1" lang="ja-JP" altLang="en-US"/>
          </a:p>
        </p:txBody>
      </p:sp>
    </p:spTree>
    <p:extLst>
      <p:ext uri="{BB962C8B-B14F-4D97-AF65-F5344CB8AC3E}">
        <p14:creationId xmlns:p14="http://schemas.microsoft.com/office/powerpoint/2010/main" val="31616305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9FBF13C-B4C7-4F6F-AB63-97DD521D990B}" type="slidenum">
              <a:rPr lang="en-US" altLang="ja-JP" smtClean="0"/>
              <a:pPr/>
              <a:t>2</a:t>
            </a:fld>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高齢化の影響で死亡数が</a:t>
            </a:r>
            <a:r>
              <a:rPr kumimoji="1" lang="en-US" altLang="ja-JP" dirty="0" smtClean="0"/>
              <a:t>2000</a:t>
            </a:r>
            <a:r>
              <a:rPr kumimoji="1" lang="ja-JP" altLang="en-US" dirty="0" smtClean="0"/>
              <a:t>年以降増加傾向。出生数も低下傾向。</a:t>
            </a:r>
            <a:endParaRPr kumimoji="1" lang="ja-JP" altLang="en-US" dirty="0"/>
          </a:p>
        </p:txBody>
      </p:sp>
      <p:sp>
        <p:nvSpPr>
          <p:cNvPr id="4" name="スライド番号プレースホルダー 3"/>
          <p:cNvSpPr>
            <a:spLocks noGrp="1"/>
          </p:cNvSpPr>
          <p:nvPr>
            <p:ph type="sldNum" sz="quarter" idx="10"/>
          </p:nvPr>
        </p:nvSpPr>
        <p:spPr/>
        <p:txBody>
          <a:bodyPr/>
          <a:lstStyle/>
          <a:p>
            <a:fld id="{1454B6CA-3C04-41E0-A7E1-7FCAC3EBEB0B}" type="slidenum">
              <a:rPr kumimoji="1" lang="ja-JP" altLang="en-US" smtClean="0"/>
              <a:t>17</a:t>
            </a:fld>
            <a:endParaRPr kumimoji="1" lang="ja-JP" altLang="en-US"/>
          </a:p>
        </p:txBody>
      </p:sp>
    </p:spTree>
    <p:extLst>
      <p:ext uri="{BB962C8B-B14F-4D97-AF65-F5344CB8AC3E}">
        <p14:creationId xmlns:p14="http://schemas.microsoft.com/office/powerpoint/2010/main" val="2833838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昔に比べて、人口移動数は減少傾向。しかし、</a:t>
            </a:r>
            <a:r>
              <a:rPr kumimoji="1" lang="en-US" altLang="ja-JP" dirty="0" smtClean="0"/>
              <a:t>1996</a:t>
            </a:r>
            <a:r>
              <a:rPr kumimoji="1" lang="ja-JP" altLang="en-US" dirty="0" smtClean="0"/>
              <a:t>年以降、転出が転入を上回っている。</a:t>
            </a:r>
            <a:endParaRPr kumimoji="1" lang="ja-JP" altLang="en-US" dirty="0"/>
          </a:p>
        </p:txBody>
      </p:sp>
      <p:sp>
        <p:nvSpPr>
          <p:cNvPr id="4" name="スライド番号プレースホルダー 3"/>
          <p:cNvSpPr>
            <a:spLocks noGrp="1"/>
          </p:cNvSpPr>
          <p:nvPr>
            <p:ph type="sldNum" sz="quarter" idx="10"/>
          </p:nvPr>
        </p:nvSpPr>
        <p:spPr/>
        <p:txBody>
          <a:bodyPr/>
          <a:lstStyle/>
          <a:p>
            <a:fld id="{1454B6CA-3C04-41E0-A7E1-7FCAC3EBEB0B}" type="slidenum">
              <a:rPr kumimoji="1" lang="ja-JP" altLang="en-US" smtClean="0"/>
              <a:t>18</a:t>
            </a:fld>
            <a:endParaRPr kumimoji="1" lang="ja-JP" altLang="en-US"/>
          </a:p>
        </p:txBody>
      </p:sp>
    </p:spTree>
    <p:extLst>
      <p:ext uri="{BB962C8B-B14F-4D97-AF65-F5344CB8AC3E}">
        <p14:creationId xmlns:p14="http://schemas.microsoft.com/office/powerpoint/2010/main" val="1762035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54B6CA-3C04-41E0-A7E1-7FCAC3EBEB0B}" type="slidenum">
              <a:rPr kumimoji="1" lang="ja-JP" altLang="en-US" smtClean="0"/>
              <a:t>19</a:t>
            </a:fld>
            <a:endParaRPr kumimoji="1" lang="ja-JP" altLang="en-US"/>
          </a:p>
        </p:txBody>
      </p:sp>
    </p:spTree>
    <p:extLst>
      <p:ext uri="{BB962C8B-B14F-4D97-AF65-F5344CB8AC3E}">
        <p14:creationId xmlns:p14="http://schemas.microsoft.com/office/powerpoint/2010/main" val="3755426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54B6CA-3C04-41E0-A7E1-7FCAC3EBEB0B}" type="slidenum">
              <a:rPr kumimoji="1" lang="ja-JP" altLang="en-US" smtClean="0"/>
              <a:t>23</a:t>
            </a:fld>
            <a:endParaRPr kumimoji="1" lang="ja-JP" altLang="en-US"/>
          </a:p>
        </p:txBody>
      </p:sp>
    </p:spTree>
    <p:extLst>
      <p:ext uri="{BB962C8B-B14F-4D97-AF65-F5344CB8AC3E}">
        <p14:creationId xmlns:p14="http://schemas.microsoft.com/office/powerpoint/2010/main" val="1086065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26</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最も外貨を稼いでいるのは「プラスチック製品製造業」</a:t>
            </a:r>
            <a:endParaRPr kumimoji="1" lang="ja-JP" altLang="en-US" dirty="0"/>
          </a:p>
        </p:txBody>
      </p:sp>
      <p:sp>
        <p:nvSpPr>
          <p:cNvPr id="4" name="スライド番号プレースホルダー 3"/>
          <p:cNvSpPr>
            <a:spLocks noGrp="1"/>
          </p:cNvSpPr>
          <p:nvPr>
            <p:ph type="sldNum" sz="quarter" idx="10"/>
          </p:nvPr>
        </p:nvSpPr>
        <p:spPr/>
        <p:txBody>
          <a:bodyPr/>
          <a:lstStyle/>
          <a:p>
            <a:fld id="{1454B6CA-3C04-41E0-A7E1-7FCAC3EBEB0B}" type="slidenum">
              <a:rPr kumimoji="1" lang="ja-JP" altLang="en-US" smtClean="0"/>
              <a:t>27</a:t>
            </a:fld>
            <a:endParaRPr kumimoji="1" lang="ja-JP" altLang="en-US"/>
          </a:p>
        </p:txBody>
      </p:sp>
    </p:spTree>
    <p:extLst>
      <p:ext uri="{BB962C8B-B14F-4D97-AF65-F5344CB8AC3E}">
        <p14:creationId xmlns:p14="http://schemas.microsoft.com/office/powerpoint/2010/main" val="2817506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54B6CA-3C04-41E0-A7E1-7FCAC3EBEB0B}" type="slidenum">
              <a:rPr kumimoji="1" lang="ja-JP" altLang="en-US" smtClean="0"/>
              <a:t>28</a:t>
            </a:fld>
            <a:endParaRPr kumimoji="1" lang="ja-JP" altLang="en-US"/>
          </a:p>
        </p:txBody>
      </p:sp>
    </p:spTree>
    <p:extLst>
      <p:ext uri="{BB962C8B-B14F-4D97-AF65-F5344CB8AC3E}">
        <p14:creationId xmlns:p14="http://schemas.microsoft.com/office/powerpoint/2010/main" val="1295759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54B6CA-3C04-41E0-A7E1-7FCAC3EBEB0B}" type="slidenum">
              <a:rPr kumimoji="1" lang="ja-JP" altLang="en-US" smtClean="0"/>
              <a:t>29</a:t>
            </a:fld>
            <a:endParaRPr kumimoji="1" lang="ja-JP" altLang="en-US"/>
          </a:p>
        </p:txBody>
      </p:sp>
    </p:spTree>
    <p:extLst>
      <p:ext uri="{BB962C8B-B14F-4D97-AF65-F5344CB8AC3E}">
        <p14:creationId xmlns:p14="http://schemas.microsoft.com/office/powerpoint/2010/main" val="854844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32</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特に大きな消費の流出はない。</a:t>
            </a:r>
            <a:endParaRPr kumimoji="1" lang="ja-JP" altLang="en-US" dirty="0"/>
          </a:p>
        </p:txBody>
      </p:sp>
      <p:sp>
        <p:nvSpPr>
          <p:cNvPr id="4" name="スライド番号プレースホルダー 3"/>
          <p:cNvSpPr>
            <a:spLocks noGrp="1"/>
          </p:cNvSpPr>
          <p:nvPr>
            <p:ph type="sldNum" sz="quarter" idx="10"/>
          </p:nvPr>
        </p:nvSpPr>
        <p:spPr/>
        <p:txBody>
          <a:bodyPr/>
          <a:lstStyle/>
          <a:p>
            <a:fld id="{1454B6CA-3C04-41E0-A7E1-7FCAC3EBEB0B}" type="slidenum">
              <a:rPr kumimoji="1" lang="ja-JP" altLang="en-US" smtClean="0"/>
              <a:t>35</a:t>
            </a:fld>
            <a:endParaRPr kumimoji="1" lang="ja-JP" altLang="en-US"/>
          </a:p>
        </p:txBody>
      </p:sp>
    </p:spTree>
    <p:extLst>
      <p:ext uri="{BB962C8B-B14F-4D97-AF65-F5344CB8AC3E}">
        <p14:creationId xmlns:p14="http://schemas.microsoft.com/office/powerpoint/2010/main" val="428474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ポイントは、何をどこからどれだけ買って、何処にどれだけ売っているかということ。</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454B6CA-3C04-41E0-A7E1-7FCAC3EBEB0B}" type="slidenum">
              <a:rPr kumimoji="1" lang="ja-JP" altLang="en-US" smtClean="0"/>
              <a:t>5</a:t>
            </a:fld>
            <a:endParaRPr kumimoji="1" lang="ja-JP" altLang="en-US"/>
          </a:p>
        </p:txBody>
      </p:sp>
    </p:spTree>
    <p:extLst>
      <p:ext uri="{BB962C8B-B14F-4D97-AF65-F5344CB8AC3E}">
        <p14:creationId xmlns:p14="http://schemas.microsoft.com/office/powerpoint/2010/main" val="31515106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54B6CA-3C04-41E0-A7E1-7FCAC3EBEB0B}" type="slidenum">
              <a:rPr kumimoji="1" lang="ja-JP" altLang="en-US" smtClean="0"/>
              <a:t>38</a:t>
            </a:fld>
            <a:endParaRPr kumimoji="1" lang="ja-JP" altLang="en-US"/>
          </a:p>
        </p:txBody>
      </p:sp>
    </p:spTree>
    <p:extLst>
      <p:ext uri="{BB962C8B-B14F-4D97-AF65-F5344CB8AC3E}">
        <p14:creationId xmlns:p14="http://schemas.microsoft.com/office/powerpoint/2010/main" val="38028359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9FBF13C-B4C7-4F6F-AB63-97DD521D990B}" type="slidenum">
              <a:rPr lang="en-US" altLang="ja-JP" smtClean="0"/>
              <a:pPr/>
              <a:t>39</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B2FC081-09BF-42CD-A98B-C31A2D58B861}" type="slidenum">
              <a:rPr kumimoji="1" lang="ja-JP" altLang="en-US" smtClean="0"/>
              <a:pPr/>
              <a:t>7</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85A28B-5A80-42A2-999D-34BC690DB611}" type="slidenum">
              <a:rPr kumimoji="1" lang="ja-JP" altLang="en-US" smtClean="0"/>
              <a:pPr/>
              <a:t>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10</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54B6CA-3C04-41E0-A7E1-7FCAC3EBEB0B}" type="slidenum">
              <a:rPr kumimoji="1" lang="ja-JP" altLang="en-US" smtClean="0"/>
              <a:t>13</a:t>
            </a:fld>
            <a:endParaRPr kumimoji="1" lang="ja-JP" altLang="en-US"/>
          </a:p>
        </p:txBody>
      </p:sp>
    </p:spTree>
    <p:extLst>
      <p:ext uri="{BB962C8B-B14F-4D97-AF65-F5344CB8AC3E}">
        <p14:creationId xmlns:p14="http://schemas.microsoft.com/office/powerpoint/2010/main" val="114556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14</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さんとうちょう、</a:t>
            </a:r>
            <a:r>
              <a:rPr kumimoji="1" lang="ja-JP" altLang="en-US" dirty="0" err="1" smtClean="0"/>
              <a:t>いくの</a:t>
            </a:r>
            <a:r>
              <a:rPr kumimoji="1" lang="ja-JP" altLang="en-US" dirty="0" smtClean="0"/>
              <a:t>ちょう</a:t>
            </a:r>
            <a:endParaRPr kumimoji="1" lang="ja-JP" altLang="en-US" dirty="0"/>
          </a:p>
        </p:txBody>
      </p:sp>
      <p:sp>
        <p:nvSpPr>
          <p:cNvPr id="4" name="スライド番号プレースホルダー 3"/>
          <p:cNvSpPr>
            <a:spLocks noGrp="1"/>
          </p:cNvSpPr>
          <p:nvPr>
            <p:ph type="sldNum" sz="quarter" idx="10"/>
          </p:nvPr>
        </p:nvSpPr>
        <p:spPr/>
        <p:txBody>
          <a:bodyPr/>
          <a:lstStyle/>
          <a:p>
            <a:fld id="{1454B6CA-3C04-41E0-A7E1-7FCAC3EBEB0B}" type="slidenum">
              <a:rPr kumimoji="1" lang="ja-JP" altLang="en-US" smtClean="0"/>
              <a:t>15</a:t>
            </a:fld>
            <a:endParaRPr kumimoji="1" lang="ja-JP" altLang="en-US"/>
          </a:p>
        </p:txBody>
      </p:sp>
    </p:spTree>
    <p:extLst>
      <p:ext uri="{BB962C8B-B14F-4D97-AF65-F5344CB8AC3E}">
        <p14:creationId xmlns:p14="http://schemas.microsoft.com/office/powerpoint/2010/main" val="3849906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54B6CA-3C04-41E0-A7E1-7FCAC3EBEB0B}" type="slidenum">
              <a:rPr kumimoji="1" lang="ja-JP" altLang="en-US" smtClean="0"/>
              <a:t>16</a:t>
            </a:fld>
            <a:endParaRPr kumimoji="1" lang="ja-JP" altLang="en-US"/>
          </a:p>
        </p:txBody>
      </p:sp>
    </p:spTree>
    <p:extLst>
      <p:ext uri="{BB962C8B-B14F-4D97-AF65-F5344CB8AC3E}">
        <p14:creationId xmlns:p14="http://schemas.microsoft.com/office/powerpoint/2010/main" val="4192020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6674F91-3D24-4EE3-8071-2E6368EBCBD0}" type="datetime1">
              <a:rPr kumimoji="1" lang="ja-JP" altLang="en-US" smtClean="0"/>
              <a:t>2014/6/23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6" name="スライド番号プレースホルダー 5"/>
          <p:cNvSpPr>
            <a:spLocks noGrp="1"/>
          </p:cNvSpPr>
          <p:nvPr>
            <p:ph type="sldNum" sz="quarter" idx="12"/>
          </p:nvPr>
        </p:nvSpPr>
        <p:spPr/>
        <p:txBody>
          <a:bodyPr/>
          <a:lstStyle/>
          <a:p>
            <a:fld id="{D3B6F86A-B296-4791-8862-DE27F79F148A}" type="slidenum">
              <a:rPr kumimoji="1" lang="ja-JP" altLang="en-US" smtClean="0"/>
              <a:t>‹#›</a:t>
            </a:fld>
            <a:endParaRPr kumimoji="1" lang="ja-JP" altLang="en-US"/>
          </a:p>
        </p:txBody>
      </p:sp>
    </p:spTree>
    <p:extLst>
      <p:ext uri="{BB962C8B-B14F-4D97-AF65-F5344CB8AC3E}">
        <p14:creationId xmlns:p14="http://schemas.microsoft.com/office/powerpoint/2010/main" val="3753087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9D076C-6ED7-4778-AE8F-F85B9A2B944C}" type="datetime1">
              <a:rPr kumimoji="1" lang="ja-JP" altLang="en-US" smtClean="0"/>
              <a:t>2014/6/23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6" name="スライド番号プレースホルダー 5"/>
          <p:cNvSpPr>
            <a:spLocks noGrp="1"/>
          </p:cNvSpPr>
          <p:nvPr>
            <p:ph type="sldNum" sz="quarter" idx="12"/>
          </p:nvPr>
        </p:nvSpPr>
        <p:spPr/>
        <p:txBody>
          <a:bodyPr/>
          <a:lstStyle/>
          <a:p>
            <a:fld id="{D3B6F86A-B296-4791-8862-DE27F79F148A}" type="slidenum">
              <a:rPr kumimoji="1" lang="ja-JP" altLang="en-US" smtClean="0"/>
              <a:t>‹#›</a:t>
            </a:fld>
            <a:endParaRPr kumimoji="1" lang="ja-JP" altLang="en-US"/>
          </a:p>
        </p:txBody>
      </p:sp>
    </p:spTree>
    <p:extLst>
      <p:ext uri="{BB962C8B-B14F-4D97-AF65-F5344CB8AC3E}">
        <p14:creationId xmlns:p14="http://schemas.microsoft.com/office/powerpoint/2010/main" val="3024989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271B53-7B14-4E8A-83F5-500201F2F0D9}" type="datetime1">
              <a:rPr kumimoji="1" lang="ja-JP" altLang="en-US" smtClean="0"/>
              <a:t>2014/6/23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6" name="スライド番号プレースホルダー 5"/>
          <p:cNvSpPr>
            <a:spLocks noGrp="1"/>
          </p:cNvSpPr>
          <p:nvPr>
            <p:ph type="sldNum" sz="quarter" idx="12"/>
          </p:nvPr>
        </p:nvSpPr>
        <p:spPr/>
        <p:txBody>
          <a:bodyPr/>
          <a:lstStyle/>
          <a:p>
            <a:fld id="{D3B6F86A-B296-4791-8862-DE27F79F148A}" type="slidenum">
              <a:rPr kumimoji="1" lang="ja-JP" altLang="en-US" smtClean="0"/>
              <a:t>‹#›</a:t>
            </a:fld>
            <a:endParaRPr kumimoji="1" lang="ja-JP" altLang="en-US"/>
          </a:p>
        </p:txBody>
      </p:sp>
    </p:spTree>
    <p:extLst>
      <p:ext uri="{BB962C8B-B14F-4D97-AF65-F5344CB8AC3E}">
        <p14:creationId xmlns:p14="http://schemas.microsoft.com/office/powerpoint/2010/main" val="269191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72244A-AE8B-4558-97A6-1076A4D18AA3}" type="datetime1">
              <a:rPr kumimoji="1" lang="ja-JP" altLang="en-US" smtClean="0"/>
              <a:t>2014/6/23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6" name="スライド番号プレースホルダー 5"/>
          <p:cNvSpPr>
            <a:spLocks noGrp="1"/>
          </p:cNvSpPr>
          <p:nvPr>
            <p:ph type="sldNum" sz="quarter" idx="12"/>
          </p:nvPr>
        </p:nvSpPr>
        <p:spPr/>
        <p:txBody>
          <a:bodyPr/>
          <a:lstStyle/>
          <a:p>
            <a:fld id="{D3B6F86A-B296-4791-8862-DE27F79F148A}" type="slidenum">
              <a:rPr kumimoji="1" lang="ja-JP" altLang="en-US" smtClean="0"/>
              <a:t>‹#›</a:t>
            </a:fld>
            <a:endParaRPr kumimoji="1" lang="ja-JP" altLang="en-US"/>
          </a:p>
        </p:txBody>
      </p:sp>
    </p:spTree>
    <p:extLst>
      <p:ext uri="{BB962C8B-B14F-4D97-AF65-F5344CB8AC3E}">
        <p14:creationId xmlns:p14="http://schemas.microsoft.com/office/powerpoint/2010/main" val="1149250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DBDCD71-6E2C-429B-B584-D750F9B55386}" type="datetime1">
              <a:rPr kumimoji="1" lang="ja-JP" altLang="en-US" smtClean="0"/>
              <a:t>2014/6/23</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6" name="スライド番号プレースホルダー 5"/>
          <p:cNvSpPr>
            <a:spLocks noGrp="1"/>
          </p:cNvSpPr>
          <p:nvPr>
            <p:ph type="sldNum" sz="quarter" idx="12"/>
          </p:nvPr>
        </p:nvSpPr>
        <p:spPr/>
        <p:txBody>
          <a:bodyPr/>
          <a:lstStyle/>
          <a:p>
            <a:fld id="{D3B6F86A-B296-4791-8862-DE27F79F148A}" type="slidenum">
              <a:rPr kumimoji="1" lang="ja-JP" altLang="en-US" smtClean="0"/>
              <a:t>‹#›</a:t>
            </a:fld>
            <a:endParaRPr kumimoji="1" lang="ja-JP" altLang="en-US"/>
          </a:p>
        </p:txBody>
      </p:sp>
    </p:spTree>
    <p:extLst>
      <p:ext uri="{BB962C8B-B14F-4D97-AF65-F5344CB8AC3E}">
        <p14:creationId xmlns:p14="http://schemas.microsoft.com/office/powerpoint/2010/main" val="582217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EF51701-1D8D-4399-9063-1A959DF2308B}" type="datetime1">
              <a:rPr kumimoji="1" lang="ja-JP" altLang="en-US" smtClean="0"/>
              <a:t>2014/6/23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7" name="スライド番号プレースホルダー 6"/>
          <p:cNvSpPr>
            <a:spLocks noGrp="1"/>
          </p:cNvSpPr>
          <p:nvPr>
            <p:ph type="sldNum" sz="quarter" idx="12"/>
          </p:nvPr>
        </p:nvSpPr>
        <p:spPr/>
        <p:txBody>
          <a:bodyPr/>
          <a:lstStyle/>
          <a:p>
            <a:fld id="{D3B6F86A-B296-4791-8862-DE27F79F148A}" type="slidenum">
              <a:rPr kumimoji="1" lang="ja-JP" altLang="en-US" smtClean="0"/>
              <a:t>‹#›</a:t>
            </a:fld>
            <a:endParaRPr kumimoji="1" lang="ja-JP" altLang="en-US"/>
          </a:p>
        </p:txBody>
      </p:sp>
    </p:spTree>
    <p:extLst>
      <p:ext uri="{BB962C8B-B14F-4D97-AF65-F5344CB8AC3E}">
        <p14:creationId xmlns:p14="http://schemas.microsoft.com/office/powerpoint/2010/main" val="3128417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E09DA7E-3E5D-4A7C-904C-CC0104EAF3DC}" type="datetime1">
              <a:rPr kumimoji="1" lang="ja-JP" altLang="en-US" smtClean="0"/>
              <a:t>2014/6/23</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9" name="スライド番号プレースホルダー 8"/>
          <p:cNvSpPr>
            <a:spLocks noGrp="1"/>
          </p:cNvSpPr>
          <p:nvPr>
            <p:ph type="sldNum" sz="quarter" idx="12"/>
          </p:nvPr>
        </p:nvSpPr>
        <p:spPr/>
        <p:txBody>
          <a:bodyPr/>
          <a:lstStyle/>
          <a:p>
            <a:fld id="{D3B6F86A-B296-4791-8862-DE27F79F148A}" type="slidenum">
              <a:rPr kumimoji="1" lang="ja-JP" altLang="en-US" smtClean="0"/>
              <a:t>‹#›</a:t>
            </a:fld>
            <a:endParaRPr kumimoji="1" lang="ja-JP" altLang="en-US"/>
          </a:p>
        </p:txBody>
      </p:sp>
    </p:spTree>
    <p:extLst>
      <p:ext uri="{BB962C8B-B14F-4D97-AF65-F5344CB8AC3E}">
        <p14:creationId xmlns:p14="http://schemas.microsoft.com/office/powerpoint/2010/main" val="1170932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5B363A2-3DB4-4098-BD50-6E2FDB6063B6}" type="datetime1">
              <a:rPr kumimoji="1" lang="ja-JP" altLang="en-US" smtClean="0"/>
              <a:t>2014/6/23</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5" name="スライド番号プレースホルダー 4"/>
          <p:cNvSpPr>
            <a:spLocks noGrp="1"/>
          </p:cNvSpPr>
          <p:nvPr>
            <p:ph type="sldNum" sz="quarter" idx="12"/>
          </p:nvPr>
        </p:nvSpPr>
        <p:spPr/>
        <p:txBody>
          <a:bodyPr/>
          <a:lstStyle/>
          <a:p>
            <a:fld id="{D3B6F86A-B296-4791-8862-DE27F79F148A}" type="slidenum">
              <a:rPr kumimoji="1" lang="ja-JP" altLang="en-US" smtClean="0"/>
              <a:t>‹#›</a:t>
            </a:fld>
            <a:endParaRPr kumimoji="1" lang="ja-JP" altLang="en-US"/>
          </a:p>
        </p:txBody>
      </p:sp>
    </p:spTree>
    <p:extLst>
      <p:ext uri="{BB962C8B-B14F-4D97-AF65-F5344CB8AC3E}">
        <p14:creationId xmlns:p14="http://schemas.microsoft.com/office/powerpoint/2010/main" val="521164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5840F9-4486-4330-9D41-9F09F6AFA4D3}" type="datetime1">
              <a:rPr kumimoji="1" lang="ja-JP" altLang="en-US" smtClean="0"/>
              <a:t>2014/6/23</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4" name="スライド番号プレースホルダー 3"/>
          <p:cNvSpPr>
            <a:spLocks noGrp="1"/>
          </p:cNvSpPr>
          <p:nvPr>
            <p:ph type="sldNum" sz="quarter" idx="12"/>
          </p:nvPr>
        </p:nvSpPr>
        <p:spPr/>
        <p:txBody>
          <a:bodyPr/>
          <a:lstStyle/>
          <a:p>
            <a:fld id="{D3B6F86A-B296-4791-8862-DE27F79F148A}" type="slidenum">
              <a:rPr kumimoji="1" lang="ja-JP" altLang="en-US" smtClean="0"/>
              <a:t>‹#›</a:t>
            </a:fld>
            <a:endParaRPr kumimoji="1" lang="ja-JP" altLang="en-US"/>
          </a:p>
        </p:txBody>
      </p:sp>
    </p:spTree>
    <p:extLst>
      <p:ext uri="{BB962C8B-B14F-4D97-AF65-F5344CB8AC3E}">
        <p14:creationId xmlns:p14="http://schemas.microsoft.com/office/powerpoint/2010/main" val="262423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C219CA-8CA9-4D5A-B490-EE4758B1950A}" type="datetime1">
              <a:rPr kumimoji="1" lang="ja-JP" altLang="en-US" smtClean="0"/>
              <a:t>2014/6/23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7" name="スライド番号プレースホルダー 6"/>
          <p:cNvSpPr>
            <a:spLocks noGrp="1"/>
          </p:cNvSpPr>
          <p:nvPr>
            <p:ph type="sldNum" sz="quarter" idx="12"/>
          </p:nvPr>
        </p:nvSpPr>
        <p:spPr/>
        <p:txBody>
          <a:bodyPr/>
          <a:lstStyle/>
          <a:p>
            <a:fld id="{D3B6F86A-B296-4791-8862-DE27F79F148A}" type="slidenum">
              <a:rPr kumimoji="1" lang="ja-JP" altLang="en-US" smtClean="0"/>
              <a:t>‹#›</a:t>
            </a:fld>
            <a:endParaRPr kumimoji="1" lang="ja-JP" altLang="en-US"/>
          </a:p>
        </p:txBody>
      </p:sp>
    </p:spTree>
    <p:extLst>
      <p:ext uri="{BB962C8B-B14F-4D97-AF65-F5344CB8AC3E}">
        <p14:creationId xmlns:p14="http://schemas.microsoft.com/office/powerpoint/2010/main" val="3283117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C51FF83-5A83-4803-A680-BCE33F0EF531}" type="datetime1">
              <a:rPr kumimoji="1" lang="ja-JP" altLang="en-US" smtClean="0"/>
              <a:t>2014/6/23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7" name="スライド番号プレースホルダー 6"/>
          <p:cNvSpPr>
            <a:spLocks noGrp="1"/>
          </p:cNvSpPr>
          <p:nvPr>
            <p:ph type="sldNum" sz="quarter" idx="12"/>
          </p:nvPr>
        </p:nvSpPr>
        <p:spPr/>
        <p:txBody>
          <a:bodyPr/>
          <a:lstStyle/>
          <a:p>
            <a:fld id="{D3B6F86A-B296-4791-8862-DE27F79F148A}" type="slidenum">
              <a:rPr kumimoji="1" lang="ja-JP" altLang="en-US" smtClean="0"/>
              <a:t>‹#›</a:t>
            </a:fld>
            <a:endParaRPr kumimoji="1" lang="ja-JP" altLang="en-US"/>
          </a:p>
        </p:txBody>
      </p:sp>
    </p:spTree>
    <p:extLst>
      <p:ext uri="{BB962C8B-B14F-4D97-AF65-F5344CB8AC3E}">
        <p14:creationId xmlns:p14="http://schemas.microsoft.com/office/powerpoint/2010/main" val="3064259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E19-AF77-4DDD-B1D8-12DF9C2B1546}" type="datetime1">
              <a:rPr kumimoji="1" lang="ja-JP" altLang="en-US" smtClean="0"/>
              <a:t>2014/6/23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©Ryohei Nakamura, Okayama University</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6F86A-B296-4791-8862-DE27F79F148A}" type="slidenum">
              <a:rPr kumimoji="1" lang="ja-JP" altLang="en-US" smtClean="0"/>
              <a:t>‹#›</a:t>
            </a:fld>
            <a:endParaRPr kumimoji="1" lang="ja-JP" altLang="en-US"/>
          </a:p>
        </p:txBody>
      </p:sp>
    </p:spTree>
    <p:extLst>
      <p:ext uri="{BB962C8B-B14F-4D97-AF65-F5344CB8AC3E}">
        <p14:creationId xmlns:p14="http://schemas.microsoft.com/office/powerpoint/2010/main" val="3133910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hyperlink" Target="//upload.wikimedia.org/wikipedia/ja/9/9b/%E5%9F%BA%E7%A4%8E%E8%87%AA%E6%B2%BB%E4%BD%93%E4%BD%8D%E7%BD%AE%E5%9B%B3_28225.svg" TargetMode="External"/><Relationship Id="rId1" Type="http://schemas.openxmlformats.org/officeDocument/2006/relationships/slideLayout" Target="../slideLayouts/slideLayout7.xml"/><Relationship Id="rId4" Type="http://schemas.openxmlformats.org/officeDocument/2006/relationships/image" Target="../media/image30.jpeg"/></Relationships>
</file>

<file path=ppt/slides/_rels/slide12.xml.rels><?xml version="1.0" encoding="UTF-8" standalone="yes"?>
<Relationships xmlns="http://schemas.openxmlformats.org/package/2006/relationships"><Relationship Id="rId2" Type="http://schemas.openxmlformats.org/officeDocument/2006/relationships/image" Target="../media/image31.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1.wmf"/><Relationship Id="rId18" Type="http://schemas.openxmlformats.org/officeDocument/2006/relationships/image" Target="../media/image16.wmf"/><Relationship Id="rId26" Type="http://schemas.openxmlformats.org/officeDocument/2006/relationships/image" Target="../media/image24.wmf"/><Relationship Id="rId3" Type="http://schemas.openxmlformats.org/officeDocument/2006/relationships/image" Target="../media/image1.wmf"/><Relationship Id="rId21" Type="http://schemas.openxmlformats.org/officeDocument/2006/relationships/image" Target="../media/image19.wmf"/><Relationship Id="rId7" Type="http://schemas.openxmlformats.org/officeDocument/2006/relationships/image" Target="../media/image5.wmf"/><Relationship Id="rId12" Type="http://schemas.openxmlformats.org/officeDocument/2006/relationships/image" Target="../media/image10.wmf"/><Relationship Id="rId17" Type="http://schemas.openxmlformats.org/officeDocument/2006/relationships/image" Target="../media/image15.wmf"/><Relationship Id="rId25" Type="http://schemas.openxmlformats.org/officeDocument/2006/relationships/image" Target="../media/image23.wmf"/><Relationship Id="rId2" Type="http://schemas.openxmlformats.org/officeDocument/2006/relationships/notesSlide" Target="../notesSlides/notesSlide3.xml"/><Relationship Id="rId16" Type="http://schemas.openxmlformats.org/officeDocument/2006/relationships/image" Target="../media/image14.wmf"/><Relationship Id="rId20" Type="http://schemas.openxmlformats.org/officeDocument/2006/relationships/image" Target="../media/image18.wmf"/><Relationship Id="rId29" Type="http://schemas.openxmlformats.org/officeDocument/2006/relationships/image" Target="../media/image27.wmf"/><Relationship Id="rId1" Type="http://schemas.openxmlformats.org/officeDocument/2006/relationships/slideLayout" Target="../slideLayouts/slideLayout6.xml"/><Relationship Id="rId6" Type="http://schemas.openxmlformats.org/officeDocument/2006/relationships/image" Target="../media/image4.wmf"/><Relationship Id="rId11" Type="http://schemas.openxmlformats.org/officeDocument/2006/relationships/image" Target="../media/image9.wmf"/><Relationship Id="rId24" Type="http://schemas.openxmlformats.org/officeDocument/2006/relationships/image" Target="../media/image22.wmf"/><Relationship Id="rId5" Type="http://schemas.openxmlformats.org/officeDocument/2006/relationships/image" Target="../media/image3.wmf"/><Relationship Id="rId15" Type="http://schemas.openxmlformats.org/officeDocument/2006/relationships/image" Target="../media/image13.wmf"/><Relationship Id="rId23" Type="http://schemas.openxmlformats.org/officeDocument/2006/relationships/image" Target="../media/image21.wmf"/><Relationship Id="rId28" Type="http://schemas.openxmlformats.org/officeDocument/2006/relationships/image" Target="../media/image26.wmf"/><Relationship Id="rId10" Type="http://schemas.openxmlformats.org/officeDocument/2006/relationships/image" Target="../media/image8.wmf"/><Relationship Id="rId19" Type="http://schemas.openxmlformats.org/officeDocument/2006/relationships/image" Target="../media/image17.wmf"/><Relationship Id="rId4" Type="http://schemas.openxmlformats.org/officeDocument/2006/relationships/image" Target="../media/image2.wmf"/><Relationship Id="rId9" Type="http://schemas.openxmlformats.org/officeDocument/2006/relationships/image" Target="../media/image7.wmf"/><Relationship Id="rId14" Type="http://schemas.openxmlformats.org/officeDocument/2006/relationships/image" Target="../media/image12.wmf"/><Relationship Id="rId22" Type="http://schemas.openxmlformats.org/officeDocument/2006/relationships/image" Target="../media/image20.wmf"/><Relationship Id="rId27" Type="http://schemas.openxmlformats.org/officeDocument/2006/relationships/image" Target="../media/image25.wmf"/><Relationship Id="rId30" Type="http://schemas.openxmlformats.org/officeDocument/2006/relationships/image" Target="../media/image28.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268760"/>
            <a:ext cx="7772400" cy="2520280"/>
          </a:xfrm>
        </p:spPr>
        <p:txBody>
          <a:bodyPr>
            <a:normAutofit fontScale="90000"/>
          </a:bodyPr>
          <a:lstStyle/>
          <a:p>
            <a:r>
              <a:rPr lang="ja-JP" altLang="en-US" sz="6000" dirty="0">
                <a:latin typeface="Ｃ＆Ｇ由紀葉太楷書体" pitchFamily="2" charset="-128"/>
                <a:ea typeface="Ｃ＆Ｇ由紀葉太楷書体" pitchFamily="2" charset="-128"/>
              </a:rPr>
              <a:t>地域経済成長のため</a:t>
            </a:r>
            <a:r>
              <a:rPr lang="ja-JP" altLang="en-US" sz="6000" dirty="0" smtClean="0">
                <a:latin typeface="Ｃ＆Ｇ由紀葉太楷書体" pitchFamily="2" charset="-128"/>
                <a:ea typeface="Ｃ＆Ｇ由紀葉太楷書体" pitchFamily="2" charset="-128"/>
              </a:rPr>
              <a:t>の</a:t>
            </a:r>
            <a:r>
              <a:rPr lang="en-US" altLang="ja-JP" sz="6000" dirty="0" smtClean="0">
                <a:latin typeface="Ｃ＆Ｇ由紀葉太楷書体" pitchFamily="2" charset="-128"/>
                <a:ea typeface="Ｃ＆Ｇ由紀葉太楷書体" pitchFamily="2" charset="-128"/>
              </a:rPr>
              <a:t/>
            </a:r>
            <a:br>
              <a:rPr lang="en-US" altLang="ja-JP" sz="6000" dirty="0" smtClean="0">
                <a:latin typeface="Ｃ＆Ｇ由紀葉太楷書体" pitchFamily="2" charset="-128"/>
                <a:ea typeface="Ｃ＆Ｇ由紀葉太楷書体" pitchFamily="2" charset="-128"/>
              </a:rPr>
            </a:br>
            <a:r>
              <a:rPr kumimoji="1" lang="ja-JP" altLang="en-US" sz="6000" dirty="0" smtClean="0">
                <a:latin typeface="Ｃ＆Ｇ由紀葉太楷書体" pitchFamily="2" charset="-128"/>
                <a:ea typeface="Ｃ＆Ｇ由紀葉太楷書体" pitchFamily="2" charset="-128"/>
              </a:rPr>
              <a:t>まちづくり構造改革</a:t>
            </a:r>
            <a:r>
              <a:rPr kumimoji="1" lang="en-US" altLang="ja-JP" sz="6000" dirty="0" smtClean="0"/>
              <a:t/>
            </a:r>
            <a:br>
              <a:rPr kumimoji="1" lang="en-US" altLang="ja-JP" sz="6000" dirty="0" smtClean="0"/>
            </a:br>
            <a:r>
              <a:rPr lang="ja-JP" altLang="en-US" sz="4000" dirty="0" smtClean="0"/>
              <a:t>朝来市バージョン</a:t>
            </a:r>
            <a:endParaRPr kumimoji="1" lang="ja-JP" altLang="en-US" sz="4000" dirty="0"/>
          </a:p>
        </p:txBody>
      </p:sp>
      <p:sp>
        <p:nvSpPr>
          <p:cNvPr id="3" name="サブタイトル 2"/>
          <p:cNvSpPr>
            <a:spLocks noGrp="1"/>
          </p:cNvSpPr>
          <p:nvPr>
            <p:ph type="subTitle" idx="1"/>
          </p:nvPr>
        </p:nvSpPr>
        <p:spPr>
          <a:xfrm>
            <a:off x="1403648" y="4149080"/>
            <a:ext cx="6400800" cy="1633736"/>
          </a:xfrm>
        </p:spPr>
        <p:txBody>
          <a:bodyPr>
            <a:normAutofit lnSpcReduction="10000"/>
          </a:bodyPr>
          <a:lstStyle/>
          <a:p>
            <a:r>
              <a:rPr kumimoji="1" lang="ja-JP" altLang="en-US" dirty="0" smtClean="0"/>
              <a:t>岡山大学大学院</a:t>
            </a:r>
            <a:endParaRPr kumimoji="1" lang="en-US" altLang="ja-JP" dirty="0" smtClean="0"/>
          </a:p>
          <a:p>
            <a:r>
              <a:rPr lang="ja-JP" altLang="en-US" dirty="0"/>
              <a:t>社会文化科学</a:t>
            </a:r>
            <a:r>
              <a:rPr lang="ja-JP" altLang="en-US" dirty="0" smtClean="0"/>
              <a:t>研究科・経済学部</a:t>
            </a:r>
            <a:endParaRPr lang="en-US" altLang="ja-JP" dirty="0" smtClean="0"/>
          </a:p>
          <a:p>
            <a:r>
              <a:rPr kumimoji="1" lang="ja-JP" altLang="en-US" dirty="0"/>
              <a:t>中村良平</a:t>
            </a:r>
          </a:p>
        </p:txBody>
      </p:sp>
      <p:sp>
        <p:nvSpPr>
          <p:cNvPr id="4" name="フッター プレースホルダー 3"/>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5" name="正方形/長方形 4"/>
          <p:cNvSpPr/>
          <p:nvPr/>
        </p:nvSpPr>
        <p:spPr>
          <a:xfrm>
            <a:off x="6876256" y="332656"/>
            <a:ext cx="2016224" cy="36004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平成</a:t>
            </a:r>
            <a:r>
              <a:rPr kumimoji="1" lang="en-US" altLang="ja-JP" dirty="0" smtClean="0"/>
              <a:t>25</a:t>
            </a:r>
            <a:r>
              <a:rPr kumimoji="1" lang="ja-JP" altLang="en-US" dirty="0" smtClean="0"/>
              <a:t>年</a:t>
            </a:r>
            <a:r>
              <a:rPr kumimoji="1" lang="en-US" altLang="ja-JP" dirty="0" smtClean="0"/>
              <a:t>5</a:t>
            </a:r>
            <a:r>
              <a:rPr kumimoji="1" lang="ja-JP" altLang="en-US" dirty="0" smtClean="0"/>
              <a:t>月</a:t>
            </a:r>
            <a:r>
              <a:rPr kumimoji="1" lang="en-US" altLang="ja-JP" dirty="0" smtClean="0"/>
              <a:t>30</a:t>
            </a:r>
            <a:r>
              <a:rPr kumimoji="1" lang="ja-JP" altLang="en-US" dirty="0" smtClean="0"/>
              <a:t>日</a:t>
            </a:r>
            <a:endParaRPr kumimoji="1" lang="ja-JP" altLang="en-US" dirty="0"/>
          </a:p>
        </p:txBody>
      </p:sp>
      <p:sp>
        <p:nvSpPr>
          <p:cNvPr id="6" name="正方形/長方形 5"/>
          <p:cNvSpPr/>
          <p:nvPr/>
        </p:nvSpPr>
        <p:spPr>
          <a:xfrm>
            <a:off x="395536" y="332656"/>
            <a:ext cx="3111749" cy="369332"/>
          </a:xfrm>
          <a:prstGeom prst="rect">
            <a:avLst/>
          </a:prstGeom>
        </p:spPr>
        <p:txBody>
          <a:bodyPr wrap="none">
            <a:spAutoFit/>
          </a:bodyPr>
          <a:lstStyle/>
          <a:p>
            <a:r>
              <a:rPr lang="ja-JP" altLang="ja-JP" dirty="0" smtClean="0"/>
              <a:t>第</a:t>
            </a:r>
            <a:r>
              <a:rPr lang="ja-JP" altLang="en-US" dirty="0" smtClean="0"/>
              <a:t>１</a:t>
            </a:r>
            <a:r>
              <a:rPr lang="ja-JP" altLang="ja-JP" dirty="0" smtClean="0"/>
              <a:t>回</a:t>
            </a:r>
            <a:r>
              <a:rPr lang="ja-JP" altLang="en-US" dirty="0" smtClean="0"/>
              <a:t>地域経済成長戦略会議</a:t>
            </a:r>
            <a:endParaRPr lang="ja-JP" altLang="en-US" dirty="0"/>
          </a:p>
        </p:txBody>
      </p:sp>
    </p:spTree>
    <p:extLst>
      <p:ext uri="{BB962C8B-B14F-4D97-AF65-F5344CB8AC3E}">
        <p14:creationId xmlns:p14="http://schemas.microsoft.com/office/powerpoint/2010/main" val="3702995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92696"/>
            <a:ext cx="7772400" cy="4824536"/>
          </a:xfrm>
        </p:spPr>
        <p:txBody>
          <a:bodyPr>
            <a:normAutofit/>
          </a:bodyPr>
          <a:lstStyle/>
          <a:p>
            <a:pPr>
              <a:lnSpc>
                <a:spcPct val="150000"/>
              </a:lnSpc>
              <a:spcBef>
                <a:spcPts val="600"/>
              </a:spcBef>
              <a:spcAft>
                <a:spcPts val="1800"/>
              </a:spcAft>
            </a:pPr>
            <a:r>
              <a:rPr lang="en-US" altLang="ja-JP" sz="4800" dirty="0" smtClean="0">
                <a:latin typeface="+mn-ea"/>
                <a:ea typeface="+mn-ea"/>
              </a:rPr>
              <a:t>Ⅰ</a:t>
            </a:r>
            <a:r>
              <a:rPr lang="ja-JP" altLang="en-US" sz="4800" dirty="0" smtClean="0">
                <a:latin typeface="+mn-ea"/>
                <a:ea typeface="+mn-ea"/>
              </a:rPr>
              <a:t>）地域経済の設定</a:t>
            </a:r>
            <a:r>
              <a:rPr lang="en-US" altLang="ja-JP" dirty="0" smtClean="0"/>
              <a:t/>
            </a:r>
            <a:br>
              <a:rPr lang="en-US" altLang="ja-JP" dirty="0" smtClean="0"/>
            </a:br>
            <a:endParaRPr kumimoji="1" lang="ja-JP" altLang="en-US" sz="3600" dirty="0"/>
          </a:p>
        </p:txBody>
      </p:sp>
    </p:spTree>
    <p:extLst>
      <p:ext uri="{BB962C8B-B14F-4D97-AF65-F5344CB8AC3E}">
        <p14:creationId xmlns:p14="http://schemas.microsoft.com/office/powerpoint/2010/main" val="2457414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r>
              <a:rPr kumimoji="1" lang="en-US" altLang="ja-JP" smtClean="0"/>
              <a:t>©Ryohei Nakamura, Okayama University</a:t>
            </a:r>
            <a:endParaRPr kumimoji="1" lang="ja-JP" altLang="en-US"/>
          </a:p>
        </p:txBody>
      </p:sp>
      <p:pic>
        <p:nvPicPr>
          <p:cNvPr id="1026" name="Picture 2" descr="ファイル:基礎自治体位置図 28225.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16632"/>
            <a:ext cx="3878957" cy="61631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ja/d/d2/Takeda_Castl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8429" y="116632"/>
            <a:ext cx="5088564" cy="3816424"/>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4139952" y="4437112"/>
            <a:ext cx="4752528" cy="923330"/>
          </a:xfrm>
          <a:prstGeom prst="rect">
            <a:avLst/>
          </a:prstGeom>
        </p:spPr>
        <p:txBody>
          <a:bodyPr wrap="square">
            <a:spAutoFit/>
          </a:bodyPr>
          <a:lstStyle/>
          <a:p>
            <a:r>
              <a:rPr lang="ja-JP" altLang="ja-JP" dirty="0"/>
              <a:t>2005年（平成17年）4月1日、朝来郡生野町、和田山町、山東町、朝来町四町が合併し、朝来市となる</a:t>
            </a:r>
            <a:endParaRPr lang="ja-JP" altLang="en-US" dirty="0"/>
          </a:p>
        </p:txBody>
      </p:sp>
      <p:sp>
        <p:nvSpPr>
          <p:cNvPr id="6" name="正方形/長方形 5"/>
          <p:cNvSpPr/>
          <p:nvPr/>
        </p:nvSpPr>
        <p:spPr>
          <a:xfrm>
            <a:off x="1080892" y="1232756"/>
            <a:ext cx="687916" cy="216024"/>
          </a:xfrm>
          <a:prstGeom prst="rect">
            <a:avLst/>
          </a:prstGeom>
          <a:solidFill>
            <a:srgbClr val="CC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smtClean="0"/>
              <a:t>養父市</a:t>
            </a:r>
            <a:endParaRPr kumimoji="1" lang="ja-JP" altLang="en-US" sz="1100" dirty="0"/>
          </a:p>
        </p:txBody>
      </p:sp>
      <p:sp>
        <p:nvSpPr>
          <p:cNvPr id="7" name="正方形/長方形 6"/>
          <p:cNvSpPr/>
          <p:nvPr/>
        </p:nvSpPr>
        <p:spPr>
          <a:xfrm>
            <a:off x="755576" y="1916832"/>
            <a:ext cx="650632" cy="216024"/>
          </a:xfrm>
          <a:prstGeom prst="rect">
            <a:avLst/>
          </a:prstGeom>
          <a:solidFill>
            <a:srgbClr val="CC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smtClean="0"/>
              <a:t>宍粟市</a:t>
            </a:r>
            <a:endParaRPr kumimoji="1" lang="ja-JP" altLang="en-US" sz="1100" dirty="0"/>
          </a:p>
        </p:txBody>
      </p:sp>
      <p:sp>
        <p:nvSpPr>
          <p:cNvPr id="8" name="正方形/長方形 7"/>
          <p:cNvSpPr/>
          <p:nvPr/>
        </p:nvSpPr>
        <p:spPr>
          <a:xfrm>
            <a:off x="2339752" y="1853208"/>
            <a:ext cx="650632" cy="216024"/>
          </a:xfrm>
          <a:prstGeom prst="rect">
            <a:avLst/>
          </a:prstGeom>
          <a:solidFill>
            <a:srgbClr val="CC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smtClean="0"/>
              <a:t>丹波市</a:t>
            </a:r>
            <a:endParaRPr kumimoji="1" lang="ja-JP" altLang="en-US" sz="1100" dirty="0"/>
          </a:p>
        </p:txBody>
      </p:sp>
      <p:sp>
        <p:nvSpPr>
          <p:cNvPr id="9" name="正方形/長方形 8"/>
          <p:cNvSpPr/>
          <p:nvPr/>
        </p:nvSpPr>
        <p:spPr>
          <a:xfrm>
            <a:off x="1233292" y="2982167"/>
            <a:ext cx="650632" cy="216024"/>
          </a:xfrm>
          <a:prstGeom prst="rect">
            <a:avLst/>
          </a:prstGeom>
          <a:solidFill>
            <a:srgbClr val="CC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smtClean="0"/>
              <a:t>姫路市</a:t>
            </a:r>
            <a:endParaRPr kumimoji="1" lang="ja-JP" altLang="en-US" sz="1100" dirty="0"/>
          </a:p>
        </p:txBody>
      </p:sp>
      <p:sp>
        <p:nvSpPr>
          <p:cNvPr id="10" name="正方形/長方形 9"/>
          <p:cNvSpPr/>
          <p:nvPr/>
        </p:nvSpPr>
        <p:spPr>
          <a:xfrm>
            <a:off x="1505722" y="692696"/>
            <a:ext cx="650632" cy="216024"/>
          </a:xfrm>
          <a:prstGeom prst="rect">
            <a:avLst/>
          </a:prstGeom>
          <a:solidFill>
            <a:srgbClr val="CC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smtClean="0"/>
              <a:t>豊岡市</a:t>
            </a:r>
            <a:endParaRPr kumimoji="1" lang="ja-JP" altLang="en-US" sz="1100" dirty="0"/>
          </a:p>
        </p:txBody>
      </p:sp>
      <p:sp>
        <p:nvSpPr>
          <p:cNvPr id="11" name="正方形/長方形 10"/>
          <p:cNvSpPr/>
          <p:nvPr/>
        </p:nvSpPr>
        <p:spPr>
          <a:xfrm>
            <a:off x="2915816" y="2177244"/>
            <a:ext cx="650632" cy="216024"/>
          </a:xfrm>
          <a:prstGeom prst="rect">
            <a:avLst/>
          </a:prstGeom>
          <a:solidFill>
            <a:srgbClr val="CC99FF"/>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dirty="0" smtClean="0"/>
              <a:t>篠山市</a:t>
            </a:r>
            <a:endParaRPr kumimoji="1" lang="ja-JP" altLang="en-US" sz="1100" dirty="0"/>
          </a:p>
        </p:txBody>
      </p:sp>
    </p:spTree>
    <p:extLst>
      <p:ext uri="{BB962C8B-B14F-4D97-AF65-F5344CB8AC3E}">
        <p14:creationId xmlns:p14="http://schemas.microsoft.com/office/powerpoint/2010/main" val="3599941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但馬県民局　管内図"/>
          <p:cNvPicPr>
            <a:picLocks noChangeAspect="1" noChangeArrowheads="1"/>
          </p:cNvPicPr>
          <p:nvPr/>
        </p:nvPicPr>
        <p:blipFill>
          <a:blip r:embed="rId2" cstate="print"/>
          <a:srcRect/>
          <a:stretch>
            <a:fillRect/>
          </a:stretch>
        </p:blipFill>
        <p:spPr bwMode="auto">
          <a:xfrm>
            <a:off x="1835696" y="157779"/>
            <a:ext cx="5904656" cy="6537299"/>
          </a:xfrm>
          <a:prstGeom prst="rect">
            <a:avLst/>
          </a:prstGeom>
          <a:noFill/>
        </p:spPr>
      </p:pic>
      <p:sp>
        <p:nvSpPr>
          <p:cNvPr id="5" name="右矢印 4"/>
          <p:cNvSpPr/>
          <p:nvPr/>
        </p:nvSpPr>
        <p:spPr>
          <a:xfrm rot="16443448">
            <a:off x="5543294" y="2570486"/>
            <a:ext cx="994390" cy="436126"/>
          </a:xfrm>
          <a:prstGeom prst="rightArrow">
            <a:avLst/>
          </a:prstGeom>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en-US" altLang="ja-JP" sz="1600" dirty="0" smtClean="0"/>
              <a:t>4.6</a:t>
            </a:r>
            <a:r>
              <a:rPr kumimoji="1" lang="en-US" altLang="ja-JP" sz="1600" dirty="0" smtClean="0"/>
              <a:t>%</a:t>
            </a:r>
          </a:p>
        </p:txBody>
      </p:sp>
      <p:sp>
        <p:nvSpPr>
          <p:cNvPr id="6" name="左矢印 5"/>
          <p:cNvSpPr/>
          <p:nvPr/>
        </p:nvSpPr>
        <p:spPr>
          <a:xfrm>
            <a:off x="4932040" y="3140968"/>
            <a:ext cx="864096" cy="432048"/>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7.7%</a:t>
            </a:r>
            <a:endParaRPr kumimoji="1" lang="ja-JP" altLang="en-US" dirty="0"/>
          </a:p>
        </p:txBody>
      </p:sp>
      <p:sp>
        <p:nvSpPr>
          <p:cNvPr id="7" name="下矢印 6"/>
          <p:cNvSpPr/>
          <p:nvPr/>
        </p:nvSpPr>
        <p:spPr>
          <a:xfrm rot="19506533">
            <a:off x="4575331" y="3769500"/>
            <a:ext cx="484632" cy="978408"/>
          </a:xfrm>
          <a:prstGeom prst="downArrow">
            <a:avLst/>
          </a:prstGeom>
        </p:spPr>
        <p:style>
          <a:lnRef idx="1">
            <a:schemeClr val="accent2"/>
          </a:lnRef>
          <a:fillRef idx="2">
            <a:schemeClr val="accent2"/>
          </a:fillRef>
          <a:effectRef idx="1">
            <a:schemeClr val="accent2"/>
          </a:effectRef>
          <a:fontRef idx="minor">
            <a:schemeClr val="dk1"/>
          </a:fontRef>
        </p:style>
        <p:txBody>
          <a:bodyPr vert="eaVert" rtlCol="0" anchor="ctr"/>
          <a:lstStyle/>
          <a:p>
            <a:pPr algn="ctr"/>
            <a:r>
              <a:rPr kumimoji="1" lang="en-US" altLang="ja-JP" dirty="0" smtClean="0"/>
              <a:t>13.7%</a:t>
            </a:r>
            <a:endParaRPr kumimoji="1" lang="ja-JP" altLang="en-US" dirty="0"/>
          </a:p>
        </p:txBody>
      </p:sp>
      <p:sp>
        <p:nvSpPr>
          <p:cNvPr id="8" name="上矢印 7"/>
          <p:cNvSpPr/>
          <p:nvPr/>
        </p:nvSpPr>
        <p:spPr>
          <a:xfrm>
            <a:off x="4427984" y="2060848"/>
            <a:ext cx="504056" cy="1008112"/>
          </a:xfrm>
          <a:prstGeom prst="upArrow">
            <a:avLst/>
          </a:prstGeom>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kumimoji="1" lang="en-US" altLang="ja-JP" dirty="0" smtClean="0"/>
              <a:t>1</a:t>
            </a:r>
            <a:r>
              <a:rPr kumimoji="1" lang="en-US" altLang="ja-JP" sz="1600" dirty="0" smtClean="0"/>
              <a:t>0.5 </a:t>
            </a:r>
            <a:r>
              <a:rPr kumimoji="1" lang="en-US" altLang="ja-JP" dirty="0" smtClean="0"/>
              <a:t>%</a:t>
            </a:r>
            <a:endParaRPr kumimoji="1" lang="ja-JP" altLang="en-US" dirty="0"/>
          </a:p>
        </p:txBody>
      </p:sp>
      <p:sp>
        <p:nvSpPr>
          <p:cNvPr id="9" name="下矢印 8"/>
          <p:cNvSpPr/>
          <p:nvPr/>
        </p:nvSpPr>
        <p:spPr>
          <a:xfrm>
            <a:off x="5220072" y="2132856"/>
            <a:ext cx="432048" cy="792088"/>
          </a:xfrm>
          <a:prstGeom prst="downArrow">
            <a:avLst/>
          </a:prstGeom>
        </p:spPr>
        <p:style>
          <a:lnRef idx="1">
            <a:schemeClr val="accent3"/>
          </a:lnRef>
          <a:fillRef idx="2">
            <a:schemeClr val="accent3"/>
          </a:fillRef>
          <a:effectRef idx="1">
            <a:schemeClr val="accent3"/>
          </a:effectRef>
          <a:fontRef idx="minor">
            <a:schemeClr val="dk1"/>
          </a:fontRef>
        </p:style>
        <p:txBody>
          <a:bodyPr vert="vert270" rtlCol="0" anchor="ctr"/>
          <a:lstStyle/>
          <a:p>
            <a:pPr algn="ctr"/>
            <a:r>
              <a:rPr kumimoji="1" lang="en-US" altLang="ja-JP" sz="1400" dirty="0" smtClean="0"/>
              <a:t>3.0 %</a:t>
            </a:r>
            <a:endParaRPr kumimoji="1" lang="ja-JP" altLang="en-US" sz="1400" dirty="0"/>
          </a:p>
        </p:txBody>
      </p:sp>
      <p:sp>
        <p:nvSpPr>
          <p:cNvPr id="10" name="右矢印 9"/>
          <p:cNvSpPr/>
          <p:nvPr/>
        </p:nvSpPr>
        <p:spPr>
          <a:xfrm rot="889986">
            <a:off x="4060954" y="962652"/>
            <a:ext cx="964193" cy="50247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smtClean="0"/>
              <a:t>12.0 %</a:t>
            </a:r>
            <a:endParaRPr kumimoji="1" lang="ja-JP" altLang="en-US" sz="1600" dirty="0"/>
          </a:p>
        </p:txBody>
      </p:sp>
      <p:sp>
        <p:nvSpPr>
          <p:cNvPr id="12" name="角丸四角形 11"/>
          <p:cNvSpPr/>
          <p:nvPr/>
        </p:nvSpPr>
        <p:spPr>
          <a:xfrm>
            <a:off x="5580112" y="3645024"/>
            <a:ext cx="720080" cy="2880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1.041</a:t>
            </a:r>
            <a:endParaRPr kumimoji="1" lang="ja-JP" altLang="en-US" sz="1600" dirty="0"/>
          </a:p>
        </p:txBody>
      </p:sp>
      <p:sp>
        <p:nvSpPr>
          <p:cNvPr id="13" name="角丸四角形 12"/>
          <p:cNvSpPr/>
          <p:nvPr/>
        </p:nvSpPr>
        <p:spPr>
          <a:xfrm>
            <a:off x="3275856" y="3284984"/>
            <a:ext cx="720080" cy="2880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0.979</a:t>
            </a:r>
            <a:endParaRPr kumimoji="1" lang="ja-JP" altLang="en-US" sz="1600" dirty="0"/>
          </a:p>
        </p:txBody>
      </p:sp>
      <p:sp>
        <p:nvSpPr>
          <p:cNvPr id="14" name="角丸四角形 13"/>
          <p:cNvSpPr/>
          <p:nvPr/>
        </p:nvSpPr>
        <p:spPr>
          <a:xfrm>
            <a:off x="5076056" y="1124744"/>
            <a:ext cx="720080" cy="2880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1.036</a:t>
            </a:r>
            <a:endParaRPr kumimoji="1" lang="ja-JP" altLang="en-US" sz="1600" dirty="0"/>
          </a:p>
        </p:txBody>
      </p:sp>
      <p:sp>
        <p:nvSpPr>
          <p:cNvPr id="15" name="角丸四角形 14"/>
          <p:cNvSpPr/>
          <p:nvPr/>
        </p:nvSpPr>
        <p:spPr>
          <a:xfrm>
            <a:off x="3203848" y="2132856"/>
            <a:ext cx="720080" cy="2880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0.899</a:t>
            </a:r>
            <a:endParaRPr kumimoji="1" lang="ja-JP" altLang="en-US" sz="1600" dirty="0"/>
          </a:p>
        </p:txBody>
      </p:sp>
      <p:sp>
        <p:nvSpPr>
          <p:cNvPr id="16" name="角丸四角形 15"/>
          <p:cNvSpPr/>
          <p:nvPr/>
        </p:nvSpPr>
        <p:spPr>
          <a:xfrm>
            <a:off x="251520" y="4149080"/>
            <a:ext cx="2160240"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t>（従業</a:t>
            </a:r>
            <a:r>
              <a:rPr kumimoji="1" lang="en-US" altLang="ja-JP" sz="1600" dirty="0" smtClean="0"/>
              <a:t>÷</a:t>
            </a:r>
            <a:r>
              <a:rPr kumimoji="1" lang="ja-JP" altLang="en-US" sz="1600" dirty="0" smtClean="0"/>
              <a:t>常住）就業者</a:t>
            </a:r>
            <a:endParaRPr kumimoji="1" lang="ja-JP" altLang="en-US" sz="1600" dirty="0"/>
          </a:p>
        </p:txBody>
      </p:sp>
      <p:sp>
        <p:nvSpPr>
          <p:cNvPr id="17" name="右矢印 16"/>
          <p:cNvSpPr/>
          <p:nvPr/>
        </p:nvSpPr>
        <p:spPr>
          <a:xfrm>
            <a:off x="3059832" y="764704"/>
            <a:ext cx="792088" cy="36004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6.1 %</a:t>
            </a:r>
            <a:endParaRPr kumimoji="1" lang="ja-JP" altLang="en-US" sz="1400" dirty="0"/>
          </a:p>
        </p:txBody>
      </p:sp>
      <p:sp>
        <p:nvSpPr>
          <p:cNvPr id="18" name="角丸四角形 17"/>
          <p:cNvSpPr/>
          <p:nvPr/>
        </p:nvSpPr>
        <p:spPr>
          <a:xfrm>
            <a:off x="2411760" y="1556792"/>
            <a:ext cx="720080" cy="2880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0.942</a:t>
            </a:r>
            <a:endParaRPr kumimoji="1" lang="ja-JP" altLang="en-US" sz="1600" dirty="0"/>
          </a:p>
        </p:txBody>
      </p:sp>
      <p:sp>
        <p:nvSpPr>
          <p:cNvPr id="19" name="下矢印 18"/>
          <p:cNvSpPr/>
          <p:nvPr/>
        </p:nvSpPr>
        <p:spPr>
          <a:xfrm rot="178292">
            <a:off x="6180228" y="2359448"/>
            <a:ext cx="432048" cy="939111"/>
          </a:xfrm>
          <a:prstGeom prst="downArrow">
            <a:avLst/>
          </a:prstGeom>
        </p:spPr>
        <p:style>
          <a:lnRef idx="1">
            <a:schemeClr val="accent3"/>
          </a:lnRef>
          <a:fillRef idx="2">
            <a:schemeClr val="accent3"/>
          </a:fillRef>
          <a:effectRef idx="1">
            <a:schemeClr val="accent3"/>
          </a:effectRef>
          <a:fontRef idx="minor">
            <a:schemeClr val="dk1"/>
          </a:fontRef>
        </p:style>
        <p:txBody>
          <a:bodyPr vert="vert270" rtlCol="0" anchor="ctr"/>
          <a:lstStyle/>
          <a:p>
            <a:pPr algn="ctr"/>
            <a:r>
              <a:rPr kumimoji="1" lang="en-US" altLang="ja-JP" sz="1400" dirty="0" smtClean="0"/>
              <a:t>1.9 %</a:t>
            </a:r>
            <a:endParaRPr kumimoji="1" lang="ja-JP" altLang="en-US" sz="1400" dirty="0"/>
          </a:p>
        </p:txBody>
      </p:sp>
      <p:sp>
        <p:nvSpPr>
          <p:cNvPr id="20" name="右矢印 19"/>
          <p:cNvSpPr/>
          <p:nvPr/>
        </p:nvSpPr>
        <p:spPr>
          <a:xfrm rot="16443448">
            <a:off x="4902229" y="5306490"/>
            <a:ext cx="994390" cy="436126"/>
          </a:xfrm>
          <a:prstGeom prst="rightArrow">
            <a:avLst/>
          </a:prstGeom>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en-US" altLang="ja-JP" sz="1600" dirty="0" smtClean="0"/>
              <a:t>6.3 </a:t>
            </a:r>
            <a:r>
              <a:rPr kumimoji="1" lang="en-US" altLang="ja-JP" sz="1600" dirty="0" smtClean="0"/>
              <a:t>%</a:t>
            </a:r>
          </a:p>
        </p:txBody>
      </p:sp>
      <p:sp>
        <p:nvSpPr>
          <p:cNvPr id="2" name="正方形/長方形 1"/>
          <p:cNvSpPr/>
          <p:nvPr/>
        </p:nvSpPr>
        <p:spPr>
          <a:xfrm>
            <a:off x="5146727" y="4509120"/>
            <a:ext cx="1009449" cy="360040"/>
          </a:xfrm>
          <a:prstGeom prst="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200" dirty="0" smtClean="0"/>
              <a:t>常住就業者</a:t>
            </a:r>
            <a:r>
              <a:rPr kumimoji="1" lang="en-US" altLang="ja-JP" sz="1200" dirty="0" smtClean="0"/>
              <a:t>14,974</a:t>
            </a:r>
            <a:r>
              <a:rPr kumimoji="1" lang="ja-JP" altLang="en-US" sz="1200" dirty="0" smtClean="0"/>
              <a:t>人</a:t>
            </a:r>
            <a:endParaRPr kumimoji="1" lang="ja-JP" altLang="en-US" sz="1200" dirty="0"/>
          </a:p>
        </p:txBody>
      </p:sp>
      <p:sp>
        <p:nvSpPr>
          <p:cNvPr id="21" name="下矢印 20"/>
          <p:cNvSpPr/>
          <p:nvPr/>
        </p:nvSpPr>
        <p:spPr>
          <a:xfrm rot="178292">
            <a:off x="5571768" y="5089195"/>
            <a:ext cx="432048" cy="939111"/>
          </a:xfrm>
          <a:prstGeom prst="downArrow">
            <a:avLst/>
          </a:prstGeom>
        </p:spPr>
        <p:style>
          <a:lnRef idx="1">
            <a:schemeClr val="accent3"/>
          </a:lnRef>
          <a:fillRef idx="2">
            <a:schemeClr val="accent3"/>
          </a:fillRef>
          <a:effectRef idx="1">
            <a:schemeClr val="accent3"/>
          </a:effectRef>
          <a:fontRef idx="minor">
            <a:schemeClr val="dk1"/>
          </a:fontRef>
        </p:style>
        <p:txBody>
          <a:bodyPr vert="vert270" rtlCol="0" anchor="ctr"/>
          <a:lstStyle/>
          <a:p>
            <a:pPr algn="ctr"/>
            <a:r>
              <a:rPr kumimoji="1" lang="en-US" altLang="ja-JP" sz="1400" dirty="0" smtClean="0"/>
              <a:t>1.2 %</a:t>
            </a:r>
            <a:endParaRPr kumimoji="1" lang="ja-JP" altLang="en-US" sz="1400" dirty="0"/>
          </a:p>
        </p:txBody>
      </p:sp>
      <p:sp>
        <p:nvSpPr>
          <p:cNvPr id="22" name="右矢印 21"/>
          <p:cNvSpPr/>
          <p:nvPr/>
        </p:nvSpPr>
        <p:spPr>
          <a:xfrm>
            <a:off x="6240284" y="4417562"/>
            <a:ext cx="792088" cy="36004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1.1 %</a:t>
            </a:r>
            <a:endParaRPr kumimoji="1" lang="ja-JP" altLang="en-US" sz="1400" dirty="0"/>
          </a:p>
        </p:txBody>
      </p:sp>
    </p:spTree>
    <p:extLst>
      <p:ext uri="{BB962C8B-B14F-4D97-AF65-F5344CB8AC3E}">
        <p14:creationId xmlns:p14="http://schemas.microsoft.com/office/powerpoint/2010/main" val="4290541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kumimoji="1" lang="ja-JP" altLang="en-US" sz="4000" dirty="0" smtClean="0"/>
              <a:t>都市吸引性・拠点性の変化</a:t>
            </a:r>
            <a:endParaRPr kumimoji="1" lang="ja-JP" altLang="en-US" sz="4000" dirty="0"/>
          </a:p>
        </p:txBody>
      </p:sp>
      <p:sp>
        <p:nvSpPr>
          <p:cNvPr id="4" name="フッター プレースホルダー 3"/>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6" name="正方形/長方形 5"/>
          <p:cNvSpPr/>
          <p:nvPr/>
        </p:nvSpPr>
        <p:spPr>
          <a:xfrm>
            <a:off x="6876256" y="6363494"/>
            <a:ext cx="1950244" cy="3603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400" dirty="0"/>
              <a:t>　総務省　国勢調査</a:t>
            </a: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2751885189"/>
              </p:ext>
            </p:extLst>
          </p:nvPr>
        </p:nvGraphicFramePr>
        <p:xfrm>
          <a:off x="467544" y="1340768"/>
          <a:ext cx="8229600" cy="48245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5995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92696"/>
            <a:ext cx="7772400" cy="4824536"/>
          </a:xfrm>
        </p:spPr>
        <p:txBody>
          <a:bodyPr>
            <a:normAutofit/>
          </a:bodyPr>
          <a:lstStyle/>
          <a:p>
            <a:pPr>
              <a:lnSpc>
                <a:spcPct val="150000"/>
              </a:lnSpc>
              <a:spcBef>
                <a:spcPts val="600"/>
              </a:spcBef>
              <a:spcAft>
                <a:spcPts val="1800"/>
              </a:spcAft>
            </a:pPr>
            <a:r>
              <a:rPr lang="en-US" altLang="ja-JP" sz="4800" dirty="0" smtClean="0">
                <a:latin typeface="+mn-ea"/>
                <a:ea typeface="+mn-ea"/>
              </a:rPr>
              <a:t>Ⅱ</a:t>
            </a:r>
            <a:r>
              <a:rPr lang="ja-JP" altLang="en-US" sz="4800" dirty="0" smtClean="0">
                <a:latin typeface="+mn-ea"/>
                <a:ea typeface="+mn-ea"/>
              </a:rPr>
              <a:t>）地域経済の状況</a:t>
            </a:r>
            <a:r>
              <a:rPr lang="en-US" altLang="ja-JP" dirty="0" smtClean="0"/>
              <a:t/>
            </a:r>
            <a:br>
              <a:rPr lang="en-US" altLang="ja-JP" dirty="0" smtClean="0"/>
            </a:br>
            <a:endParaRPr kumimoji="1" lang="ja-JP" altLang="en-US" sz="3600" dirty="0"/>
          </a:p>
        </p:txBody>
      </p:sp>
    </p:spTree>
    <p:extLst>
      <p:ext uri="{BB962C8B-B14F-4D97-AF65-F5344CB8AC3E}">
        <p14:creationId xmlns:p14="http://schemas.microsoft.com/office/powerpoint/2010/main" val="1249824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sz="4000" dirty="0" smtClean="0"/>
              <a:t>人口の長期的動向</a:t>
            </a:r>
            <a:endParaRPr kumimoji="1" lang="ja-JP" altLang="en-US" sz="4000" dirty="0"/>
          </a:p>
        </p:txBody>
      </p:sp>
      <p:sp>
        <p:nvSpPr>
          <p:cNvPr id="4" name="フッター プレースホルダー 3"/>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6" name="正方形/長方形 5"/>
          <p:cNvSpPr/>
          <p:nvPr/>
        </p:nvSpPr>
        <p:spPr>
          <a:xfrm>
            <a:off x="6876256" y="6363494"/>
            <a:ext cx="1950244" cy="3603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400" dirty="0"/>
              <a:t>　総務省　国勢調査</a:t>
            </a: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61344607"/>
              </p:ext>
            </p:extLst>
          </p:nvPr>
        </p:nvGraphicFramePr>
        <p:xfrm>
          <a:off x="457200" y="1268760"/>
          <a:ext cx="8229600" cy="4968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7543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ja-JP" altLang="en-US" sz="4000" dirty="0" smtClean="0"/>
              <a:t>人口の長期的変動</a:t>
            </a:r>
            <a:endParaRPr kumimoji="1" lang="ja-JP" altLang="en-US" sz="4000" dirty="0"/>
          </a:p>
        </p:txBody>
      </p:sp>
      <p:sp>
        <p:nvSpPr>
          <p:cNvPr id="3" name="フッター プレースホルダー 2"/>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5" name="正方形/長方形 4"/>
          <p:cNvSpPr/>
          <p:nvPr/>
        </p:nvSpPr>
        <p:spPr>
          <a:xfrm>
            <a:off x="6876256" y="6477793"/>
            <a:ext cx="1950244" cy="3603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400" dirty="0"/>
              <a:t>　総務省　国勢調査</a:t>
            </a: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78344500"/>
              </p:ext>
            </p:extLst>
          </p:nvPr>
        </p:nvGraphicFramePr>
        <p:xfrm>
          <a:off x="457200" y="1268760"/>
          <a:ext cx="8229600" cy="4968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4775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kumimoji="1" lang="ja-JP" altLang="en-US" sz="4000" dirty="0" smtClean="0"/>
              <a:t>自然増減：出生と死亡</a:t>
            </a:r>
            <a:endParaRPr kumimoji="1" lang="ja-JP" altLang="en-US" sz="4000" dirty="0"/>
          </a:p>
        </p:txBody>
      </p:sp>
      <p:sp>
        <p:nvSpPr>
          <p:cNvPr id="3" name="フッター プレースホルダー 2"/>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5" name="正方形/長方形 4"/>
          <p:cNvSpPr/>
          <p:nvPr/>
        </p:nvSpPr>
        <p:spPr>
          <a:xfrm>
            <a:off x="6732240" y="6363494"/>
            <a:ext cx="2094260" cy="3603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400" dirty="0"/>
              <a:t>　</a:t>
            </a:r>
            <a:r>
              <a:rPr lang="ja-JP" altLang="en-US" sz="1400" dirty="0" smtClean="0"/>
              <a:t>総務省</a:t>
            </a:r>
            <a:r>
              <a:rPr lang="ja-JP" altLang="en-US" sz="1400" dirty="0"/>
              <a:t> </a:t>
            </a:r>
            <a:r>
              <a:rPr lang="ja-JP" altLang="en-US" sz="1400" dirty="0" smtClean="0"/>
              <a:t> 住民基本台帳</a:t>
            </a:r>
            <a:endParaRPr lang="ja-JP" altLang="en-US" sz="14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290978621"/>
              </p:ext>
            </p:extLst>
          </p:nvPr>
        </p:nvGraphicFramePr>
        <p:xfrm>
          <a:off x="457200" y="1268760"/>
          <a:ext cx="8229600" cy="504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6005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kumimoji="1" lang="ja-JP" altLang="en-US" sz="4000" dirty="0" smtClean="0"/>
              <a:t>社会増減：転入と転出</a:t>
            </a:r>
            <a:endParaRPr kumimoji="1" lang="ja-JP" altLang="en-US" sz="4000" dirty="0"/>
          </a:p>
        </p:txBody>
      </p:sp>
      <p:sp>
        <p:nvSpPr>
          <p:cNvPr id="3" name="フッター プレースホルダー 2"/>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5" name="正方形/長方形 4"/>
          <p:cNvSpPr/>
          <p:nvPr/>
        </p:nvSpPr>
        <p:spPr>
          <a:xfrm>
            <a:off x="6732240" y="6363494"/>
            <a:ext cx="2094260" cy="3603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400" dirty="0"/>
              <a:t>　</a:t>
            </a:r>
            <a:r>
              <a:rPr lang="ja-JP" altLang="en-US" sz="1400" dirty="0" smtClean="0"/>
              <a:t>総務省</a:t>
            </a:r>
            <a:r>
              <a:rPr lang="ja-JP" altLang="en-US" sz="1400" dirty="0"/>
              <a:t> </a:t>
            </a:r>
            <a:r>
              <a:rPr lang="ja-JP" altLang="en-US" sz="1400" dirty="0" smtClean="0"/>
              <a:t> 住民基本台帳</a:t>
            </a:r>
            <a:endParaRPr lang="ja-JP" altLang="en-US" sz="14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832556931"/>
              </p:ext>
            </p:extLst>
          </p:nvPr>
        </p:nvGraphicFramePr>
        <p:xfrm>
          <a:off x="457200" y="1268760"/>
          <a:ext cx="8229600" cy="504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3428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a:bodyPr>
          <a:lstStyle/>
          <a:p>
            <a:r>
              <a:rPr lang="ja-JP" altLang="en-US" sz="4000" dirty="0" smtClean="0"/>
              <a:t>朝来市の地域間人口移動</a:t>
            </a:r>
            <a:r>
              <a:rPr lang="ja-JP" altLang="en-US" sz="3100" dirty="0" smtClean="0"/>
              <a:t>（</a:t>
            </a:r>
            <a:r>
              <a:rPr lang="en-US" altLang="ja-JP" sz="3100" dirty="0" smtClean="0"/>
              <a:t>2005</a:t>
            </a:r>
            <a:r>
              <a:rPr lang="ja-JP" altLang="en-US" sz="3100" dirty="0" smtClean="0"/>
              <a:t>～</a:t>
            </a:r>
            <a:r>
              <a:rPr lang="en-US" altLang="ja-JP" sz="3100" dirty="0" smtClean="0"/>
              <a:t>2010</a:t>
            </a:r>
            <a:r>
              <a:rPr lang="ja-JP" altLang="en-US" sz="3100" dirty="0" smtClean="0"/>
              <a:t>）</a:t>
            </a:r>
            <a:endParaRPr kumimoji="1" lang="ja-JP" altLang="en-US" sz="3100" dirty="0"/>
          </a:p>
        </p:txBody>
      </p:sp>
      <p:sp>
        <p:nvSpPr>
          <p:cNvPr id="4" name="フッター プレースホルダー 3"/>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6" name="正方形/長方形 5"/>
          <p:cNvSpPr/>
          <p:nvPr/>
        </p:nvSpPr>
        <p:spPr>
          <a:xfrm>
            <a:off x="539552" y="5445224"/>
            <a:ext cx="288032" cy="288032"/>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300" dirty="0" smtClean="0"/>
              <a:t>人</a:t>
            </a:r>
            <a:endParaRPr kumimoji="1" lang="ja-JP" altLang="en-US" sz="1300" dirty="0"/>
          </a:p>
        </p:txBody>
      </p:sp>
      <p:sp>
        <p:nvSpPr>
          <p:cNvPr id="7" name="正方形/長方形 6"/>
          <p:cNvSpPr/>
          <p:nvPr/>
        </p:nvSpPr>
        <p:spPr>
          <a:xfrm>
            <a:off x="6338550" y="6381328"/>
            <a:ext cx="2393950" cy="3603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altLang="ja-JP" sz="1400" dirty="0"/>
              <a:t>2010</a:t>
            </a:r>
            <a:r>
              <a:rPr lang="ja-JP" altLang="en-US" sz="1400" dirty="0"/>
              <a:t>年　総務省　国勢調査</a:t>
            </a: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425675032"/>
              </p:ext>
            </p:extLst>
          </p:nvPr>
        </p:nvGraphicFramePr>
        <p:xfrm>
          <a:off x="323528" y="1268760"/>
          <a:ext cx="8496944" cy="4968552"/>
        </p:xfrm>
        <a:graphic>
          <a:graphicData uri="http://schemas.openxmlformats.org/drawingml/2006/chart">
            <c:chart xmlns:c="http://schemas.openxmlformats.org/drawingml/2006/chart" xmlns:r="http://schemas.openxmlformats.org/officeDocument/2006/relationships" r:id="rId3"/>
          </a:graphicData>
        </a:graphic>
      </p:graphicFrame>
      <p:sp>
        <p:nvSpPr>
          <p:cNvPr id="3" name="角丸四角形 2"/>
          <p:cNvSpPr/>
          <p:nvPr/>
        </p:nvSpPr>
        <p:spPr>
          <a:xfrm>
            <a:off x="6732240" y="1556792"/>
            <a:ext cx="1944216" cy="72008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t>転入者数：</a:t>
            </a:r>
            <a:r>
              <a:rPr kumimoji="1" lang="en-US" altLang="ja-JP" sz="1600" dirty="0" smtClean="0"/>
              <a:t>2,427</a:t>
            </a:r>
            <a:r>
              <a:rPr kumimoji="1" lang="ja-JP" altLang="en-US" sz="1600" dirty="0" smtClean="0"/>
              <a:t>人</a:t>
            </a:r>
            <a:endParaRPr kumimoji="1" lang="en-US" altLang="ja-JP" sz="1600" dirty="0" smtClean="0"/>
          </a:p>
          <a:p>
            <a:pPr algn="ctr"/>
            <a:r>
              <a:rPr lang="ja-JP" altLang="en-US" sz="1600" dirty="0" smtClean="0"/>
              <a:t>転出者数：</a:t>
            </a:r>
            <a:r>
              <a:rPr lang="en-US" altLang="ja-JP" sz="1600" dirty="0" smtClean="0"/>
              <a:t>3,060</a:t>
            </a:r>
            <a:r>
              <a:rPr lang="ja-JP" altLang="en-US" sz="1600" dirty="0" smtClean="0"/>
              <a:t>人</a:t>
            </a:r>
            <a:endParaRPr kumimoji="1" lang="ja-JP" altLang="en-US" sz="1600" dirty="0"/>
          </a:p>
        </p:txBody>
      </p:sp>
    </p:spTree>
    <p:extLst>
      <p:ext uri="{BB962C8B-B14F-4D97-AF65-F5344CB8AC3E}">
        <p14:creationId xmlns:p14="http://schemas.microsoft.com/office/powerpoint/2010/main" val="3581954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Rectangle 3"/>
          <p:cNvSpPr>
            <a:spLocks noGrp="1" noChangeArrowheads="1"/>
          </p:cNvSpPr>
          <p:nvPr>
            <p:ph type="body" idx="1"/>
          </p:nvPr>
        </p:nvSpPr>
        <p:spPr>
          <a:xfrm>
            <a:off x="252412" y="1196752"/>
            <a:ext cx="8677305" cy="5256584"/>
          </a:xfrm>
          <a:ln w="19050">
            <a:noFill/>
          </a:ln>
        </p:spPr>
        <p:style>
          <a:lnRef idx="2">
            <a:schemeClr val="accent1"/>
          </a:lnRef>
          <a:fillRef idx="1">
            <a:schemeClr val="lt1"/>
          </a:fillRef>
          <a:effectRef idx="0">
            <a:schemeClr val="accent1"/>
          </a:effectRef>
          <a:fontRef idx="minor">
            <a:schemeClr val="dk1"/>
          </a:fontRef>
        </p:style>
        <p:txBody>
          <a:bodyPr lIns="72000" tIns="36000" rIns="72000" bIns="36000" anchor="ctr" anchorCtr="0">
            <a:noAutofit/>
            <a:scene3d>
              <a:camera prst="orthographicFront">
                <a:rot lat="0" lon="0" rev="0"/>
              </a:camera>
              <a:lightRig rig="threePt" dir="t"/>
            </a:scene3d>
          </a:bodyPr>
          <a:lstStyle/>
          <a:p>
            <a:pPr marL="179388" indent="-179388">
              <a:spcBef>
                <a:spcPts val="600"/>
              </a:spcBef>
            </a:pPr>
            <a:r>
              <a:rPr lang="ja-JP" altLang="en-US" sz="2000" dirty="0" smtClean="0"/>
              <a:t>自治体（市町村）は、「住みやすいまち」「働けるまち」「訪れたいまち」を目指して、まちづくりの有効な政策を考え、施策を実施していく必要性がある。</a:t>
            </a:r>
            <a:endParaRPr lang="en-US" altLang="ja-JP" sz="2000" dirty="0" smtClean="0"/>
          </a:p>
          <a:p>
            <a:pPr marL="179388" lvl="0" indent="-179388">
              <a:spcBef>
                <a:spcPts val="600"/>
              </a:spcBef>
            </a:pPr>
            <a:r>
              <a:rPr lang="ja-JP" altLang="en-US" sz="2000" dirty="0" smtClean="0"/>
              <a:t>しかしながら、かねてから多くの市町村では、</a:t>
            </a:r>
            <a:r>
              <a:rPr lang="ja-JP" altLang="en-US" sz="2000" b="1" dirty="0" smtClean="0"/>
              <a:t>産業振興</a:t>
            </a:r>
            <a:r>
              <a:rPr lang="ja-JP" altLang="en-US" sz="2000" dirty="0" smtClean="0"/>
              <a:t>、</a:t>
            </a:r>
            <a:r>
              <a:rPr lang="ja-JP" altLang="en-US" sz="2000" b="1" dirty="0" smtClean="0"/>
              <a:t>雇用創出</a:t>
            </a:r>
            <a:r>
              <a:rPr lang="ja-JP" altLang="en-US" sz="2000" dirty="0" smtClean="0"/>
              <a:t>、</a:t>
            </a:r>
            <a:r>
              <a:rPr lang="ja-JP" altLang="en-US" sz="2000" b="1" dirty="0" smtClean="0"/>
              <a:t>所得向上</a:t>
            </a:r>
            <a:r>
              <a:rPr lang="ja-JP" altLang="en-US" sz="2000" dirty="0" smtClean="0"/>
              <a:t>、</a:t>
            </a:r>
            <a:r>
              <a:rPr lang="ja-JP" altLang="en-US" sz="2000" b="1" dirty="0" smtClean="0"/>
              <a:t>購買力拡大</a:t>
            </a:r>
            <a:r>
              <a:rPr lang="ja-JP" altLang="en-US" sz="2000" dirty="0" smtClean="0"/>
              <a:t>（中心市街地問題）など、地域活性化あるいは地域振興に関わる施策の効果に問題を抱えてきた。</a:t>
            </a:r>
          </a:p>
          <a:p>
            <a:pPr marL="179388" indent="-179388">
              <a:spcBef>
                <a:spcPts val="1200"/>
              </a:spcBef>
            </a:pPr>
            <a:r>
              <a:rPr lang="ja-JP" altLang="en-US" sz="2000" dirty="0" smtClean="0"/>
              <a:t>現実の経済を見ると、</a:t>
            </a:r>
            <a:endParaRPr lang="en-US" altLang="ja-JP" sz="2000" dirty="0" smtClean="0"/>
          </a:p>
          <a:p>
            <a:pPr marL="357188" indent="-174625">
              <a:spcBef>
                <a:spcPts val="600"/>
              </a:spcBef>
              <a:buFont typeface="Wingdings" pitchFamily="2" charset="2"/>
              <a:buChar char="Ø"/>
            </a:pPr>
            <a:r>
              <a:rPr lang="ja-JP" altLang="en-US" sz="2000" dirty="0" smtClean="0"/>
              <a:t> 地域の消費が活発でも、その効果が地域経済に還元されない。</a:t>
            </a:r>
            <a:endParaRPr lang="en-US" altLang="ja-JP" sz="2000" dirty="0" smtClean="0"/>
          </a:p>
          <a:p>
            <a:pPr marL="357188" indent="-174625">
              <a:spcBef>
                <a:spcPts val="600"/>
              </a:spcBef>
              <a:buFont typeface="Wingdings" pitchFamily="2" charset="2"/>
              <a:buChar char="Ø"/>
            </a:pPr>
            <a:r>
              <a:rPr lang="ja-JP" altLang="en-US" sz="2000" dirty="0" smtClean="0"/>
              <a:t> 公共事業で関連産業への波及効果を期待したが、地域経済には恩恵がない。</a:t>
            </a:r>
            <a:endParaRPr lang="en-US" altLang="ja-JP" sz="2000" dirty="0" smtClean="0"/>
          </a:p>
          <a:p>
            <a:pPr marL="357188" indent="-174625">
              <a:spcBef>
                <a:spcPts val="600"/>
              </a:spcBef>
              <a:buFont typeface="Wingdings" pitchFamily="2" charset="2"/>
              <a:buChar char="Ø"/>
            </a:pPr>
            <a:r>
              <a:rPr lang="ja-JP" altLang="en-US" sz="2000" dirty="0" smtClean="0"/>
              <a:t> 工場の出荷額は増えているのに、地域の所得があまり増えていない。</a:t>
            </a:r>
            <a:endParaRPr lang="en-US" altLang="ja-JP" sz="2000" dirty="0" smtClean="0"/>
          </a:p>
          <a:p>
            <a:pPr marL="357188" indent="-174625">
              <a:spcBef>
                <a:spcPts val="600"/>
              </a:spcBef>
              <a:buFont typeface="Wingdings" pitchFamily="2" charset="2"/>
              <a:buChar char="Ø"/>
            </a:pPr>
            <a:r>
              <a:rPr lang="ja-JP" altLang="en-US" sz="2000" dirty="0" smtClean="0"/>
              <a:t> 生産需要があっても地域の所得や雇用が思うように増えない。</a:t>
            </a:r>
            <a:endParaRPr lang="en-US" altLang="ja-JP" sz="2000" dirty="0" smtClean="0"/>
          </a:p>
          <a:p>
            <a:pPr marL="179388" indent="-179388">
              <a:spcBef>
                <a:spcPts val="1200"/>
              </a:spcBef>
            </a:pPr>
            <a:r>
              <a:rPr lang="ja-JP" altLang="en-US" sz="2000" dirty="0"/>
              <a:t>こう</a:t>
            </a:r>
            <a:r>
              <a:rPr lang="ja-JP" altLang="en-US" sz="2000" dirty="0" smtClean="0"/>
              <a:t>いった現象が生まれるのは、地域経済におけるヒト・モノ・カネの流れ（循環）に問題があるのではないだろうか？</a:t>
            </a:r>
          </a:p>
          <a:p>
            <a:pPr marL="179388" indent="-179388">
              <a:spcBef>
                <a:spcPts val="600"/>
              </a:spcBef>
            </a:pPr>
            <a:r>
              <a:rPr lang="ja-JP" altLang="en-US" sz="2000" dirty="0" smtClean="0"/>
              <a:t>地域経済に、漏れの部分が大きい可能性がある。</a:t>
            </a:r>
          </a:p>
        </p:txBody>
      </p:sp>
      <p:sp>
        <p:nvSpPr>
          <p:cNvPr id="3" name="正方形/長方形 2"/>
          <p:cNvSpPr/>
          <p:nvPr/>
        </p:nvSpPr>
        <p:spPr>
          <a:xfrm>
            <a:off x="323528" y="260648"/>
            <a:ext cx="8640960" cy="792088"/>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marL="449263" lvl="0" indent="-449263" algn="ctr">
              <a:lnSpc>
                <a:spcPct val="120000"/>
              </a:lnSpc>
              <a:spcAft>
                <a:spcPts val="600"/>
              </a:spcAft>
              <a:defRPr/>
            </a:pPr>
            <a:r>
              <a:rPr lang="ja-JP" altLang="en-US" sz="4000" dirty="0" smtClean="0"/>
              <a:t>地域経済の構造的問題</a:t>
            </a:r>
            <a:endParaRPr lang="en-US" altLang="ja-JP" sz="4000" dirty="0" smtClean="0"/>
          </a:p>
        </p:txBody>
      </p:sp>
    </p:spTree>
    <p:extLst>
      <p:ext uri="{BB962C8B-B14F-4D97-AF65-F5344CB8AC3E}">
        <p14:creationId xmlns:p14="http://schemas.microsoft.com/office/powerpoint/2010/main" val="1981681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lstStyle/>
          <a:p>
            <a:r>
              <a:rPr lang="ja-JP" altLang="en-US" sz="4000" dirty="0"/>
              <a:t>産業別の年齢構成</a:t>
            </a:r>
            <a:endParaRPr kumimoji="1" lang="ja-JP" altLang="en-US" sz="4000" dirty="0"/>
          </a:p>
        </p:txBody>
      </p:sp>
      <p:sp>
        <p:nvSpPr>
          <p:cNvPr id="5" name="正方形/長方形 4"/>
          <p:cNvSpPr/>
          <p:nvPr/>
        </p:nvSpPr>
        <p:spPr>
          <a:xfrm>
            <a:off x="6338550" y="6381328"/>
            <a:ext cx="2393950" cy="3603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altLang="ja-JP" sz="1400" dirty="0"/>
              <a:t>2010</a:t>
            </a:r>
            <a:r>
              <a:rPr lang="ja-JP" altLang="en-US" sz="1400" dirty="0"/>
              <a:t>年　総務省　国勢調査</a:t>
            </a: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471954064"/>
              </p:ext>
            </p:extLst>
          </p:nvPr>
        </p:nvGraphicFramePr>
        <p:xfrm>
          <a:off x="457200" y="1196752"/>
          <a:ext cx="8229600"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1711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sz="4000" dirty="0" smtClean="0"/>
              <a:t>完全失業率　</a:t>
            </a:r>
            <a:r>
              <a:rPr lang="en-US" altLang="ja-JP" sz="4000" dirty="0" smtClean="0"/>
              <a:t>2010</a:t>
            </a:r>
            <a:r>
              <a:rPr lang="ja-JP" altLang="en-US" sz="4000" dirty="0" smtClean="0"/>
              <a:t>年</a:t>
            </a:r>
            <a:endParaRPr kumimoji="1" lang="ja-JP" altLang="en-US" sz="40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371096789"/>
              </p:ext>
            </p:extLst>
          </p:nvPr>
        </p:nvGraphicFramePr>
        <p:xfrm>
          <a:off x="457200" y="1268760"/>
          <a:ext cx="8229600" cy="4968552"/>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6338550" y="6381328"/>
            <a:ext cx="2393950" cy="3603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altLang="ja-JP" sz="1400" dirty="0"/>
              <a:t>2010</a:t>
            </a:r>
            <a:r>
              <a:rPr lang="ja-JP" altLang="en-US" sz="1400" dirty="0"/>
              <a:t>年　総務省　国勢調査</a:t>
            </a:r>
          </a:p>
        </p:txBody>
      </p:sp>
    </p:spTree>
    <p:extLst>
      <p:ext uri="{BB962C8B-B14F-4D97-AF65-F5344CB8AC3E}">
        <p14:creationId xmlns:p14="http://schemas.microsoft.com/office/powerpoint/2010/main" val="34039386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sz="4000" dirty="0" smtClean="0"/>
              <a:t>市町村の個人所得分布</a:t>
            </a:r>
            <a:endParaRPr kumimoji="1" lang="ja-JP" altLang="en-US" sz="4000" dirty="0"/>
          </a:p>
        </p:txBody>
      </p:sp>
      <p:sp>
        <p:nvSpPr>
          <p:cNvPr id="5" name="正方形/長方形 4"/>
          <p:cNvSpPr/>
          <p:nvPr/>
        </p:nvSpPr>
        <p:spPr>
          <a:xfrm>
            <a:off x="539552" y="5947075"/>
            <a:ext cx="1728192" cy="288032"/>
          </a:xfrm>
          <a:prstGeom prst="rect">
            <a:avLst/>
          </a:prstGeom>
          <a:ln w="12700"/>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200" dirty="0" smtClean="0"/>
              <a:t>万円／人、２０１１年度</a:t>
            </a:r>
            <a:endParaRPr kumimoji="1" lang="ja-JP" altLang="en-US" sz="12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67017835"/>
              </p:ext>
            </p:extLst>
          </p:nvPr>
        </p:nvGraphicFramePr>
        <p:xfrm>
          <a:off x="467544" y="1307901"/>
          <a:ext cx="8229600" cy="50014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389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a:bodyPr>
          <a:lstStyle/>
          <a:p>
            <a:r>
              <a:rPr lang="ja-JP" altLang="en-US" sz="4000" dirty="0"/>
              <a:t>個人所得の</a:t>
            </a:r>
            <a:r>
              <a:rPr lang="ja-JP" altLang="en-US" sz="4000" dirty="0" smtClean="0"/>
              <a:t>推移</a:t>
            </a:r>
            <a:r>
              <a:rPr lang="ja-JP" altLang="en-US" sz="3600" dirty="0" smtClean="0"/>
              <a:t>（課税者当たり）</a:t>
            </a:r>
            <a:endParaRPr kumimoji="1" lang="ja-JP" altLang="en-US" sz="36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126433811"/>
              </p:ext>
            </p:extLst>
          </p:nvPr>
        </p:nvGraphicFramePr>
        <p:xfrm>
          <a:off x="457200" y="1268760"/>
          <a:ext cx="8229600" cy="504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16272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ja-JP" altLang="en-US" sz="4000" dirty="0"/>
              <a:t>市町村</a:t>
            </a:r>
            <a:r>
              <a:rPr lang="ja-JP" altLang="en-US" sz="4000" dirty="0" smtClean="0"/>
              <a:t>の地方税収（人口当たり）</a:t>
            </a:r>
            <a:endParaRPr kumimoji="1" lang="ja-JP" altLang="en-US" sz="4000" dirty="0"/>
          </a:p>
        </p:txBody>
      </p:sp>
      <p:sp>
        <p:nvSpPr>
          <p:cNvPr id="4" name="フッター プレースホルダー 3"/>
          <p:cNvSpPr>
            <a:spLocks noGrp="1"/>
          </p:cNvSpPr>
          <p:nvPr>
            <p:ph type="ftr" sz="quarter" idx="11"/>
          </p:nvPr>
        </p:nvSpPr>
        <p:spPr/>
        <p:txBody>
          <a:bodyPr/>
          <a:lstStyle/>
          <a:p>
            <a:r>
              <a:rPr kumimoji="1" lang="en-US" altLang="ja-JP" smtClean="0"/>
              <a:t>©Ryohei Nakamura, Okayama University</a:t>
            </a:r>
            <a:endParaRPr kumimoji="1" lang="ja-JP" altLang="en-US"/>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4119678986"/>
              </p:ext>
            </p:extLst>
          </p:nvPr>
        </p:nvGraphicFramePr>
        <p:xfrm>
          <a:off x="457200" y="1268760"/>
          <a:ext cx="8229600" cy="5040560"/>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6"/>
          <p:cNvSpPr/>
          <p:nvPr/>
        </p:nvSpPr>
        <p:spPr>
          <a:xfrm>
            <a:off x="467544" y="6021288"/>
            <a:ext cx="936104" cy="288032"/>
          </a:xfrm>
          <a:prstGeom prst="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smtClean="0"/>
              <a:t>2010</a:t>
            </a:r>
            <a:r>
              <a:rPr kumimoji="1" lang="ja-JP" altLang="en-US" sz="1400" dirty="0" smtClean="0"/>
              <a:t>年度</a:t>
            </a:r>
            <a:endParaRPr kumimoji="1" lang="ja-JP" altLang="en-US" sz="1400" dirty="0"/>
          </a:p>
        </p:txBody>
      </p:sp>
    </p:spTree>
    <p:extLst>
      <p:ext uri="{BB962C8B-B14F-4D97-AF65-F5344CB8AC3E}">
        <p14:creationId xmlns:p14="http://schemas.microsoft.com/office/powerpoint/2010/main" val="36908767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en-US" altLang="ja-JP" sz="4000" dirty="0" smtClean="0"/>
              <a:t>1</a:t>
            </a:r>
            <a:r>
              <a:rPr kumimoji="1" lang="ja-JP" altLang="en-US" sz="4000" dirty="0" smtClean="0"/>
              <a:t>人当たり地方税収の推移</a:t>
            </a:r>
            <a:endParaRPr kumimoji="1" lang="ja-JP" altLang="en-US" sz="4000" dirty="0"/>
          </a:p>
        </p:txBody>
      </p:sp>
      <p:sp>
        <p:nvSpPr>
          <p:cNvPr id="4" name="フッター プレースホルダー 3"/>
          <p:cNvSpPr>
            <a:spLocks noGrp="1"/>
          </p:cNvSpPr>
          <p:nvPr>
            <p:ph type="ftr" sz="quarter" idx="11"/>
          </p:nvPr>
        </p:nvSpPr>
        <p:spPr/>
        <p:txBody>
          <a:bodyPr/>
          <a:lstStyle/>
          <a:p>
            <a:r>
              <a:rPr kumimoji="1" lang="en-US" altLang="ja-JP" smtClean="0"/>
              <a:t>©Ryohei Nakamura, Okayama University</a:t>
            </a:r>
            <a:endParaRPr kumimoji="1" lang="ja-JP" altLang="en-US"/>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037183288"/>
              </p:ext>
            </p:extLst>
          </p:nvPr>
        </p:nvGraphicFramePr>
        <p:xfrm>
          <a:off x="457200" y="1268760"/>
          <a:ext cx="8229600"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82982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92696"/>
            <a:ext cx="7772400" cy="4824536"/>
          </a:xfrm>
        </p:spPr>
        <p:txBody>
          <a:bodyPr>
            <a:normAutofit/>
          </a:bodyPr>
          <a:lstStyle/>
          <a:p>
            <a:pPr>
              <a:lnSpc>
                <a:spcPct val="150000"/>
              </a:lnSpc>
              <a:spcBef>
                <a:spcPts val="600"/>
              </a:spcBef>
              <a:spcAft>
                <a:spcPts val="1800"/>
              </a:spcAft>
            </a:pPr>
            <a:r>
              <a:rPr lang="en-US" altLang="ja-JP" sz="4800" dirty="0" smtClean="0">
                <a:latin typeface="+mn-ea"/>
                <a:ea typeface="+mn-ea"/>
              </a:rPr>
              <a:t>Ⅲ</a:t>
            </a:r>
            <a:r>
              <a:rPr lang="ja-JP" altLang="en-US" sz="4800" dirty="0" smtClean="0">
                <a:latin typeface="+mn-ea"/>
                <a:ea typeface="+mn-ea"/>
              </a:rPr>
              <a:t>）地域経済構造の識別</a:t>
            </a:r>
            <a:r>
              <a:rPr lang="en-US" altLang="ja-JP" dirty="0" smtClean="0"/>
              <a:t/>
            </a:r>
            <a:br>
              <a:rPr lang="en-US" altLang="ja-JP" dirty="0" smtClean="0"/>
            </a:br>
            <a:endParaRPr kumimoji="1" lang="ja-JP" altLang="en-US" sz="3600" dirty="0"/>
          </a:p>
        </p:txBody>
      </p:sp>
    </p:spTree>
    <p:extLst>
      <p:ext uri="{BB962C8B-B14F-4D97-AF65-F5344CB8AC3E}">
        <p14:creationId xmlns:p14="http://schemas.microsoft.com/office/powerpoint/2010/main" val="17832706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lstStyle/>
          <a:p>
            <a:r>
              <a:rPr kumimoji="1" lang="ja-JP" altLang="en-US" sz="4000" dirty="0" smtClean="0"/>
              <a:t>域外市場産業</a:t>
            </a:r>
            <a:endParaRPr kumimoji="1" lang="ja-JP" altLang="en-US" sz="4000" dirty="0"/>
          </a:p>
        </p:txBody>
      </p:sp>
      <p:sp>
        <p:nvSpPr>
          <p:cNvPr id="5" name="正方形/長方形 4"/>
          <p:cNvSpPr/>
          <p:nvPr/>
        </p:nvSpPr>
        <p:spPr>
          <a:xfrm>
            <a:off x="5292080" y="6381328"/>
            <a:ext cx="3384376" cy="360040"/>
          </a:xfrm>
          <a:prstGeom prst="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500" dirty="0" smtClean="0"/>
              <a:t>朝来</a:t>
            </a:r>
            <a:r>
              <a:rPr kumimoji="1" lang="ja-JP" altLang="en-US" sz="1500" dirty="0" smtClean="0"/>
              <a:t>市産業連関表（</a:t>
            </a:r>
            <a:r>
              <a:rPr kumimoji="1" lang="en-US" altLang="ja-JP" sz="1500" dirty="0" smtClean="0"/>
              <a:t>2009</a:t>
            </a:r>
            <a:r>
              <a:rPr kumimoji="1" lang="ja-JP" altLang="en-US" sz="1500" dirty="0" smtClean="0"/>
              <a:t>年）</a:t>
            </a:r>
            <a:r>
              <a:rPr kumimoji="1" lang="en-US" altLang="ja-JP" sz="1500" dirty="0" smtClean="0"/>
              <a:t>72</a:t>
            </a:r>
            <a:r>
              <a:rPr kumimoji="1" lang="ja-JP" altLang="en-US" sz="1500" dirty="0" smtClean="0"/>
              <a:t>部門</a:t>
            </a:r>
            <a:endParaRPr kumimoji="1" lang="ja-JP" altLang="en-US" sz="15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821656631"/>
              </p:ext>
            </p:extLst>
          </p:nvPr>
        </p:nvGraphicFramePr>
        <p:xfrm>
          <a:off x="457200" y="1196752"/>
          <a:ext cx="8229600" cy="504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48407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sz="4000" dirty="0" smtClean="0"/>
              <a:t>雇用吸収産業</a:t>
            </a:r>
            <a:endParaRPr kumimoji="1" lang="ja-JP" altLang="en-US" sz="4000" dirty="0"/>
          </a:p>
        </p:txBody>
      </p:sp>
      <p:sp>
        <p:nvSpPr>
          <p:cNvPr id="3" name="正方形/長方形 2"/>
          <p:cNvSpPr/>
          <p:nvPr/>
        </p:nvSpPr>
        <p:spPr>
          <a:xfrm>
            <a:off x="6372200" y="6453336"/>
            <a:ext cx="2304256" cy="288032"/>
          </a:xfrm>
          <a:prstGeom prst="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600" dirty="0" smtClean="0"/>
              <a:t>国勢調査（</a:t>
            </a:r>
            <a:r>
              <a:rPr kumimoji="1" lang="en-US" altLang="ja-JP" sz="1600" dirty="0" smtClean="0"/>
              <a:t>2010</a:t>
            </a:r>
            <a:r>
              <a:rPr kumimoji="1" lang="ja-JP" altLang="en-US" sz="1600" dirty="0" smtClean="0"/>
              <a:t>年）</a:t>
            </a:r>
            <a:endParaRPr kumimoji="1" lang="ja-JP" altLang="en-US" sz="1600" dirty="0"/>
          </a:p>
        </p:txBody>
      </p:sp>
      <p:sp>
        <p:nvSpPr>
          <p:cNvPr id="6" name="正方形/長方形 5"/>
          <p:cNvSpPr/>
          <p:nvPr/>
        </p:nvSpPr>
        <p:spPr>
          <a:xfrm>
            <a:off x="5076056" y="6381328"/>
            <a:ext cx="3656444" cy="3603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altLang="ja-JP" sz="1400" dirty="0"/>
              <a:t>2010</a:t>
            </a:r>
            <a:r>
              <a:rPr lang="ja-JP" altLang="en-US" sz="1400" dirty="0"/>
              <a:t>年　総務省　国勢</a:t>
            </a:r>
            <a:r>
              <a:rPr lang="ja-JP" altLang="en-US" sz="1400" dirty="0" smtClean="0"/>
              <a:t>調査、従業地就業者</a:t>
            </a:r>
            <a:endParaRPr lang="ja-JP" altLang="en-US" sz="1400"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688369738"/>
              </p:ext>
            </p:extLst>
          </p:nvPr>
        </p:nvGraphicFramePr>
        <p:xfrm>
          <a:off x="457200" y="1268760"/>
          <a:ext cx="8229600" cy="4968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59276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lang="ja-JP" altLang="en-US" sz="4000" dirty="0"/>
              <a:t>製造業</a:t>
            </a:r>
            <a:r>
              <a:rPr lang="ja-JP" altLang="en-US" sz="4000" dirty="0" smtClean="0"/>
              <a:t>の雇用吸収力</a:t>
            </a:r>
            <a:endParaRPr kumimoji="1" lang="ja-JP" altLang="en-US" sz="4000" dirty="0"/>
          </a:p>
        </p:txBody>
      </p:sp>
      <p:sp>
        <p:nvSpPr>
          <p:cNvPr id="4" name="フッター プレースホルダー 3"/>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6" name="正方形/長方形 5"/>
          <p:cNvSpPr/>
          <p:nvPr/>
        </p:nvSpPr>
        <p:spPr>
          <a:xfrm>
            <a:off x="6338550" y="6381328"/>
            <a:ext cx="2553930" cy="3603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altLang="ja-JP" sz="1400" dirty="0" smtClean="0"/>
              <a:t>2009</a:t>
            </a:r>
            <a:r>
              <a:rPr lang="ja-JP" altLang="en-US" sz="1400" dirty="0" smtClean="0"/>
              <a:t>年</a:t>
            </a:r>
            <a:r>
              <a:rPr lang="ja-JP" altLang="en-US" sz="1400" dirty="0"/>
              <a:t>　総務省　</a:t>
            </a:r>
            <a:r>
              <a:rPr lang="ja-JP" altLang="en-US" sz="1400" dirty="0" smtClean="0"/>
              <a:t>経済センサス</a:t>
            </a:r>
            <a:endParaRPr lang="ja-JP" altLang="en-US" sz="14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215785013"/>
              </p:ext>
            </p:extLst>
          </p:nvPr>
        </p:nvGraphicFramePr>
        <p:xfrm>
          <a:off x="467544" y="1268760"/>
          <a:ext cx="8229600" cy="504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1785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kumimoji="1" lang="ja-JP" altLang="en-US" sz="4000" dirty="0" smtClean="0"/>
              <a:t>なぜ地域構造改革か！</a:t>
            </a:r>
            <a:endParaRPr kumimoji="1" lang="ja-JP" altLang="en-US" sz="4000" dirty="0"/>
          </a:p>
        </p:txBody>
      </p:sp>
      <p:sp>
        <p:nvSpPr>
          <p:cNvPr id="3" name="コンテンツ プレースホルダー 2"/>
          <p:cNvSpPr>
            <a:spLocks noGrp="1"/>
          </p:cNvSpPr>
          <p:nvPr>
            <p:ph idx="1"/>
          </p:nvPr>
        </p:nvSpPr>
        <p:spPr>
          <a:xfrm>
            <a:off x="251520" y="1196752"/>
            <a:ext cx="8640960" cy="5328592"/>
          </a:xfrm>
        </p:spPr>
        <p:txBody>
          <a:bodyPr>
            <a:noAutofit/>
          </a:bodyPr>
          <a:lstStyle/>
          <a:p>
            <a:pPr marL="265113" indent="-265113">
              <a:spcBef>
                <a:spcPts val="0"/>
              </a:spcBef>
              <a:spcAft>
                <a:spcPts val="600"/>
              </a:spcAft>
            </a:pPr>
            <a:r>
              <a:rPr kumimoji="1" lang="ja-JP" altLang="en-US" sz="2300" dirty="0" smtClean="0"/>
              <a:t>地域経済の構造を変えずして地域の自立と持続可能はない。</a:t>
            </a:r>
            <a:endParaRPr kumimoji="1" lang="en-US" altLang="ja-JP" sz="2300" dirty="0" smtClean="0"/>
          </a:p>
          <a:p>
            <a:pPr marL="265113" indent="-265113">
              <a:spcBef>
                <a:spcPts val="0"/>
              </a:spcBef>
              <a:spcAft>
                <a:spcPts val="600"/>
              </a:spcAft>
            </a:pPr>
            <a:r>
              <a:rPr lang="ja-JP" altLang="en-US" sz="2300" dirty="0" smtClean="0"/>
              <a:t>いくら波及効果分析をしても、それ以上のことは出てこない。</a:t>
            </a:r>
            <a:endParaRPr lang="en-US" altLang="ja-JP" sz="2300" dirty="0" smtClean="0"/>
          </a:p>
          <a:p>
            <a:pPr marL="265113" indent="-265113">
              <a:spcBef>
                <a:spcPts val="0"/>
              </a:spcBef>
              <a:spcAft>
                <a:spcPts val="600"/>
              </a:spcAft>
            </a:pPr>
            <a:r>
              <a:rPr lang="ja-JP" altLang="en-US" sz="2300" dirty="0" smtClean="0"/>
              <a:t>地域の課題が提起されても、何をどの様に変えれば、地域経済が具体的にどのように変化するのか分からない。</a:t>
            </a:r>
            <a:endParaRPr lang="ja-JP" altLang="en-US" sz="2300" dirty="0"/>
          </a:p>
          <a:p>
            <a:pPr marL="265113" indent="-265113">
              <a:spcBef>
                <a:spcPts val="0"/>
              </a:spcBef>
              <a:spcAft>
                <a:spcPts val="600"/>
              </a:spcAft>
            </a:pPr>
            <a:r>
              <a:rPr kumimoji="1" lang="ja-JP" altLang="en-US" sz="2300" dirty="0" smtClean="0"/>
              <a:t>それ</a:t>
            </a:r>
            <a:r>
              <a:rPr kumimoji="1" lang="ja-JP" altLang="en-US" sz="2300" dirty="0"/>
              <a:t>で</a:t>
            </a:r>
            <a:r>
              <a:rPr kumimoji="1" lang="ja-JP" altLang="en-US" sz="2300" dirty="0" smtClean="0"/>
              <a:t>は、地域は変わらない。</a:t>
            </a:r>
            <a:endParaRPr kumimoji="1" lang="en-US" altLang="ja-JP" sz="2300" dirty="0" smtClean="0"/>
          </a:p>
          <a:p>
            <a:pPr marL="265113" indent="-265113">
              <a:spcBef>
                <a:spcPts val="0"/>
              </a:spcBef>
              <a:spcAft>
                <a:spcPts val="600"/>
              </a:spcAft>
            </a:pPr>
            <a:r>
              <a:rPr lang="ja-JP" altLang="en-US" sz="2300" dirty="0"/>
              <a:t>地域の中</a:t>
            </a:r>
            <a:r>
              <a:rPr lang="ja-JP" altLang="en-US" sz="2300" dirty="0" smtClean="0"/>
              <a:t>でのつきあいの仕方、地域の外とのつきあいの仕方を変えること。</a:t>
            </a:r>
            <a:endParaRPr lang="en-US" altLang="ja-JP" sz="2300" dirty="0" smtClean="0"/>
          </a:p>
          <a:p>
            <a:pPr marL="265113" indent="-265113">
              <a:spcBef>
                <a:spcPts val="0"/>
              </a:spcBef>
              <a:spcAft>
                <a:spcPts val="600"/>
              </a:spcAft>
            </a:pPr>
            <a:r>
              <a:rPr kumimoji="1" lang="ja-JP" altLang="en-US" sz="2300" dirty="0" smtClean="0"/>
              <a:t>経済的に言うと、産業間（Ｂ</a:t>
            </a:r>
            <a:r>
              <a:rPr kumimoji="1" lang="en-US" altLang="ja-JP" sz="2300" dirty="0" smtClean="0"/>
              <a:t>to</a:t>
            </a:r>
            <a:r>
              <a:rPr kumimoji="1" lang="ja-JP" altLang="en-US" sz="2300" dirty="0" smtClean="0"/>
              <a:t>Ｂ）の取り引き、産業と消費者（ＢｔｏＣ）の関係を変えないと行けない。</a:t>
            </a:r>
            <a:endParaRPr kumimoji="1" lang="en-US" altLang="ja-JP" sz="2300" dirty="0" smtClean="0"/>
          </a:p>
          <a:p>
            <a:pPr marL="265113" indent="-265113">
              <a:spcBef>
                <a:spcPts val="0"/>
              </a:spcBef>
              <a:spcAft>
                <a:spcPts val="600"/>
              </a:spcAft>
            </a:pPr>
            <a:r>
              <a:rPr lang="ja-JP" altLang="en-US" sz="2300" dirty="0"/>
              <a:t>どの様に変えるの</a:t>
            </a:r>
            <a:r>
              <a:rPr lang="ja-JP" altLang="en-US" sz="2300" dirty="0" smtClean="0"/>
              <a:t>が地域にとって望ましいのか、それが真の「まちづくり」である。</a:t>
            </a:r>
            <a:endParaRPr kumimoji="1" lang="en-US" altLang="ja-JP" sz="2300" dirty="0" smtClean="0"/>
          </a:p>
          <a:p>
            <a:pPr marL="265113" indent="-265113">
              <a:spcBef>
                <a:spcPts val="0"/>
              </a:spcBef>
              <a:spcAft>
                <a:spcPts val="600"/>
              </a:spcAft>
            </a:pPr>
            <a:r>
              <a:rPr lang="ja-JP" altLang="en-US" sz="2300" dirty="0"/>
              <a:t>地域の資源を</a:t>
            </a:r>
            <a:r>
              <a:rPr lang="ja-JP" altLang="en-US" sz="2300" dirty="0" smtClean="0"/>
              <a:t>使って、どの様に変えていくことができるかを考える。</a:t>
            </a:r>
            <a:endParaRPr kumimoji="1" lang="en-US" altLang="ja-JP" sz="2300" dirty="0" smtClean="0"/>
          </a:p>
        </p:txBody>
      </p:sp>
    </p:spTree>
    <p:extLst>
      <p:ext uri="{BB962C8B-B14F-4D97-AF65-F5344CB8AC3E}">
        <p14:creationId xmlns:p14="http://schemas.microsoft.com/office/powerpoint/2010/main" val="32668549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sz="4000" dirty="0" smtClean="0"/>
              <a:t>所得創出産業</a:t>
            </a:r>
            <a:endParaRPr kumimoji="1" lang="ja-JP" altLang="en-US" sz="40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828621068"/>
              </p:ext>
            </p:extLst>
          </p:nvPr>
        </p:nvGraphicFramePr>
        <p:xfrm>
          <a:off x="473489" y="1268760"/>
          <a:ext cx="8229600" cy="4968552"/>
        </p:xfrm>
        <a:graphic>
          <a:graphicData uri="http://schemas.openxmlformats.org/drawingml/2006/chart">
            <c:chart xmlns:c="http://schemas.openxmlformats.org/drawingml/2006/chart" xmlns:r="http://schemas.openxmlformats.org/officeDocument/2006/relationships" r:id="rId2"/>
          </a:graphicData>
        </a:graphic>
      </p:graphicFrame>
      <p:sp>
        <p:nvSpPr>
          <p:cNvPr id="8" name="正方形/長方形 7"/>
          <p:cNvSpPr/>
          <p:nvPr/>
        </p:nvSpPr>
        <p:spPr>
          <a:xfrm>
            <a:off x="5292080" y="6381328"/>
            <a:ext cx="3384376" cy="360040"/>
          </a:xfrm>
          <a:prstGeom prst="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500" dirty="0" smtClean="0">
                <a:latin typeface="+mj-ea"/>
                <a:ea typeface="+mj-ea"/>
              </a:rPr>
              <a:t>朝来</a:t>
            </a:r>
            <a:r>
              <a:rPr kumimoji="1" lang="ja-JP" altLang="en-US" sz="1500" dirty="0" smtClean="0">
                <a:latin typeface="+mj-ea"/>
                <a:ea typeface="+mj-ea"/>
              </a:rPr>
              <a:t>市産業連関表（</a:t>
            </a:r>
            <a:r>
              <a:rPr kumimoji="1" lang="en-US" altLang="ja-JP" sz="1500" dirty="0" smtClean="0">
                <a:latin typeface="+mj-ea"/>
                <a:ea typeface="+mj-ea"/>
              </a:rPr>
              <a:t>2009</a:t>
            </a:r>
            <a:r>
              <a:rPr kumimoji="1" lang="ja-JP" altLang="en-US" sz="1500" dirty="0" smtClean="0">
                <a:latin typeface="+mj-ea"/>
                <a:ea typeface="+mj-ea"/>
              </a:rPr>
              <a:t>年）</a:t>
            </a:r>
            <a:r>
              <a:rPr kumimoji="1" lang="en-US" altLang="ja-JP" sz="1500" dirty="0" smtClean="0">
                <a:latin typeface="+mj-ea"/>
                <a:ea typeface="+mj-ea"/>
              </a:rPr>
              <a:t>72</a:t>
            </a:r>
            <a:r>
              <a:rPr kumimoji="1" lang="ja-JP" altLang="en-US" sz="1500" dirty="0" smtClean="0">
                <a:latin typeface="+mj-ea"/>
                <a:ea typeface="+mj-ea"/>
              </a:rPr>
              <a:t>部門</a:t>
            </a:r>
            <a:endParaRPr kumimoji="1" lang="ja-JP" altLang="en-US" sz="1500" dirty="0">
              <a:latin typeface="+mj-ea"/>
              <a:ea typeface="+mj-ea"/>
            </a:endParaRPr>
          </a:p>
        </p:txBody>
      </p:sp>
    </p:spTree>
    <p:extLst>
      <p:ext uri="{BB962C8B-B14F-4D97-AF65-F5344CB8AC3E}">
        <p14:creationId xmlns:p14="http://schemas.microsoft.com/office/powerpoint/2010/main" val="1375138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3" name="タイトル 1"/>
          <p:cNvSpPr txBox="1">
            <a:spLocks/>
          </p:cNvSpPr>
          <p:nvPr/>
        </p:nvSpPr>
        <p:spPr>
          <a:xfrm>
            <a:off x="685800" y="692696"/>
            <a:ext cx="7772400" cy="4824536"/>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50000"/>
              </a:lnSpc>
              <a:spcBef>
                <a:spcPts val="600"/>
              </a:spcBef>
              <a:spcAft>
                <a:spcPts val="1800"/>
              </a:spcAft>
            </a:pPr>
            <a:endParaRPr lang="en-US" altLang="ja-JP" sz="4800" dirty="0" smtClean="0">
              <a:latin typeface="+mn-ea"/>
              <a:ea typeface="+mn-ea"/>
            </a:endParaRPr>
          </a:p>
          <a:p>
            <a:pPr>
              <a:lnSpc>
                <a:spcPct val="150000"/>
              </a:lnSpc>
              <a:spcBef>
                <a:spcPts val="600"/>
              </a:spcBef>
              <a:spcAft>
                <a:spcPts val="1800"/>
              </a:spcAft>
            </a:pPr>
            <a:r>
              <a:rPr lang="en-US" altLang="ja-JP" sz="4800" dirty="0" smtClean="0">
                <a:latin typeface="+mn-ea"/>
                <a:ea typeface="+mn-ea"/>
              </a:rPr>
              <a:t>Ⅳ</a:t>
            </a:r>
            <a:r>
              <a:rPr lang="ja-JP" altLang="en-US" sz="4800" dirty="0" smtClean="0">
                <a:latin typeface="+mn-ea"/>
                <a:ea typeface="+mn-ea"/>
              </a:rPr>
              <a:t>）地域経済構造の特徴</a:t>
            </a:r>
            <a:r>
              <a:rPr lang="en-US" altLang="ja-JP" dirty="0" smtClean="0"/>
              <a:t/>
            </a:r>
            <a:br>
              <a:rPr lang="en-US" altLang="ja-JP" dirty="0" smtClean="0"/>
            </a:br>
            <a:endParaRPr lang="ja-JP" altLang="en-US" sz="3600" dirty="0"/>
          </a:p>
        </p:txBody>
      </p:sp>
    </p:spTree>
    <p:extLst>
      <p:ext uri="{BB962C8B-B14F-4D97-AF65-F5344CB8AC3E}">
        <p14:creationId xmlns:p14="http://schemas.microsoft.com/office/powerpoint/2010/main" val="2813543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92696"/>
            <a:ext cx="7772400" cy="4824536"/>
          </a:xfrm>
        </p:spPr>
        <p:txBody>
          <a:bodyPr>
            <a:normAutofit/>
          </a:bodyPr>
          <a:lstStyle/>
          <a:p>
            <a:pPr>
              <a:lnSpc>
                <a:spcPct val="150000"/>
              </a:lnSpc>
              <a:spcBef>
                <a:spcPts val="600"/>
              </a:spcBef>
              <a:spcAft>
                <a:spcPts val="1800"/>
              </a:spcAft>
            </a:pPr>
            <a:r>
              <a:rPr lang="en-US" altLang="ja-JP" sz="4800" dirty="0" smtClean="0">
                <a:latin typeface="+mn-ea"/>
                <a:ea typeface="+mn-ea"/>
              </a:rPr>
              <a:t>Ⅴ</a:t>
            </a:r>
            <a:r>
              <a:rPr lang="ja-JP" altLang="en-US" sz="4800" dirty="0" smtClean="0">
                <a:latin typeface="+mn-ea"/>
                <a:ea typeface="+mn-ea"/>
              </a:rPr>
              <a:t>）地域経済の連関構造：</a:t>
            </a:r>
            <a:r>
              <a:rPr lang="en-US" altLang="ja-JP" sz="4800" dirty="0" smtClean="0">
                <a:latin typeface="+mn-ea"/>
                <a:ea typeface="+mn-ea"/>
              </a:rPr>
              <a:t/>
            </a:r>
            <a:br>
              <a:rPr lang="en-US" altLang="ja-JP" sz="4800" dirty="0" smtClean="0">
                <a:latin typeface="+mn-ea"/>
                <a:ea typeface="+mn-ea"/>
              </a:rPr>
            </a:br>
            <a:r>
              <a:rPr lang="ja-JP" altLang="en-US" sz="4800" dirty="0" smtClean="0">
                <a:latin typeface="+mn-ea"/>
                <a:ea typeface="+mn-ea"/>
              </a:rPr>
              <a:t>循環と漏出</a:t>
            </a:r>
            <a:r>
              <a:rPr lang="en-US" altLang="ja-JP" dirty="0" smtClean="0"/>
              <a:t/>
            </a:r>
            <a:br>
              <a:rPr lang="en-US" altLang="ja-JP" dirty="0" smtClean="0"/>
            </a:br>
            <a:endParaRPr kumimoji="1" lang="ja-JP" altLang="en-US" sz="3600" dirty="0"/>
          </a:p>
        </p:txBody>
      </p:sp>
    </p:spTree>
    <p:extLst>
      <p:ext uri="{BB962C8B-B14F-4D97-AF65-F5344CB8AC3E}">
        <p14:creationId xmlns:p14="http://schemas.microsoft.com/office/powerpoint/2010/main" val="205184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ChangeArrowheads="1"/>
          </p:cNvSpPr>
          <p:nvPr/>
        </p:nvSpPr>
        <p:spPr bwMode="auto">
          <a:xfrm>
            <a:off x="1403648" y="1448780"/>
            <a:ext cx="1152525" cy="503238"/>
          </a:xfrm>
          <a:prstGeom prst="rect">
            <a:avLst/>
          </a:prstGeom>
          <a:noFill/>
          <a:ln w="9525">
            <a:solidFill>
              <a:schemeClr val="tx1"/>
            </a:solidFill>
            <a:miter lim="800000"/>
            <a:headEnd/>
            <a:tailEnd/>
          </a:ln>
          <a:effectLst/>
        </p:spPr>
        <p:txBody>
          <a:bodyPr wrap="none" anchor="ctr"/>
          <a:lstStyle/>
          <a:p>
            <a:pPr algn="ctr"/>
            <a:r>
              <a:rPr lang="ja-JP" altLang="en-US" sz="1300" dirty="0" smtClean="0">
                <a:latin typeface="Arial" charset="0"/>
              </a:rPr>
              <a:t>非鉄金属</a:t>
            </a:r>
            <a:endParaRPr lang="ja-JP" altLang="en-US" sz="1300" dirty="0">
              <a:latin typeface="Arial" charset="0"/>
            </a:endParaRPr>
          </a:p>
          <a:p>
            <a:pPr algn="ctr"/>
            <a:r>
              <a:rPr lang="en-US" altLang="ja-JP" sz="1400" dirty="0" smtClean="0">
                <a:latin typeface="Arial" charset="0"/>
              </a:rPr>
              <a:t>(30.6 </a:t>
            </a:r>
            <a:r>
              <a:rPr lang="ja-JP" altLang="en-US" sz="1400" dirty="0" smtClean="0">
                <a:latin typeface="Arial" charset="0"/>
              </a:rPr>
              <a:t>億円</a:t>
            </a:r>
            <a:r>
              <a:rPr lang="ja-JP" altLang="en-US" sz="1400" dirty="0">
                <a:latin typeface="Arial" charset="0"/>
              </a:rPr>
              <a:t>）</a:t>
            </a:r>
          </a:p>
        </p:txBody>
      </p:sp>
      <p:sp>
        <p:nvSpPr>
          <p:cNvPr id="5" name="Rectangle 28"/>
          <p:cNvSpPr>
            <a:spLocks noChangeArrowheads="1"/>
          </p:cNvSpPr>
          <p:nvPr/>
        </p:nvSpPr>
        <p:spPr bwMode="auto">
          <a:xfrm>
            <a:off x="1403648" y="1952836"/>
            <a:ext cx="1152525" cy="358775"/>
          </a:xfrm>
          <a:prstGeom prst="rect">
            <a:avLst/>
          </a:prstGeom>
          <a:noFill/>
          <a:ln w="9525">
            <a:solidFill>
              <a:schemeClr val="tx1"/>
            </a:solidFill>
            <a:miter lim="800000"/>
            <a:headEnd/>
            <a:tailEnd/>
          </a:ln>
          <a:effectLst/>
        </p:spPr>
        <p:txBody>
          <a:bodyPr wrap="none" anchor="ctr"/>
          <a:lstStyle/>
          <a:p>
            <a:pPr algn="ctr"/>
            <a:r>
              <a:rPr lang="en-US" altLang="ja-JP" sz="1400" dirty="0" smtClean="0">
                <a:solidFill>
                  <a:srgbClr val="FF3300"/>
                </a:solidFill>
                <a:latin typeface="Arial" charset="0"/>
              </a:rPr>
              <a:t>37.0 %</a:t>
            </a:r>
            <a:endParaRPr lang="en-US" altLang="ja-JP" sz="1400" dirty="0">
              <a:solidFill>
                <a:srgbClr val="FF3300"/>
              </a:solidFill>
              <a:latin typeface="Arial" charset="0"/>
            </a:endParaRPr>
          </a:p>
        </p:txBody>
      </p:sp>
      <p:sp>
        <p:nvSpPr>
          <p:cNvPr id="6" name="Rectangle 3"/>
          <p:cNvSpPr>
            <a:spLocks noChangeArrowheads="1"/>
          </p:cNvSpPr>
          <p:nvPr/>
        </p:nvSpPr>
        <p:spPr bwMode="auto">
          <a:xfrm>
            <a:off x="3845851" y="3391731"/>
            <a:ext cx="1441450" cy="576064"/>
          </a:xfrm>
          <a:prstGeom prst="rect">
            <a:avLst/>
          </a:prstGeom>
          <a:noFill/>
          <a:ln w="9525">
            <a:solidFill>
              <a:schemeClr val="tx1"/>
            </a:solidFill>
            <a:miter lim="800000"/>
            <a:headEnd/>
            <a:tailEnd/>
          </a:ln>
          <a:effectLst/>
        </p:spPr>
        <p:txBody>
          <a:bodyPr wrap="none" anchor="ctr"/>
          <a:lstStyle/>
          <a:p>
            <a:pPr algn="ctr"/>
            <a:r>
              <a:rPr lang="ja-JP" altLang="en-US" dirty="0">
                <a:latin typeface="Arial" charset="0"/>
              </a:rPr>
              <a:t>域内産出額</a:t>
            </a:r>
          </a:p>
          <a:p>
            <a:pPr algn="ctr"/>
            <a:r>
              <a:rPr lang="en-US" altLang="ja-JP" sz="1600" dirty="0" smtClean="0">
                <a:latin typeface="Arial" charset="0"/>
              </a:rPr>
              <a:t>(82.7 </a:t>
            </a:r>
            <a:r>
              <a:rPr lang="ja-JP" altLang="en-US" sz="1600" dirty="0" smtClean="0">
                <a:latin typeface="Arial" charset="0"/>
              </a:rPr>
              <a:t>億円</a:t>
            </a:r>
            <a:r>
              <a:rPr lang="ja-JP" altLang="en-US" sz="1600" dirty="0">
                <a:latin typeface="Arial" charset="0"/>
              </a:rPr>
              <a:t>）</a:t>
            </a:r>
          </a:p>
        </p:txBody>
      </p:sp>
      <p:sp>
        <p:nvSpPr>
          <p:cNvPr id="7" name="Rectangle 22"/>
          <p:cNvSpPr>
            <a:spLocks noChangeArrowheads="1"/>
          </p:cNvSpPr>
          <p:nvPr/>
        </p:nvSpPr>
        <p:spPr bwMode="auto">
          <a:xfrm>
            <a:off x="3852863" y="2492487"/>
            <a:ext cx="1441450" cy="576064"/>
          </a:xfrm>
          <a:prstGeom prst="rect">
            <a:avLst/>
          </a:prstGeom>
          <a:solidFill>
            <a:srgbClr val="CCFFCC"/>
          </a:solidFill>
          <a:ln w="9525">
            <a:solidFill>
              <a:schemeClr val="tx1"/>
            </a:solidFill>
            <a:miter lim="800000"/>
            <a:headEnd/>
            <a:tailEnd/>
          </a:ln>
          <a:effectLst/>
        </p:spPr>
        <p:txBody>
          <a:bodyPr wrap="none" anchor="ctr"/>
          <a:lstStyle/>
          <a:p>
            <a:pPr algn="ctr"/>
            <a:r>
              <a:rPr lang="ja-JP" altLang="en-US" sz="1500" dirty="0">
                <a:latin typeface="Arial" charset="0"/>
              </a:rPr>
              <a:t>域外</a:t>
            </a:r>
            <a:r>
              <a:rPr lang="ja-JP" altLang="en-US" sz="1500" dirty="0" smtClean="0">
                <a:latin typeface="Arial" charset="0"/>
              </a:rPr>
              <a:t>から移入</a:t>
            </a:r>
            <a:endParaRPr lang="ja-JP" altLang="en-US" sz="1500" dirty="0">
              <a:latin typeface="Arial" charset="0"/>
            </a:endParaRPr>
          </a:p>
          <a:p>
            <a:pPr algn="ctr"/>
            <a:r>
              <a:rPr lang="en-US" altLang="ja-JP" sz="1500" dirty="0" smtClean="0">
                <a:latin typeface="Arial" charset="0"/>
              </a:rPr>
              <a:t>(63 </a:t>
            </a:r>
            <a:r>
              <a:rPr lang="ja-JP" altLang="en-US" sz="1500" dirty="0" smtClean="0">
                <a:latin typeface="Arial" charset="0"/>
              </a:rPr>
              <a:t>億円）</a:t>
            </a:r>
            <a:endParaRPr lang="ja-JP" altLang="en-US" sz="1500" dirty="0">
              <a:latin typeface="Arial" charset="0"/>
            </a:endParaRPr>
          </a:p>
        </p:txBody>
      </p:sp>
      <p:sp>
        <p:nvSpPr>
          <p:cNvPr id="8" name="正方形/長方形 7"/>
          <p:cNvSpPr/>
          <p:nvPr/>
        </p:nvSpPr>
        <p:spPr>
          <a:xfrm>
            <a:off x="251520" y="1448780"/>
            <a:ext cx="108012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35.2 % </a:t>
            </a:r>
            <a:r>
              <a:rPr kumimoji="1" lang="ja-JP" altLang="en-US" sz="1600" dirty="0" smtClean="0"/>
              <a:t>が</a:t>
            </a:r>
            <a:endParaRPr kumimoji="1" lang="en-US" altLang="ja-JP" sz="1600" dirty="0" smtClean="0"/>
          </a:p>
          <a:p>
            <a:pPr algn="ctr"/>
            <a:r>
              <a:rPr kumimoji="1" lang="ja-JP" altLang="en-US" sz="1600" dirty="0" smtClean="0"/>
              <a:t>移入</a:t>
            </a:r>
            <a:endParaRPr kumimoji="1" lang="en-US" altLang="ja-JP" sz="1600" dirty="0" smtClean="0"/>
          </a:p>
        </p:txBody>
      </p:sp>
      <p:sp>
        <p:nvSpPr>
          <p:cNvPr id="9" name="Rectangle 12"/>
          <p:cNvSpPr>
            <a:spLocks noChangeArrowheads="1"/>
          </p:cNvSpPr>
          <p:nvPr/>
        </p:nvSpPr>
        <p:spPr bwMode="auto">
          <a:xfrm>
            <a:off x="1403648" y="2528900"/>
            <a:ext cx="1152525" cy="503238"/>
          </a:xfrm>
          <a:prstGeom prst="rect">
            <a:avLst/>
          </a:prstGeom>
          <a:noFill/>
          <a:ln w="9525">
            <a:solidFill>
              <a:schemeClr val="tx1"/>
            </a:solidFill>
            <a:miter lim="800000"/>
            <a:headEnd/>
            <a:tailEnd/>
          </a:ln>
          <a:effectLst/>
        </p:spPr>
        <p:txBody>
          <a:bodyPr wrap="none" anchor="ctr"/>
          <a:lstStyle/>
          <a:p>
            <a:pPr algn="ctr"/>
            <a:r>
              <a:rPr lang="ja-JP" altLang="en-US" sz="1400" dirty="0" smtClean="0">
                <a:latin typeface="Arial" charset="0"/>
              </a:rPr>
              <a:t>鉱業品</a:t>
            </a:r>
            <a:endParaRPr lang="ja-JP" altLang="en-US" sz="1400" dirty="0">
              <a:latin typeface="Arial" charset="0"/>
            </a:endParaRPr>
          </a:p>
          <a:p>
            <a:pPr algn="ctr"/>
            <a:r>
              <a:rPr lang="en-US" altLang="ja-JP" sz="1400" dirty="0" smtClean="0">
                <a:latin typeface="Arial" charset="0"/>
              </a:rPr>
              <a:t>(9.4 </a:t>
            </a:r>
            <a:r>
              <a:rPr lang="ja-JP" altLang="en-US" sz="1400" dirty="0" smtClean="0">
                <a:latin typeface="Arial" charset="0"/>
              </a:rPr>
              <a:t>億円</a:t>
            </a:r>
            <a:r>
              <a:rPr lang="ja-JP" altLang="en-US" sz="1400" dirty="0">
                <a:latin typeface="Arial" charset="0"/>
              </a:rPr>
              <a:t>）</a:t>
            </a:r>
          </a:p>
        </p:txBody>
      </p:sp>
      <p:sp>
        <p:nvSpPr>
          <p:cNvPr id="10" name="Rectangle 28"/>
          <p:cNvSpPr>
            <a:spLocks noChangeArrowheads="1"/>
          </p:cNvSpPr>
          <p:nvPr/>
        </p:nvSpPr>
        <p:spPr bwMode="auto">
          <a:xfrm>
            <a:off x="1403648" y="3032956"/>
            <a:ext cx="1152525" cy="358775"/>
          </a:xfrm>
          <a:prstGeom prst="rect">
            <a:avLst/>
          </a:prstGeom>
          <a:noFill/>
          <a:ln w="9525">
            <a:solidFill>
              <a:schemeClr val="tx1"/>
            </a:solidFill>
            <a:miter lim="800000"/>
            <a:headEnd/>
            <a:tailEnd/>
          </a:ln>
          <a:effectLst/>
        </p:spPr>
        <p:txBody>
          <a:bodyPr wrap="none" anchor="ctr"/>
          <a:lstStyle/>
          <a:p>
            <a:pPr algn="ctr"/>
            <a:r>
              <a:rPr lang="en-US" altLang="ja-JP" sz="1400" dirty="0" smtClean="0">
                <a:solidFill>
                  <a:srgbClr val="FF3300"/>
                </a:solidFill>
                <a:latin typeface="Arial" charset="0"/>
              </a:rPr>
              <a:t>11.4 %</a:t>
            </a:r>
            <a:endParaRPr lang="en-US" altLang="ja-JP" sz="1400" dirty="0">
              <a:solidFill>
                <a:srgbClr val="FF3300"/>
              </a:solidFill>
              <a:latin typeface="Arial" charset="0"/>
            </a:endParaRPr>
          </a:p>
        </p:txBody>
      </p:sp>
      <p:sp>
        <p:nvSpPr>
          <p:cNvPr id="11" name="正方形/長方形 10"/>
          <p:cNvSpPr/>
          <p:nvPr/>
        </p:nvSpPr>
        <p:spPr>
          <a:xfrm>
            <a:off x="251520" y="2528900"/>
            <a:ext cx="108012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91.4% </a:t>
            </a:r>
            <a:r>
              <a:rPr kumimoji="1" lang="ja-JP" altLang="en-US" sz="1600" dirty="0" smtClean="0"/>
              <a:t>が移入</a:t>
            </a:r>
            <a:endParaRPr kumimoji="1" lang="en-US" altLang="ja-JP" sz="1600" dirty="0" smtClean="0"/>
          </a:p>
        </p:txBody>
      </p:sp>
      <p:sp>
        <p:nvSpPr>
          <p:cNvPr id="12" name="角丸四角形 11"/>
          <p:cNvSpPr/>
          <p:nvPr/>
        </p:nvSpPr>
        <p:spPr>
          <a:xfrm>
            <a:off x="1404045" y="795761"/>
            <a:ext cx="1152128"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中間投入</a:t>
            </a:r>
            <a:endParaRPr kumimoji="1" lang="ja-JP" altLang="en-US" dirty="0"/>
          </a:p>
        </p:txBody>
      </p:sp>
      <p:sp>
        <p:nvSpPr>
          <p:cNvPr id="13" name="角丸四角形 12"/>
          <p:cNvSpPr/>
          <p:nvPr/>
        </p:nvSpPr>
        <p:spPr>
          <a:xfrm>
            <a:off x="251520" y="795761"/>
            <a:ext cx="1080120"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500" dirty="0" smtClean="0"/>
              <a:t>市内外総需要の内</a:t>
            </a:r>
            <a:endParaRPr kumimoji="1" lang="ja-JP" altLang="en-US" sz="1500" dirty="0"/>
          </a:p>
        </p:txBody>
      </p:sp>
      <p:sp>
        <p:nvSpPr>
          <p:cNvPr id="14" name="Rectangle 12"/>
          <p:cNvSpPr>
            <a:spLocks noChangeArrowheads="1"/>
          </p:cNvSpPr>
          <p:nvPr/>
        </p:nvSpPr>
        <p:spPr bwMode="auto">
          <a:xfrm>
            <a:off x="1403648" y="3609020"/>
            <a:ext cx="1152525" cy="503238"/>
          </a:xfrm>
          <a:prstGeom prst="rect">
            <a:avLst/>
          </a:prstGeom>
          <a:noFill/>
          <a:ln w="9525">
            <a:solidFill>
              <a:schemeClr val="tx1"/>
            </a:solidFill>
            <a:miter lim="800000"/>
            <a:headEnd/>
            <a:tailEnd/>
          </a:ln>
          <a:effectLst/>
        </p:spPr>
        <p:txBody>
          <a:bodyPr wrap="none" anchor="ctr"/>
          <a:lstStyle/>
          <a:p>
            <a:pPr algn="ctr"/>
            <a:r>
              <a:rPr lang="ja-JP" altLang="en-US" sz="1400" dirty="0" smtClean="0">
                <a:latin typeface="Arial" charset="0"/>
              </a:rPr>
              <a:t>運輸部門</a:t>
            </a:r>
            <a:endParaRPr lang="ja-JP" altLang="en-US" sz="1400" dirty="0">
              <a:latin typeface="Arial" charset="0"/>
            </a:endParaRPr>
          </a:p>
          <a:p>
            <a:pPr algn="ctr"/>
            <a:r>
              <a:rPr lang="en-US" altLang="ja-JP" sz="1400" dirty="0" smtClean="0">
                <a:latin typeface="Arial" charset="0"/>
              </a:rPr>
              <a:t>(4.2 </a:t>
            </a:r>
            <a:r>
              <a:rPr lang="ja-JP" altLang="en-US" sz="1400" dirty="0" smtClean="0">
                <a:latin typeface="Arial" charset="0"/>
              </a:rPr>
              <a:t>億円</a:t>
            </a:r>
            <a:r>
              <a:rPr lang="ja-JP" altLang="en-US" sz="1400" dirty="0">
                <a:latin typeface="Arial" charset="0"/>
              </a:rPr>
              <a:t>）</a:t>
            </a:r>
          </a:p>
        </p:txBody>
      </p:sp>
      <p:sp>
        <p:nvSpPr>
          <p:cNvPr id="15" name="Rectangle 28"/>
          <p:cNvSpPr>
            <a:spLocks noChangeArrowheads="1"/>
          </p:cNvSpPr>
          <p:nvPr/>
        </p:nvSpPr>
        <p:spPr bwMode="auto">
          <a:xfrm>
            <a:off x="1403648" y="4113076"/>
            <a:ext cx="1152525" cy="358775"/>
          </a:xfrm>
          <a:prstGeom prst="rect">
            <a:avLst/>
          </a:prstGeom>
          <a:noFill/>
          <a:ln w="9525">
            <a:solidFill>
              <a:schemeClr val="tx1"/>
            </a:solidFill>
            <a:miter lim="800000"/>
            <a:headEnd/>
            <a:tailEnd/>
          </a:ln>
          <a:effectLst/>
        </p:spPr>
        <p:txBody>
          <a:bodyPr wrap="none" anchor="ctr"/>
          <a:lstStyle/>
          <a:p>
            <a:pPr algn="ctr"/>
            <a:r>
              <a:rPr lang="en-US" altLang="ja-JP" sz="1400" dirty="0" smtClean="0">
                <a:solidFill>
                  <a:srgbClr val="FF3300"/>
                </a:solidFill>
                <a:latin typeface="Arial" charset="0"/>
              </a:rPr>
              <a:t>5.1 %</a:t>
            </a:r>
            <a:endParaRPr lang="en-US" altLang="ja-JP" sz="1400" dirty="0">
              <a:solidFill>
                <a:srgbClr val="FF3300"/>
              </a:solidFill>
              <a:latin typeface="Arial" charset="0"/>
            </a:endParaRPr>
          </a:p>
        </p:txBody>
      </p:sp>
      <p:sp>
        <p:nvSpPr>
          <p:cNvPr id="16" name="正方形/長方形 15"/>
          <p:cNvSpPr/>
          <p:nvPr/>
        </p:nvSpPr>
        <p:spPr>
          <a:xfrm>
            <a:off x="251520" y="3609020"/>
            <a:ext cx="108012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52.1 % </a:t>
            </a:r>
            <a:r>
              <a:rPr kumimoji="1" lang="ja-JP" altLang="en-US" sz="1600" dirty="0" smtClean="0"/>
              <a:t>が</a:t>
            </a:r>
            <a:endParaRPr kumimoji="1" lang="en-US" altLang="ja-JP" sz="1600" dirty="0" smtClean="0"/>
          </a:p>
          <a:p>
            <a:pPr algn="ctr"/>
            <a:r>
              <a:rPr kumimoji="1" lang="ja-JP" altLang="en-US" sz="1600" dirty="0" smtClean="0"/>
              <a:t>移入</a:t>
            </a:r>
            <a:endParaRPr kumimoji="1" lang="en-US" altLang="ja-JP" sz="1600" dirty="0" smtClean="0"/>
          </a:p>
        </p:txBody>
      </p:sp>
      <p:sp>
        <p:nvSpPr>
          <p:cNvPr id="17" name="角丸四角形 16"/>
          <p:cNvSpPr/>
          <p:nvPr/>
        </p:nvSpPr>
        <p:spPr>
          <a:xfrm>
            <a:off x="3563888" y="2132222"/>
            <a:ext cx="2016224" cy="216087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3738484" y="825114"/>
            <a:ext cx="1656184"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市内外総需要</a:t>
            </a:r>
            <a:endParaRPr kumimoji="1" lang="ja-JP" altLang="en-US" dirty="0"/>
          </a:p>
        </p:txBody>
      </p:sp>
      <p:sp>
        <p:nvSpPr>
          <p:cNvPr id="19" name="角丸四角形 18"/>
          <p:cNvSpPr/>
          <p:nvPr/>
        </p:nvSpPr>
        <p:spPr>
          <a:xfrm>
            <a:off x="6732240" y="822394"/>
            <a:ext cx="1441450"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市外需要</a:t>
            </a:r>
            <a:endParaRPr kumimoji="1" lang="ja-JP" altLang="en-US" dirty="0"/>
          </a:p>
        </p:txBody>
      </p:sp>
      <p:sp>
        <p:nvSpPr>
          <p:cNvPr id="20" name="Rectangle 3"/>
          <p:cNvSpPr>
            <a:spLocks noChangeArrowheads="1"/>
          </p:cNvSpPr>
          <p:nvPr/>
        </p:nvSpPr>
        <p:spPr bwMode="auto">
          <a:xfrm>
            <a:off x="6732240" y="2925800"/>
            <a:ext cx="1441450" cy="576064"/>
          </a:xfrm>
          <a:prstGeom prst="rect">
            <a:avLst/>
          </a:prstGeom>
          <a:noFill/>
          <a:ln w="9525">
            <a:solidFill>
              <a:schemeClr val="tx1"/>
            </a:solidFill>
            <a:miter lim="800000"/>
            <a:headEnd/>
            <a:tailEnd/>
          </a:ln>
          <a:effectLst/>
        </p:spPr>
        <p:txBody>
          <a:bodyPr wrap="none" anchor="ctr"/>
          <a:lstStyle/>
          <a:p>
            <a:pPr algn="ctr"/>
            <a:r>
              <a:rPr lang="ja-JP" altLang="en-US" dirty="0" smtClean="0">
                <a:latin typeface="Arial" charset="0"/>
              </a:rPr>
              <a:t>移出額</a:t>
            </a:r>
            <a:endParaRPr lang="ja-JP" altLang="en-US" dirty="0">
              <a:latin typeface="Arial" charset="0"/>
            </a:endParaRPr>
          </a:p>
          <a:p>
            <a:pPr algn="ctr"/>
            <a:r>
              <a:rPr lang="en-US" altLang="ja-JP" sz="1600" dirty="0" smtClean="0">
                <a:latin typeface="Arial" charset="0"/>
              </a:rPr>
              <a:t>(82.5 </a:t>
            </a:r>
            <a:r>
              <a:rPr lang="ja-JP" altLang="en-US" sz="1600" dirty="0" smtClean="0">
                <a:latin typeface="Arial" charset="0"/>
              </a:rPr>
              <a:t>億円</a:t>
            </a:r>
            <a:r>
              <a:rPr lang="ja-JP" altLang="en-US" sz="1600" dirty="0">
                <a:latin typeface="Arial" charset="0"/>
              </a:rPr>
              <a:t>）</a:t>
            </a:r>
          </a:p>
        </p:txBody>
      </p:sp>
      <p:cxnSp>
        <p:nvCxnSpPr>
          <p:cNvPr id="22" name="直線矢印コネクタ 21"/>
          <p:cNvCxnSpPr>
            <a:stCxn id="17" idx="3"/>
            <a:endCxn id="20" idx="1"/>
          </p:cNvCxnSpPr>
          <p:nvPr/>
        </p:nvCxnSpPr>
        <p:spPr>
          <a:xfrm>
            <a:off x="5580112" y="3212659"/>
            <a:ext cx="1152128" cy="117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右中かっこ 24"/>
          <p:cNvSpPr/>
          <p:nvPr/>
        </p:nvSpPr>
        <p:spPr>
          <a:xfrm>
            <a:off x="2987824" y="1448780"/>
            <a:ext cx="360040" cy="4104456"/>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6" name="Rectangle 28"/>
          <p:cNvSpPr>
            <a:spLocks noChangeArrowheads="1"/>
          </p:cNvSpPr>
          <p:nvPr/>
        </p:nvSpPr>
        <p:spPr bwMode="auto">
          <a:xfrm>
            <a:off x="6732240" y="3501864"/>
            <a:ext cx="1440160" cy="358775"/>
          </a:xfrm>
          <a:prstGeom prst="rect">
            <a:avLst/>
          </a:prstGeom>
          <a:noFill/>
          <a:ln w="9525">
            <a:solidFill>
              <a:schemeClr val="tx1"/>
            </a:solidFill>
            <a:miter lim="800000"/>
            <a:headEnd/>
            <a:tailEnd/>
          </a:ln>
          <a:effectLst/>
        </p:spPr>
        <p:txBody>
          <a:bodyPr wrap="none" anchor="ctr"/>
          <a:lstStyle/>
          <a:p>
            <a:pPr algn="ctr"/>
            <a:r>
              <a:rPr lang="ja-JP" altLang="en-US" sz="1400" dirty="0" smtClean="0">
                <a:latin typeface="Arial" charset="0"/>
              </a:rPr>
              <a:t>総需要の</a:t>
            </a:r>
            <a:r>
              <a:rPr lang="en-US" altLang="ja-JP" sz="1400" dirty="0" smtClean="0">
                <a:latin typeface="Arial" charset="0"/>
              </a:rPr>
              <a:t>64.7 %</a:t>
            </a:r>
            <a:endParaRPr lang="en-US" altLang="ja-JP" sz="1400" dirty="0">
              <a:solidFill>
                <a:srgbClr val="FF3300"/>
              </a:solidFill>
              <a:latin typeface="Arial" charset="0"/>
            </a:endParaRPr>
          </a:p>
        </p:txBody>
      </p:sp>
      <p:sp>
        <p:nvSpPr>
          <p:cNvPr id="27" name="Rectangle 12"/>
          <p:cNvSpPr>
            <a:spLocks noChangeArrowheads="1"/>
          </p:cNvSpPr>
          <p:nvPr/>
        </p:nvSpPr>
        <p:spPr bwMode="auto">
          <a:xfrm>
            <a:off x="3995936" y="4941168"/>
            <a:ext cx="1152525" cy="503238"/>
          </a:xfrm>
          <a:prstGeom prst="rect">
            <a:avLst/>
          </a:prstGeom>
          <a:noFill/>
          <a:ln w="9525">
            <a:solidFill>
              <a:schemeClr val="tx1"/>
            </a:solidFill>
            <a:miter lim="800000"/>
            <a:headEnd/>
            <a:tailEnd/>
          </a:ln>
          <a:effectLst/>
        </p:spPr>
        <p:txBody>
          <a:bodyPr wrap="none" anchor="ctr"/>
          <a:lstStyle/>
          <a:p>
            <a:pPr algn="ctr"/>
            <a:r>
              <a:rPr lang="ja-JP" altLang="en-US" sz="1400" dirty="0" smtClean="0">
                <a:latin typeface="Arial" charset="0"/>
              </a:rPr>
              <a:t>雇用者所得</a:t>
            </a:r>
            <a:endParaRPr lang="ja-JP" altLang="en-US" sz="1400" dirty="0">
              <a:latin typeface="Arial" charset="0"/>
            </a:endParaRPr>
          </a:p>
          <a:p>
            <a:pPr algn="ctr"/>
            <a:r>
              <a:rPr lang="en-US" altLang="ja-JP" sz="1400" dirty="0" smtClean="0">
                <a:latin typeface="Arial" charset="0"/>
              </a:rPr>
              <a:t>(5 </a:t>
            </a:r>
            <a:r>
              <a:rPr lang="ja-JP" altLang="en-US" sz="1400" dirty="0" smtClean="0">
                <a:latin typeface="Arial" charset="0"/>
              </a:rPr>
              <a:t>億円</a:t>
            </a:r>
            <a:r>
              <a:rPr lang="ja-JP" altLang="en-US" sz="1400" dirty="0">
                <a:latin typeface="Arial" charset="0"/>
              </a:rPr>
              <a:t>）</a:t>
            </a:r>
          </a:p>
        </p:txBody>
      </p:sp>
      <p:sp>
        <p:nvSpPr>
          <p:cNvPr id="28" name="Rectangle 28"/>
          <p:cNvSpPr>
            <a:spLocks noChangeArrowheads="1"/>
          </p:cNvSpPr>
          <p:nvPr/>
        </p:nvSpPr>
        <p:spPr bwMode="auto">
          <a:xfrm>
            <a:off x="3995936" y="5445224"/>
            <a:ext cx="1152525" cy="358775"/>
          </a:xfrm>
          <a:prstGeom prst="rect">
            <a:avLst/>
          </a:prstGeom>
          <a:noFill/>
          <a:ln w="9525">
            <a:solidFill>
              <a:schemeClr val="tx1"/>
            </a:solidFill>
            <a:miter lim="800000"/>
            <a:headEnd/>
            <a:tailEnd/>
          </a:ln>
          <a:effectLst/>
        </p:spPr>
        <p:txBody>
          <a:bodyPr wrap="none" anchor="ctr"/>
          <a:lstStyle/>
          <a:p>
            <a:pPr algn="ctr"/>
            <a:r>
              <a:rPr lang="ja-JP" altLang="en-US" sz="1400" dirty="0" smtClean="0">
                <a:latin typeface="Arial" charset="0"/>
              </a:rPr>
              <a:t>全体の</a:t>
            </a:r>
            <a:r>
              <a:rPr lang="en-US" altLang="ja-JP" sz="1400" dirty="0" smtClean="0">
                <a:latin typeface="Arial" charset="0"/>
              </a:rPr>
              <a:t>6.1 %</a:t>
            </a:r>
            <a:endParaRPr lang="en-US" altLang="ja-JP" sz="1400" dirty="0">
              <a:latin typeface="Arial" charset="0"/>
            </a:endParaRPr>
          </a:p>
        </p:txBody>
      </p:sp>
      <p:cxnSp>
        <p:nvCxnSpPr>
          <p:cNvPr id="29" name="直線矢印コネクタ 28"/>
          <p:cNvCxnSpPr/>
          <p:nvPr/>
        </p:nvCxnSpPr>
        <p:spPr>
          <a:xfrm rot="5400000" flipH="1" flipV="1">
            <a:off x="4320766" y="4544330"/>
            <a:ext cx="504056" cy="1588"/>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角丸四角形 30"/>
          <p:cNvSpPr/>
          <p:nvPr/>
        </p:nvSpPr>
        <p:spPr>
          <a:xfrm>
            <a:off x="3563888" y="4797152"/>
            <a:ext cx="2016224" cy="165618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5796136" y="4725144"/>
            <a:ext cx="504056" cy="172819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付加価値部門</a:t>
            </a:r>
            <a:endParaRPr kumimoji="1" lang="ja-JP" altLang="en-US" dirty="0"/>
          </a:p>
        </p:txBody>
      </p:sp>
      <p:sp>
        <p:nvSpPr>
          <p:cNvPr id="33" name="Rectangle 28"/>
          <p:cNvSpPr>
            <a:spLocks noChangeArrowheads="1"/>
          </p:cNvSpPr>
          <p:nvPr/>
        </p:nvSpPr>
        <p:spPr bwMode="auto">
          <a:xfrm>
            <a:off x="3779912" y="5949280"/>
            <a:ext cx="1656184" cy="360040"/>
          </a:xfrm>
          <a:prstGeom prst="rect">
            <a:avLst/>
          </a:prstGeom>
          <a:noFill/>
          <a:ln w="9525">
            <a:solidFill>
              <a:schemeClr val="tx1"/>
            </a:solidFill>
            <a:miter lim="800000"/>
            <a:headEnd/>
            <a:tailEnd/>
          </a:ln>
          <a:effectLst/>
        </p:spPr>
        <p:txBody>
          <a:bodyPr wrap="none" anchor="ctr"/>
          <a:lstStyle/>
          <a:p>
            <a:pPr algn="ctr"/>
            <a:r>
              <a:rPr lang="ja-JP" altLang="en-US" sz="1400" dirty="0" smtClean="0">
                <a:latin typeface="Arial" charset="0"/>
              </a:rPr>
              <a:t>付加価値率 </a:t>
            </a:r>
            <a:r>
              <a:rPr lang="en-US" altLang="ja-JP" sz="1400" dirty="0" smtClean="0">
                <a:latin typeface="Arial" charset="0"/>
              </a:rPr>
              <a:t>18.6 %</a:t>
            </a:r>
            <a:endParaRPr lang="en-US" altLang="ja-JP" sz="1400" dirty="0">
              <a:solidFill>
                <a:srgbClr val="FF3300"/>
              </a:solidFill>
              <a:latin typeface="Arial" charset="0"/>
            </a:endParaRPr>
          </a:p>
        </p:txBody>
      </p:sp>
      <p:sp>
        <p:nvSpPr>
          <p:cNvPr id="35" name="横巻き 34"/>
          <p:cNvSpPr/>
          <p:nvPr/>
        </p:nvSpPr>
        <p:spPr>
          <a:xfrm>
            <a:off x="323528" y="116632"/>
            <a:ext cx="5112568" cy="548680"/>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朝来市 非鉄金属製造部門の産業連関構造</a:t>
            </a:r>
            <a:endParaRPr kumimoji="1" lang="ja-JP" altLang="en-US" dirty="0"/>
          </a:p>
        </p:txBody>
      </p:sp>
      <p:sp>
        <p:nvSpPr>
          <p:cNvPr id="36" name="Rectangle 12"/>
          <p:cNvSpPr>
            <a:spLocks noChangeArrowheads="1"/>
          </p:cNvSpPr>
          <p:nvPr/>
        </p:nvSpPr>
        <p:spPr bwMode="auto">
          <a:xfrm>
            <a:off x="1403648" y="4689140"/>
            <a:ext cx="1152525" cy="503238"/>
          </a:xfrm>
          <a:prstGeom prst="rect">
            <a:avLst/>
          </a:prstGeom>
          <a:noFill/>
          <a:ln w="9525">
            <a:solidFill>
              <a:schemeClr val="tx1"/>
            </a:solidFill>
            <a:miter lim="800000"/>
            <a:headEnd/>
            <a:tailEnd/>
          </a:ln>
          <a:effectLst/>
        </p:spPr>
        <p:txBody>
          <a:bodyPr wrap="none" anchor="ctr"/>
          <a:lstStyle/>
          <a:p>
            <a:pPr algn="ctr"/>
            <a:r>
              <a:rPr lang="ja-JP" altLang="en-US" sz="1400" dirty="0" smtClean="0">
                <a:latin typeface="Arial" charset="0"/>
              </a:rPr>
              <a:t>再生資源回収</a:t>
            </a:r>
            <a:endParaRPr lang="ja-JP" altLang="en-US" sz="1400" dirty="0">
              <a:latin typeface="Arial" charset="0"/>
            </a:endParaRPr>
          </a:p>
          <a:p>
            <a:pPr algn="ctr"/>
            <a:r>
              <a:rPr lang="en-US" altLang="ja-JP" sz="1400" dirty="0" smtClean="0">
                <a:latin typeface="Arial" charset="0"/>
              </a:rPr>
              <a:t>(4.0 </a:t>
            </a:r>
            <a:r>
              <a:rPr lang="ja-JP" altLang="en-US" sz="1400" dirty="0" smtClean="0">
                <a:latin typeface="Arial" charset="0"/>
              </a:rPr>
              <a:t>億円</a:t>
            </a:r>
            <a:r>
              <a:rPr lang="ja-JP" altLang="en-US" sz="1400" dirty="0">
                <a:latin typeface="Arial" charset="0"/>
              </a:rPr>
              <a:t>）</a:t>
            </a:r>
          </a:p>
        </p:txBody>
      </p:sp>
      <p:sp>
        <p:nvSpPr>
          <p:cNvPr id="37" name="Rectangle 28"/>
          <p:cNvSpPr>
            <a:spLocks noChangeArrowheads="1"/>
          </p:cNvSpPr>
          <p:nvPr/>
        </p:nvSpPr>
        <p:spPr bwMode="auto">
          <a:xfrm>
            <a:off x="1403648" y="5193196"/>
            <a:ext cx="1152525" cy="358775"/>
          </a:xfrm>
          <a:prstGeom prst="rect">
            <a:avLst/>
          </a:prstGeom>
          <a:noFill/>
          <a:ln w="9525">
            <a:solidFill>
              <a:schemeClr val="tx1"/>
            </a:solidFill>
            <a:miter lim="800000"/>
            <a:headEnd/>
            <a:tailEnd/>
          </a:ln>
          <a:effectLst/>
        </p:spPr>
        <p:txBody>
          <a:bodyPr wrap="none" anchor="ctr"/>
          <a:lstStyle/>
          <a:p>
            <a:pPr algn="ctr"/>
            <a:r>
              <a:rPr lang="en-US" altLang="ja-JP" sz="1400" dirty="0" smtClean="0">
                <a:solidFill>
                  <a:srgbClr val="FF3300"/>
                </a:solidFill>
                <a:latin typeface="Arial" charset="0"/>
              </a:rPr>
              <a:t>4.8 %</a:t>
            </a:r>
            <a:endParaRPr lang="en-US" altLang="ja-JP" sz="1400" dirty="0">
              <a:solidFill>
                <a:srgbClr val="FF3300"/>
              </a:solidFill>
              <a:latin typeface="Arial" charset="0"/>
            </a:endParaRPr>
          </a:p>
        </p:txBody>
      </p:sp>
      <p:sp>
        <p:nvSpPr>
          <p:cNvPr id="38" name="正方形/長方形 37"/>
          <p:cNvSpPr/>
          <p:nvPr/>
        </p:nvSpPr>
        <p:spPr>
          <a:xfrm>
            <a:off x="251520" y="4689140"/>
            <a:ext cx="108012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73.7 % </a:t>
            </a:r>
            <a:r>
              <a:rPr kumimoji="1" lang="ja-JP" altLang="en-US" sz="1600" dirty="0" smtClean="0"/>
              <a:t>が</a:t>
            </a:r>
            <a:endParaRPr kumimoji="1" lang="en-US" altLang="ja-JP" sz="1600" dirty="0" smtClean="0"/>
          </a:p>
          <a:p>
            <a:pPr algn="ctr"/>
            <a:r>
              <a:rPr kumimoji="1" lang="ja-JP" altLang="en-US" sz="1600" dirty="0" smtClean="0"/>
              <a:t>移入</a:t>
            </a:r>
            <a:endParaRPr kumimoji="1" lang="en-US" altLang="ja-JP" sz="1600" dirty="0" smtClean="0"/>
          </a:p>
        </p:txBody>
      </p:sp>
      <p:sp>
        <p:nvSpPr>
          <p:cNvPr id="39" name="フローチャート: 処理 38"/>
          <p:cNvSpPr/>
          <p:nvPr/>
        </p:nvSpPr>
        <p:spPr>
          <a:xfrm>
            <a:off x="6948264" y="4653136"/>
            <a:ext cx="1728192" cy="1800200"/>
          </a:xfrm>
          <a:prstGeom prst="flowChart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市内４番目の生産額（産出額）</a:t>
            </a:r>
            <a:endParaRPr kumimoji="1" lang="en-US" altLang="ja-JP" dirty="0" smtClean="0"/>
          </a:p>
          <a:p>
            <a:pPr algn="ctr"/>
            <a:r>
              <a:rPr lang="en-US" altLang="ja-JP" dirty="0" smtClean="0"/>
              <a:t>4.3 % </a:t>
            </a:r>
            <a:r>
              <a:rPr lang="ja-JP" altLang="en-US" dirty="0" smtClean="0"/>
              <a:t>のシェア</a:t>
            </a:r>
            <a:endParaRPr kumimoji="1" lang="ja-JP" altLang="en-US" dirty="0"/>
          </a:p>
        </p:txBody>
      </p:sp>
    </p:spTree>
    <p:extLst>
      <p:ext uri="{BB962C8B-B14F-4D97-AF65-F5344CB8AC3E}">
        <p14:creationId xmlns:p14="http://schemas.microsoft.com/office/powerpoint/2010/main" val="16533479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ChangeArrowheads="1"/>
          </p:cNvSpPr>
          <p:nvPr/>
        </p:nvSpPr>
        <p:spPr bwMode="auto">
          <a:xfrm>
            <a:off x="1403648" y="1448780"/>
            <a:ext cx="1152525" cy="503238"/>
          </a:xfrm>
          <a:prstGeom prst="rect">
            <a:avLst/>
          </a:prstGeom>
          <a:noFill/>
          <a:ln w="9525">
            <a:solidFill>
              <a:schemeClr val="tx1"/>
            </a:solidFill>
            <a:miter lim="800000"/>
            <a:headEnd/>
            <a:tailEnd/>
          </a:ln>
          <a:effectLst/>
        </p:spPr>
        <p:txBody>
          <a:bodyPr wrap="none" anchor="ctr"/>
          <a:lstStyle/>
          <a:p>
            <a:pPr algn="ctr"/>
            <a:r>
              <a:rPr lang="ja-JP" altLang="en-US" sz="1300" dirty="0" smtClean="0">
                <a:latin typeface="Arial" charset="0"/>
              </a:rPr>
              <a:t>繊維製品</a:t>
            </a:r>
            <a:endParaRPr lang="ja-JP" altLang="en-US" sz="1300" dirty="0">
              <a:latin typeface="Arial" charset="0"/>
            </a:endParaRPr>
          </a:p>
          <a:p>
            <a:pPr algn="ctr"/>
            <a:r>
              <a:rPr lang="en-US" altLang="ja-JP" sz="1400" dirty="0" smtClean="0">
                <a:latin typeface="Arial" charset="0"/>
              </a:rPr>
              <a:t>(15.0 </a:t>
            </a:r>
            <a:r>
              <a:rPr lang="ja-JP" altLang="en-US" sz="1400" dirty="0" smtClean="0">
                <a:latin typeface="Arial" charset="0"/>
              </a:rPr>
              <a:t>億円</a:t>
            </a:r>
            <a:r>
              <a:rPr lang="ja-JP" altLang="en-US" sz="1400" dirty="0">
                <a:latin typeface="Arial" charset="0"/>
              </a:rPr>
              <a:t>）</a:t>
            </a:r>
          </a:p>
        </p:txBody>
      </p:sp>
      <p:sp>
        <p:nvSpPr>
          <p:cNvPr id="5" name="Rectangle 28"/>
          <p:cNvSpPr>
            <a:spLocks noChangeArrowheads="1"/>
          </p:cNvSpPr>
          <p:nvPr/>
        </p:nvSpPr>
        <p:spPr bwMode="auto">
          <a:xfrm>
            <a:off x="1403648" y="1952836"/>
            <a:ext cx="1152525" cy="358775"/>
          </a:xfrm>
          <a:prstGeom prst="rect">
            <a:avLst/>
          </a:prstGeom>
          <a:noFill/>
          <a:ln w="9525">
            <a:solidFill>
              <a:schemeClr val="tx1"/>
            </a:solidFill>
            <a:miter lim="800000"/>
            <a:headEnd/>
            <a:tailEnd/>
          </a:ln>
          <a:effectLst/>
        </p:spPr>
        <p:txBody>
          <a:bodyPr wrap="none" anchor="ctr"/>
          <a:lstStyle/>
          <a:p>
            <a:pPr algn="ctr"/>
            <a:r>
              <a:rPr lang="en-US" altLang="ja-JP" sz="1400" dirty="0" smtClean="0">
                <a:solidFill>
                  <a:srgbClr val="FF3300"/>
                </a:solidFill>
                <a:latin typeface="Arial" charset="0"/>
              </a:rPr>
              <a:t>20.2 %</a:t>
            </a:r>
            <a:endParaRPr lang="en-US" altLang="ja-JP" sz="1400" dirty="0">
              <a:solidFill>
                <a:srgbClr val="FF3300"/>
              </a:solidFill>
              <a:latin typeface="Arial" charset="0"/>
            </a:endParaRPr>
          </a:p>
        </p:txBody>
      </p:sp>
      <p:sp>
        <p:nvSpPr>
          <p:cNvPr id="6" name="Rectangle 3"/>
          <p:cNvSpPr>
            <a:spLocks noChangeArrowheads="1"/>
          </p:cNvSpPr>
          <p:nvPr/>
        </p:nvSpPr>
        <p:spPr bwMode="auto">
          <a:xfrm>
            <a:off x="3845851" y="3391731"/>
            <a:ext cx="1441450" cy="576064"/>
          </a:xfrm>
          <a:prstGeom prst="rect">
            <a:avLst/>
          </a:prstGeom>
          <a:noFill/>
          <a:ln w="9525">
            <a:solidFill>
              <a:schemeClr val="tx1"/>
            </a:solidFill>
            <a:miter lim="800000"/>
            <a:headEnd/>
            <a:tailEnd/>
          </a:ln>
          <a:effectLst/>
        </p:spPr>
        <p:txBody>
          <a:bodyPr wrap="none" anchor="ctr"/>
          <a:lstStyle/>
          <a:p>
            <a:pPr algn="ctr"/>
            <a:r>
              <a:rPr lang="ja-JP" altLang="en-US" dirty="0">
                <a:latin typeface="Arial" charset="0"/>
              </a:rPr>
              <a:t>域内産出額</a:t>
            </a:r>
          </a:p>
          <a:p>
            <a:pPr algn="ctr"/>
            <a:r>
              <a:rPr lang="en-US" altLang="ja-JP" sz="1600" dirty="0" smtClean="0">
                <a:latin typeface="Arial" charset="0"/>
              </a:rPr>
              <a:t>(74.3 </a:t>
            </a:r>
            <a:r>
              <a:rPr lang="ja-JP" altLang="en-US" sz="1600" dirty="0" smtClean="0">
                <a:latin typeface="Arial" charset="0"/>
              </a:rPr>
              <a:t>億円</a:t>
            </a:r>
            <a:r>
              <a:rPr lang="ja-JP" altLang="en-US" sz="1600" dirty="0">
                <a:latin typeface="Arial" charset="0"/>
              </a:rPr>
              <a:t>）</a:t>
            </a:r>
          </a:p>
        </p:txBody>
      </p:sp>
      <p:sp>
        <p:nvSpPr>
          <p:cNvPr id="7" name="Rectangle 22"/>
          <p:cNvSpPr>
            <a:spLocks noChangeArrowheads="1"/>
          </p:cNvSpPr>
          <p:nvPr/>
        </p:nvSpPr>
        <p:spPr bwMode="auto">
          <a:xfrm>
            <a:off x="3852863" y="2492487"/>
            <a:ext cx="1441450" cy="576064"/>
          </a:xfrm>
          <a:prstGeom prst="rect">
            <a:avLst/>
          </a:prstGeom>
          <a:solidFill>
            <a:srgbClr val="CCFFCC"/>
          </a:solidFill>
          <a:ln w="9525">
            <a:solidFill>
              <a:schemeClr val="tx1"/>
            </a:solidFill>
            <a:miter lim="800000"/>
            <a:headEnd/>
            <a:tailEnd/>
          </a:ln>
          <a:effectLst/>
        </p:spPr>
        <p:txBody>
          <a:bodyPr wrap="none" anchor="ctr"/>
          <a:lstStyle/>
          <a:p>
            <a:pPr algn="ctr"/>
            <a:r>
              <a:rPr lang="ja-JP" altLang="en-US" sz="1500" dirty="0">
                <a:latin typeface="Arial" charset="0"/>
              </a:rPr>
              <a:t>域外</a:t>
            </a:r>
            <a:r>
              <a:rPr lang="ja-JP" altLang="en-US" sz="1500" dirty="0" smtClean="0">
                <a:latin typeface="Arial" charset="0"/>
              </a:rPr>
              <a:t>から移入</a:t>
            </a:r>
            <a:endParaRPr lang="ja-JP" altLang="en-US" sz="1500" dirty="0">
              <a:latin typeface="Arial" charset="0"/>
            </a:endParaRPr>
          </a:p>
          <a:p>
            <a:pPr algn="ctr"/>
            <a:r>
              <a:rPr lang="en-US" altLang="ja-JP" sz="1500" dirty="0" smtClean="0">
                <a:latin typeface="Arial" charset="0"/>
              </a:rPr>
              <a:t>(21.7 </a:t>
            </a:r>
            <a:r>
              <a:rPr lang="ja-JP" altLang="en-US" sz="1500" dirty="0" smtClean="0">
                <a:latin typeface="Arial" charset="0"/>
              </a:rPr>
              <a:t>億円）</a:t>
            </a:r>
            <a:endParaRPr lang="ja-JP" altLang="en-US" sz="1500" dirty="0">
              <a:latin typeface="Arial" charset="0"/>
            </a:endParaRPr>
          </a:p>
        </p:txBody>
      </p:sp>
      <p:sp>
        <p:nvSpPr>
          <p:cNvPr id="8" name="正方形/長方形 7"/>
          <p:cNvSpPr/>
          <p:nvPr/>
        </p:nvSpPr>
        <p:spPr>
          <a:xfrm>
            <a:off x="251520" y="1448780"/>
            <a:ext cx="108012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99.6 % </a:t>
            </a:r>
            <a:r>
              <a:rPr kumimoji="1" lang="ja-JP" altLang="en-US" sz="1600" dirty="0" smtClean="0"/>
              <a:t>が</a:t>
            </a:r>
            <a:endParaRPr kumimoji="1" lang="en-US" altLang="ja-JP" sz="1600" dirty="0" smtClean="0"/>
          </a:p>
          <a:p>
            <a:pPr algn="ctr"/>
            <a:r>
              <a:rPr kumimoji="1" lang="ja-JP" altLang="en-US" sz="1600" dirty="0" smtClean="0"/>
              <a:t>移入</a:t>
            </a:r>
            <a:endParaRPr kumimoji="1" lang="en-US" altLang="ja-JP" sz="1600" dirty="0" smtClean="0"/>
          </a:p>
        </p:txBody>
      </p:sp>
      <p:sp>
        <p:nvSpPr>
          <p:cNvPr id="9" name="Rectangle 12"/>
          <p:cNvSpPr>
            <a:spLocks noChangeArrowheads="1"/>
          </p:cNvSpPr>
          <p:nvPr/>
        </p:nvSpPr>
        <p:spPr bwMode="auto">
          <a:xfrm>
            <a:off x="1403648" y="2528900"/>
            <a:ext cx="1152525" cy="503238"/>
          </a:xfrm>
          <a:prstGeom prst="rect">
            <a:avLst/>
          </a:prstGeom>
          <a:noFill/>
          <a:ln w="9525">
            <a:solidFill>
              <a:schemeClr val="tx1"/>
            </a:solidFill>
            <a:miter lim="800000"/>
            <a:headEnd/>
            <a:tailEnd/>
          </a:ln>
          <a:effectLst/>
        </p:spPr>
        <p:txBody>
          <a:bodyPr wrap="none" anchor="ctr"/>
          <a:lstStyle/>
          <a:p>
            <a:pPr algn="ctr"/>
            <a:r>
              <a:rPr lang="ja-JP" altLang="en-US" sz="1400" dirty="0" smtClean="0">
                <a:latin typeface="Arial" charset="0"/>
              </a:rPr>
              <a:t>衣服製品</a:t>
            </a:r>
            <a:endParaRPr lang="ja-JP" altLang="en-US" sz="1400" dirty="0">
              <a:latin typeface="Arial" charset="0"/>
            </a:endParaRPr>
          </a:p>
          <a:p>
            <a:pPr algn="ctr"/>
            <a:r>
              <a:rPr lang="en-US" altLang="ja-JP" sz="1400" dirty="0" smtClean="0">
                <a:latin typeface="Arial" charset="0"/>
              </a:rPr>
              <a:t>(11.5 </a:t>
            </a:r>
            <a:r>
              <a:rPr lang="ja-JP" altLang="en-US" sz="1400" dirty="0" smtClean="0">
                <a:latin typeface="Arial" charset="0"/>
              </a:rPr>
              <a:t>億円</a:t>
            </a:r>
            <a:r>
              <a:rPr lang="ja-JP" altLang="en-US" sz="1400" dirty="0">
                <a:latin typeface="Arial" charset="0"/>
              </a:rPr>
              <a:t>）</a:t>
            </a:r>
          </a:p>
        </p:txBody>
      </p:sp>
      <p:sp>
        <p:nvSpPr>
          <p:cNvPr id="10" name="Rectangle 28"/>
          <p:cNvSpPr>
            <a:spLocks noChangeArrowheads="1"/>
          </p:cNvSpPr>
          <p:nvPr/>
        </p:nvSpPr>
        <p:spPr bwMode="auto">
          <a:xfrm>
            <a:off x="1403648" y="3032956"/>
            <a:ext cx="1152525" cy="358775"/>
          </a:xfrm>
          <a:prstGeom prst="rect">
            <a:avLst/>
          </a:prstGeom>
          <a:noFill/>
          <a:ln w="9525">
            <a:solidFill>
              <a:schemeClr val="tx1"/>
            </a:solidFill>
            <a:miter lim="800000"/>
            <a:headEnd/>
            <a:tailEnd/>
          </a:ln>
          <a:effectLst/>
        </p:spPr>
        <p:txBody>
          <a:bodyPr wrap="none" anchor="ctr"/>
          <a:lstStyle/>
          <a:p>
            <a:pPr algn="ctr"/>
            <a:r>
              <a:rPr lang="en-US" altLang="ja-JP" sz="1400" dirty="0" smtClean="0">
                <a:solidFill>
                  <a:srgbClr val="FF3300"/>
                </a:solidFill>
                <a:latin typeface="Arial" charset="0"/>
              </a:rPr>
              <a:t>15.5 %</a:t>
            </a:r>
            <a:endParaRPr lang="en-US" altLang="ja-JP" sz="1400" dirty="0">
              <a:solidFill>
                <a:srgbClr val="FF3300"/>
              </a:solidFill>
              <a:latin typeface="Arial" charset="0"/>
            </a:endParaRPr>
          </a:p>
        </p:txBody>
      </p:sp>
      <p:sp>
        <p:nvSpPr>
          <p:cNvPr id="11" name="正方形/長方形 10"/>
          <p:cNvSpPr/>
          <p:nvPr/>
        </p:nvSpPr>
        <p:spPr>
          <a:xfrm>
            <a:off x="251520" y="2528900"/>
            <a:ext cx="108012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22.6 % </a:t>
            </a:r>
            <a:r>
              <a:rPr kumimoji="1" lang="ja-JP" altLang="en-US" sz="1600" dirty="0" smtClean="0"/>
              <a:t>が移入</a:t>
            </a:r>
            <a:endParaRPr kumimoji="1" lang="en-US" altLang="ja-JP" sz="1600" dirty="0" smtClean="0"/>
          </a:p>
        </p:txBody>
      </p:sp>
      <p:sp>
        <p:nvSpPr>
          <p:cNvPr id="12" name="角丸四角形 11"/>
          <p:cNvSpPr/>
          <p:nvPr/>
        </p:nvSpPr>
        <p:spPr>
          <a:xfrm>
            <a:off x="1404045" y="795761"/>
            <a:ext cx="1152128"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中間投入</a:t>
            </a:r>
            <a:endParaRPr kumimoji="1" lang="ja-JP" altLang="en-US" dirty="0"/>
          </a:p>
        </p:txBody>
      </p:sp>
      <p:sp>
        <p:nvSpPr>
          <p:cNvPr id="13" name="角丸四角形 12"/>
          <p:cNvSpPr/>
          <p:nvPr/>
        </p:nvSpPr>
        <p:spPr>
          <a:xfrm>
            <a:off x="251520" y="795761"/>
            <a:ext cx="1080120"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500" dirty="0" smtClean="0"/>
              <a:t>市内外総需要の内</a:t>
            </a:r>
            <a:endParaRPr kumimoji="1" lang="ja-JP" altLang="en-US" sz="1500" dirty="0"/>
          </a:p>
        </p:txBody>
      </p:sp>
      <p:sp>
        <p:nvSpPr>
          <p:cNvPr id="14" name="Rectangle 12"/>
          <p:cNvSpPr>
            <a:spLocks noChangeArrowheads="1"/>
          </p:cNvSpPr>
          <p:nvPr/>
        </p:nvSpPr>
        <p:spPr bwMode="auto">
          <a:xfrm>
            <a:off x="1403648" y="3609020"/>
            <a:ext cx="1152525" cy="503238"/>
          </a:xfrm>
          <a:prstGeom prst="rect">
            <a:avLst/>
          </a:prstGeom>
          <a:noFill/>
          <a:ln w="9525">
            <a:solidFill>
              <a:schemeClr val="tx1"/>
            </a:solidFill>
            <a:miter lim="800000"/>
            <a:headEnd/>
            <a:tailEnd/>
          </a:ln>
          <a:effectLst/>
        </p:spPr>
        <p:txBody>
          <a:bodyPr wrap="none" anchor="ctr"/>
          <a:lstStyle/>
          <a:p>
            <a:pPr algn="ctr"/>
            <a:r>
              <a:rPr lang="ja-JP" altLang="en-US" sz="1400" dirty="0" smtClean="0">
                <a:latin typeface="Arial" charset="0"/>
              </a:rPr>
              <a:t>化学最終製品</a:t>
            </a:r>
            <a:endParaRPr lang="ja-JP" altLang="en-US" sz="1400" dirty="0">
              <a:latin typeface="Arial" charset="0"/>
            </a:endParaRPr>
          </a:p>
          <a:p>
            <a:pPr algn="ctr"/>
            <a:r>
              <a:rPr lang="en-US" altLang="ja-JP" sz="1400" dirty="0" smtClean="0">
                <a:latin typeface="Arial" charset="0"/>
              </a:rPr>
              <a:t>(6.9 </a:t>
            </a:r>
            <a:r>
              <a:rPr lang="ja-JP" altLang="en-US" sz="1400" dirty="0" smtClean="0">
                <a:latin typeface="Arial" charset="0"/>
              </a:rPr>
              <a:t>億円</a:t>
            </a:r>
            <a:r>
              <a:rPr lang="ja-JP" altLang="en-US" sz="1400" dirty="0">
                <a:latin typeface="Arial" charset="0"/>
              </a:rPr>
              <a:t>）</a:t>
            </a:r>
          </a:p>
        </p:txBody>
      </p:sp>
      <p:sp>
        <p:nvSpPr>
          <p:cNvPr id="15" name="Rectangle 28"/>
          <p:cNvSpPr>
            <a:spLocks noChangeArrowheads="1"/>
          </p:cNvSpPr>
          <p:nvPr/>
        </p:nvSpPr>
        <p:spPr bwMode="auto">
          <a:xfrm>
            <a:off x="1403648" y="4113076"/>
            <a:ext cx="1152525" cy="358775"/>
          </a:xfrm>
          <a:prstGeom prst="rect">
            <a:avLst/>
          </a:prstGeom>
          <a:noFill/>
          <a:ln w="9525">
            <a:solidFill>
              <a:schemeClr val="tx1"/>
            </a:solidFill>
            <a:miter lim="800000"/>
            <a:headEnd/>
            <a:tailEnd/>
          </a:ln>
          <a:effectLst/>
        </p:spPr>
        <p:txBody>
          <a:bodyPr wrap="none" anchor="ctr"/>
          <a:lstStyle/>
          <a:p>
            <a:pPr algn="ctr"/>
            <a:r>
              <a:rPr lang="en-US" altLang="ja-JP" sz="1400" dirty="0" smtClean="0">
                <a:solidFill>
                  <a:srgbClr val="FF3300"/>
                </a:solidFill>
                <a:latin typeface="Arial" charset="0"/>
              </a:rPr>
              <a:t>9.3 %</a:t>
            </a:r>
            <a:endParaRPr lang="en-US" altLang="ja-JP" sz="1400" dirty="0">
              <a:solidFill>
                <a:srgbClr val="FF3300"/>
              </a:solidFill>
              <a:latin typeface="Arial" charset="0"/>
            </a:endParaRPr>
          </a:p>
        </p:txBody>
      </p:sp>
      <p:sp>
        <p:nvSpPr>
          <p:cNvPr id="16" name="正方形/長方形 15"/>
          <p:cNvSpPr/>
          <p:nvPr/>
        </p:nvSpPr>
        <p:spPr>
          <a:xfrm>
            <a:off x="251520" y="3609020"/>
            <a:ext cx="108012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70.8 % </a:t>
            </a:r>
            <a:r>
              <a:rPr kumimoji="1" lang="ja-JP" altLang="en-US" sz="1600" dirty="0" smtClean="0"/>
              <a:t>が</a:t>
            </a:r>
            <a:endParaRPr kumimoji="1" lang="en-US" altLang="ja-JP" sz="1600" dirty="0" smtClean="0"/>
          </a:p>
          <a:p>
            <a:pPr algn="ctr"/>
            <a:r>
              <a:rPr kumimoji="1" lang="ja-JP" altLang="en-US" sz="1600" dirty="0" smtClean="0"/>
              <a:t>移入</a:t>
            </a:r>
            <a:endParaRPr kumimoji="1" lang="en-US" altLang="ja-JP" sz="1600" dirty="0" smtClean="0"/>
          </a:p>
        </p:txBody>
      </p:sp>
      <p:sp>
        <p:nvSpPr>
          <p:cNvPr id="17" name="角丸四角形 16"/>
          <p:cNvSpPr/>
          <p:nvPr/>
        </p:nvSpPr>
        <p:spPr>
          <a:xfrm>
            <a:off x="3563888" y="2132222"/>
            <a:ext cx="2016224" cy="216087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3738484" y="825114"/>
            <a:ext cx="1656184"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市内外総需要</a:t>
            </a:r>
            <a:endParaRPr kumimoji="1" lang="ja-JP" altLang="en-US" dirty="0"/>
          </a:p>
        </p:txBody>
      </p:sp>
      <p:sp>
        <p:nvSpPr>
          <p:cNvPr id="19" name="角丸四角形 18"/>
          <p:cNvSpPr/>
          <p:nvPr/>
        </p:nvSpPr>
        <p:spPr>
          <a:xfrm>
            <a:off x="6732240" y="822394"/>
            <a:ext cx="1441450" cy="4320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市外需要</a:t>
            </a:r>
            <a:endParaRPr kumimoji="1" lang="ja-JP" altLang="en-US" dirty="0"/>
          </a:p>
        </p:txBody>
      </p:sp>
      <p:sp>
        <p:nvSpPr>
          <p:cNvPr id="20" name="Rectangle 3"/>
          <p:cNvSpPr>
            <a:spLocks noChangeArrowheads="1"/>
          </p:cNvSpPr>
          <p:nvPr/>
        </p:nvSpPr>
        <p:spPr bwMode="auto">
          <a:xfrm>
            <a:off x="6732240" y="2925800"/>
            <a:ext cx="1441450" cy="576064"/>
          </a:xfrm>
          <a:prstGeom prst="rect">
            <a:avLst/>
          </a:prstGeom>
          <a:noFill/>
          <a:ln w="9525">
            <a:solidFill>
              <a:schemeClr val="tx1"/>
            </a:solidFill>
            <a:miter lim="800000"/>
            <a:headEnd/>
            <a:tailEnd/>
          </a:ln>
          <a:effectLst/>
        </p:spPr>
        <p:txBody>
          <a:bodyPr wrap="none" anchor="ctr"/>
          <a:lstStyle/>
          <a:p>
            <a:pPr algn="ctr"/>
            <a:r>
              <a:rPr lang="ja-JP" altLang="en-US" dirty="0" smtClean="0">
                <a:latin typeface="Arial" charset="0"/>
              </a:rPr>
              <a:t>移出額</a:t>
            </a:r>
            <a:endParaRPr lang="ja-JP" altLang="en-US" dirty="0">
              <a:latin typeface="Arial" charset="0"/>
            </a:endParaRPr>
          </a:p>
          <a:p>
            <a:pPr algn="ctr"/>
            <a:r>
              <a:rPr lang="en-US" altLang="ja-JP" sz="1600" dirty="0" smtClean="0">
                <a:latin typeface="Arial" charset="0"/>
              </a:rPr>
              <a:t>(72.6 </a:t>
            </a:r>
            <a:r>
              <a:rPr lang="ja-JP" altLang="en-US" sz="1600" dirty="0" smtClean="0">
                <a:latin typeface="Arial" charset="0"/>
              </a:rPr>
              <a:t>億円</a:t>
            </a:r>
            <a:r>
              <a:rPr lang="ja-JP" altLang="en-US" sz="1600" dirty="0">
                <a:latin typeface="Arial" charset="0"/>
              </a:rPr>
              <a:t>）</a:t>
            </a:r>
          </a:p>
        </p:txBody>
      </p:sp>
      <p:cxnSp>
        <p:nvCxnSpPr>
          <p:cNvPr id="22" name="直線矢印コネクタ 21"/>
          <p:cNvCxnSpPr>
            <a:stCxn id="17" idx="3"/>
            <a:endCxn id="20" idx="1"/>
          </p:cNvCxnSpPr>
          <p:nvPr/>
        </p:nvCxnSpPr>
        <p:spPr>
          <a:xfrm>
            <a:off x="5580112" y="3212659"/>
            <a:ext cx="1152128" cy="1173"/>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右中かっこ 24"/>
          <p:cNvSpPr/>
          <p:nvPr/>
        </p:nvSpPr>
        <p:spPr>
          <a:xfrm>
            <a:off x="2987824" y="1448780"/>
            <a:ext cx="360040" cy="4104456"/>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6" name="Rectangle 28"/>
          <p:cNvSpPr>
            <a:spLocks noChangeArrowheads="1"/>
          </p:cNvSpPr>
          <p:nvPr/>
        </p:nvSpPr>
        <p:spPr bwMode="auto">
          <a:xfrm>
            <a:off x="6732240" y="3501864"/>
            <a:ext cx="1440160" cy="358775"/>
          </a:xfrm>
          <a:prstGeom prst="rect">
            <a:avLst/>
          </a:prstGeom>
          <a:noFill/>
          <a:ln w="9525">
            <a:solidFill>
              <a:schemeClr val="tx1"/>
            </a:solidFill>
            <a:miter lim="800000"/>
            <a:headEnd/>
            <a:tailEnd/>
          </a:ln>
          <a:effectLst/>
        </p:spPr>
        <p:txBody>
          <a:bodyPr wrap="none" anchor="ctr"/>
          <a:lstStyle/>
          <a:p>
            <a:pPr algn="ctr"/>
            <a:r>
              <a:rPr lang="ja-JP" altLang="en-US" sz="1400" dirty="0" smtClean="0">
                <a:latin typeface="Arial" charset="0"/>
              </a:rPr>
              <a:t>総需要の</a:t>
            </a:r>
            <a:r>
              <a:rPr lang="en-US" altLang="ja-JP" sz="1400" dirty="0" smtClean="0">
                <a:latin typeface="Arial" charset="0"/>
              </a:rPr>
              <a:t>75.6 %</a:t>
            </a:r>
            <a:endParaRPr lang="en-US" altLang="ja-JP" sz="1400" dirty="0">
              <a:solidFill>
                <a:srgbClr val="FF3300"/>
              </a:solidFill>
              <a:latin typeface="Arial" charset="0"/>
            </a:endParaRPr>
          </a:p>
        </p:txBody>
      </p:sp>
      <p:sp>
        <p:nvSpPr>
          <p:cNvPr id="27" name="Rectangle 12"/>
          <p:cNvSpPr>
            <a:spLocks noChangeArrowheads="1"/>
          </p:cNvSpPr>
          <p:nvPr/>
        </p:nvSpPr>
        <p:spPr bwMode="auto">
          <a:xfrm>
            <a:off x="3995936" y="4941168"/>
            <a:ext cx="1152525" cy="503238"/>
          </a:xfrm>
          <a:prstGeom prst="rect">
            <a:avLst/>
          </a:prstGeom>
          <a:noFill/>
          <a:ln w="9525">
            <a:solidFill>
              <a:schemeClr val="tx1"/>
            </a:solidFill>
            <a:miter lim="800000"/>
            <a:headEnd/>
            <a:tailEnd/>
          </a:ln>
          <a:effectLst/>
        </p:spPr>
        <p:txBody>
          <a:bodyPr wrap="none" anchor="ctr"/>
          <a:lstStyle/>
          <a:p>
            <a:pPr algn="ctr"/>
            <a:r>
              <a:rPr lang="ja-JP" altLang="en-US" sz="1400" dirty="0" smtClean="0">
                <a:latin typeface="Arial" charset="0"/>
              </a:rPr>
              <a:t>雇用者所得</a:t>
            </a:r>
            <a:endParaRPr lang="ja-JP" altLang="en-US" sz="1400" dirty="0">
              <a:latin typeface="Arial" charset="0"/>
            </a:endParaRPr>
          </a:p>
          <a:p>
            <a:pPr algn="ctr"/>
            <a:r>
              <a:rPr lang="en-US" altLang="ja-JP" sz="1400" dirty="0" smtClean="0">
                <a:latin typeface="Arial" charset="0"/>
              </a:rPr>
              <a:t>(17.4 </a:t>
            </a:r>
            <a:r>
              <a:rPr lang="ja-JP" altLang="en-US" sz="1400" dirty="0" smtClean="0">
                <a:latin typeface="Arial" charset="0"/>
              </a:rPr>
              <a:t>億円</a:t>
            </a:r>
            <a:r>
              <a:rPr lang="ja-JP" altLang="en-US" sz="1400" dirty="0">
                <a:latin typeface="Arial" charset="0"/>
              </a:rPr>
              <a:t>）</a:t>
            </a:r>
          </a:p>
        </p:txBody>
      </p:sp>
      <p:sp>
        <p:nvSpPr>
          <p:cNvPr id="28" name="Rectangle 28"/>
          <p:cNvSpPr>
            <a:spLocks noChangeArrowheads="1"/>
          </p:cNvSpPr>
          <p:nvPr/>
        </p:nvSpPr>
        <p:spPr bwMode="auto">
          <a:xfrm>
            <a:off x="3995936" y="5445224"/>
            <a:ext cx="1152525" cy="358775"/>
          </a:xfrm>
          <a:prstGeom prst="rect">
            <a:avLst/>
          </a:prstGeom>
          <a:noFill/>
          <a:ln w="9525">
            <a:solidFill>
              <a:schemeClr val="tx1"/>
            </a:solidFill>
            <a:miter lim="800000"/>
            <a:headEnd/>
            <a:tailEnd/>
          </a:ln>
          <a:effectLst/>
        </p:spPr>
        <p:txBody>
          <a:bodyPr wrap="none" anchor="ctr"/>
          <a:lstStyle/>
          <a:p>
            <a:pPr algn="ctr"/>
            <a:r>
              <a:rPr lang="ja-JP" altLang="en-US" sz="1400" dirty="0" smtClean="0">
                <a:latin typeface="Arial" charset="0"/>
              </a:rPr>
              <a:t>全体の</a:t>
            </a:r>
            <a:r>
              <a:rPr lang="en-US" altLang="ja-JP" sz="1400" dirty="0" smtClean="0">
                <a:latin typeface="Arial" charset="0"/>
              </a:rPr>
              <a:t>23.4 %</a:t>
            </a:r>
            <a:endParaRPr lang="en-US" altLang="ja-JP" sz="1400" dirty="0">
              <a:latin typeface="Arial" charset="0"/>
            </a:endParaRPr>
          </a:p>
        </p:txBody>
      </p:sp>
      <p:cxnSp>
        <p:nvCxnSpPr>
          <p:cNvPr id="29" name="直線矢印コネクタ 28"/>
          <p:cNvCxnSpPr/>
          <p:nvPr/>
        </p:nvCxnSpPr>
        <p:spPr>
          <a:xfrm rot="5400000" flipH="1" flipV="1">
            <a:off x="4320766" y="4544330"/>
            <a:ext cx="504056" cy="1588"/>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角丸四角形 30"/>
          <p:cNvSpPr/>
          <p:nvPr/>
        </p:nvSpPr>
        <p:spPr>
          <a:xfrm>
            <a:off x="3563888" y="4797152"/>
            <a:ext cx="2016224" cy="165618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5796136" y="4725144"/>
            <a:ext cx="504056" cy="172819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付加価値部門</a:t>
            </a:r>
            <a:endParaRPr kumimoji="1" lang="ja-JP" altLang="en-US" dirty="0"/>
          </a:p>
        </p:txBody>
      </p:sp>
      <p:sp>
        <p:nvSpPr>
          <p:cNvPr id="33" name="Rectangle 28"/>
          <p:cNvSpPr>
            <a:spLocks noChangeArrowheads="1"/>
          </p:cNvSpPr>
          <p:nvPr/>
        </p:nvSpPr>
        <p:spPr bwMode="auto">
          <a:xfrm>
            <a:off x="3779912" y="5949280"/>
            <a:ext cx="1656184" cy="360040"/>
          </a:xfrm>
          <a:prstGeom prst="rect">
            <a:avLst/>
          </a:prstGeom>
          <a:noFill/>
          <a:ln w="9525">
            <a:solidFill>
              <a:schemeClr val="tx1"/>
            </a:solidFill>
            <a:miter lim="800000"/>
            <a:headEnd/>
            <a:tailEnd/>
          </a:ln>
          <a:effectLst/>
        </p:spPr>
        <p:txBody>
          <a:bodyPr wrap="none" anchor="ctr"/>
          <a:lstStyle/>
          <a:p>
            <a:pPr algn="ctr"/>
            <a:r>
              <a:rPr lang="ja-JP" altLang="en-US" sz="1400" dirty="0" smtClean="0">
                <a:latin typeface="Arial" charset="0"/>
              </a:rPr>
              <a:t>付加価値率 </a:t>
            </a:r>
            <a:r>
              <a:rPr lang="en-US" altLang="ja-JP" sz="1400" dirty="0" smtClean="0">
                <a:latin typeface="Arial" charset="0"/>
              </a:rPr>
              <a:t>34.0 %</a:t>
            </a:r>
            <a:endParaRPr lang="en-US" altLang="ja-JP" sz="1400" dirty="0">
              <a:solidFill>
                <a:srgbClr val="FF3300"/>
              </a:solidFill>
              <a:latin typeface="Arial" charset="0"/>
            </a:endParaRPr>
          </a:p>
        </p:txBody>
      </p:sp>
      <p:sp>
        <p:nvSpPr>
          <p:cNvPr id="35" name="横巻き 34"/>
          <p:cNvSpPr/>
          <p:nvPr/>
        </p:nvSpPr>
        <p:spPr>
          <a:xfrm>
            <a:off x="323528" y="116632"/>
            <a:ext cx="5472608" cy="548680"/>
          </a:xfrm>
          <a:prstGeom prst="horizont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朝来市 衣服・その他繊維製造部門の産業連関構造</a:t>
            </a:r>
            <a:endParaRPr kumimoji="1" lang="ja-JP" altLang="en-US" dirty="0"/>
          </a:p>
        </p:txBody>
      </p:sp>
      <p:sp>
        <p:nvSpPr>
          <p:cNvPr id="36" name="Rectangle 12"/>
          <p:cNvSpPr>
            <a:spLocks noChangeArrowheads="1"/>
          </p:cNvSpPr>
          <p:nvPr/>
        </p:nvSpPr>
        <p:spPr bwMode="auto">
          <a:xfrm>
            <a:off x="1403648" y="4689140"/>
            <a:ext cx="1152525" cy="503238"/>
          </a:xfrm>
          <a:prstGeom prst="rect">
            <a:avLst/>
          </a:prstGeom>
          <a:noFill/>
          <a:ln w="9525">
            <a:solidFill>
              <a:schemeClr val="tx1"/>
            </a:solidFill>
            <a:miter lim="800000"/>
            <a:headEnd/>
            <a:tailEnd/>
          </a:ln>
          <a:effectLst/>
        </p:spPr>
        <p:txBody>
          <a:bodyPr wrap="none" anchor="ctr"/>
          <a:lstStyle/>
          <a:p>
            <a:pPr algn="ctr"/>
            <a:r>
              <a:rPr lang="ja-JP" altLang="en-US" sz="1400" dirty="0">
                <a:latin typeface="Arial" charset="0"/>
              </a:rPr>
              <a:t>卸</a:t>
            </a:r>
            <a:r>
              <a:rPr lang="ja-JP" altLang="en-US" sz="1400" dirty="0" smtClean="0">
                <a:latin typeface="Arial" charset="0"/>
              </a:rPr>
              <a:t>小売業</a:t>
            </a:r>
            <a:endParaRPr lang="ja-JP" altLang="en-US" sz="1400" dirty="0">
              <a:latin typeface="Arial" charset="0"/>
            </a:endParaRPr>
          </a:p>
          <a:p>
            <a:pPr algn="ctr"/>
            <a:r>
              <a:rPr lang="en-US" altLang="ja-JP" sz="1400" dirty="0" smtClean="0">
                <a:latin typeface="Arial" charset="0"/>
              </a:rPr>
              <a:t>(5.6</a:t>
            </a:r>
            <a:r>
              <a:rPr lang="ja-JP" altLang="en-US" sz="1400" dirty="0" smtClean="0">
                <a:latin typeface="Arial" charset="0"/>
              </a:rPr>
              <a:t>億円</a:t>
            </a:r>
            <a:r>
              <a:rPr lang="ja-JP" altLang="en-US" sz="1400" dirty="0">
                <a:latin typeface="Arial" charset="0"/>
              </a:rPr>
              <a:t>）</a:t>
            </a:r>
          </a:p>
        </p:txBody>
      </p:sp>
      <p:sp>
        <p:nvSpPr>
          <p:cNvPr id="37" name="Rectangle 28"/>
          <p:cNvSpPr>
            <a:spLocks noChangeArrowheads="1"/>
          </p:cNvSpPr>
          <p:nvPr/>
        </p:nvSpPr>
        <p:spPr bwMode="auto">
          <a:xfrm>
            <a:off x="1403648" y="5193196"/>
            <a:ext cx="1152525" cy="358775"/>
          </a:xfrm>
          <a:prstGeom prst="rect">
            <a:avLst/>
          </a:prstGeom>
          <a:noFill/>
          <a:ln w="9525">
            <a:solidFill>
              <a:schemeClr val="tx1"/>
            </a:solidFill>
            <a:miter lim="800000"/>
            <a:headEnd/>
            <a:tailEnd/>
          </a:ln>
          <a:effectLst/>
        </p:spPr>
        <p:txBody>
          <a:bodyPr wrap="none" anchor="ctr"/>
          <a:lstStyle/>
          <a:p>
            <a:pPr algn="ctr"/>
            <a:r>
              <a:rPr lang="en-US" altLang="ja-JP" sz="1400" dirty="0" smtClean="0">
                <a:solidFill>
                  <a:srgbClr val="FF3300"/>
                </a:solidFill>
                <a:latin typeface="Arial" charset="0"/>
              </a:rPr>
              <a:t>7.6 %</a:t>
            </a:r>
            <a:endParaRPr lang="en-US" altLang="ja-JP" sz="1400" dirty="0">
              <a:solidFill>
                <a:srgbClr val="FF3300"/>
              </a:solidFill>
              <a:latin typeface="Arial" charset="0"/>
            </a:endParaRPr>
          </a:p>
        </p:txBody>
      </p:sp>
      <p:sp>
        <p:nvSpPr>
          <p:cNvPr id="38" name="正方形/長方形 37"/>
          <p:cNvSpPr/>
          <p:nvPr/>
        </p:nvSpPr>
        <p:spPr>
          <a:xfrm>
            <a:off x="251520" y="4689140"/>
            <a:ext cx="108012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50.2 % </a:t>
            </a:r>
            <a:r>
              <a:rPr kumimoji="1" lang="ja-JP" altLang="en-US" sz="1600" dirty="0" smtClean="0"/>
              <a:t>が</a:t>
            </a:r>
            <a:endParaRPr kumimoji="1" lang="en-US" altLang="ja-JP" sz="1600" dirty="0" smtClean="0"/>
          </a:p>
          <a:p>
            <a:pPr algn="ctr"/>
            <a:r>
              <a:rPr kumimoji="1" lang="ja-JP" altLang="en-US" sz="1600" dirty="0" smtClean="0"/>
              <a:t>移入</a:t>
            </a:r>
            <a:endParaRPr kumimoji="1" lang="en-US" altLang="ja-JP" sz="1600" dirty="0" smtClean="0"/>
          </a:p>
        </p:txBody>
      </p:sp>
      <p:sp>
        <p:nvSpPr>
          <p:cNvPr id="39" name="フローチャート: 処理 38"/>
          <p:cNvSpPr/>
          <p:nvPr/>
        </p:nvSpPr>
        <p:spPr>
          <a:xfrm>
            <a:off x="6948264" y="4653136"/>
            <a:ext cx="1728192" cy="1800200"/>
          </a:xfrm>
          <a:prstGeom prst="flowChart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市内６番目の生産額（産出額）</a:t>
            </a:r>
            <a:endParaRPr kumimoji="1" lang="en-US" altLang="ja-JP" dirty="0" smtClean="0"/>
          </a:p>
          <a:p>
            <a:pPr algn="ctr"/>
            <a:r>
              <a:rPr lang="en-US" altLang="ja-JP" dirty="0" smtClean="0"/>
              <a:t>3.8 % </a:t>
            </a:r>
            <a:r>
              <a:rPr lang="ja-JP" altLang="en-US" dirty="0" smtClean="0"/>
              <a:t>のシェア</a:t>
            </a:r>
            <a:endParaRPr kumimoji="1" lang="ja-JP" altLang="en-US" dirty="0"/>
          </a:p>
        </p:txBody>
      </p:sp>
    </p:spTree>
    <p:extLst>
      <p:ext uri="{BB962C8B-B14F-4D97-AF65-F5344CB8AC3E}">
        <p14:creationId xmlns:p14="http://schemas.microsoft.com/office/powerpoint/2010/main" val="18657519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sz="4000" dirty="0" smtClean="0"/>
              <a:t>消費の流入と流出</a:t>
            </a:r>
            <a:endParaRPr kumimoji="1" lang="ja-JP" altLang="en-US" sz="4000" dirty="0"/>
          </a:p>
        </p:txBody>
      </p:sp>
      <p:sp>
        <p:nvSpPr>
          <p:cNvPr id="5" name="正方形/長方形 4"/>
          <p:cNvSpPr/>
          <p:nvPr/>
        </p:nvSpPr>
        <p:spPr>
          <a:xfrm>
            <a:off x="467544" y="6381328"/>
            <a:ext cx="8136904" cy="288032"/>
          </a:xfrm>
          <a:prstGeom prst="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500" dirty="0">
                <a:latin typeface="+mn-ea"/>
              </a:rPr>
              <a:t>小売り販売額</a:t>
            </a:r>
            <a:r>
              <a:rPr lang="ja-JP" altLang="en-US" sz="1500" dirty="0" smtClean="0">
                <a:latin typeface="+mn-ea"/>
              </a:rPr>
              <a:t>は平成</a:t>
            </a:r>
            <a:r>
              <a:rPr lang="en-US" altLang="ja-JP" sz="1500" dirty="0" smtClean="0">
                <a:latin typeface="+mn-ea"/>
              </a:rPr>
              <a:t>19</a:t>
            </a:r>
            <a:r>
              <a:rPr lang="ja-JP" altLang="en-US" sz="1500" dirty="0" smtClean="0">
                <a:latin typeface="+mn-ea"/>
              </a:rPr>
              <a:t>年（商業統計）、他（住民人口、課税者所得、年金など）は平成</a:t>
            </a:r>
            <a:r>
              <a:rPr lang="en-US" altLang="ja-JP" sz="1500" dirty="0" smtClean="0">
                <a:latin typeface="+mn-ea"/>
              </a:rPr>
              <a:t>21</a:t>
            </a:r>
            <a:r>
              <a:rPr lang="ja-JP" altLang="en-US" sz="1500" dirty="0" smtClean="0">
                <a:latin typeface="+mn-ea"/>
              </a:rPr>
              <a:t>年度の値</a:t>
            </a:r>
            <a:r>
              <a:rPr lang="ja-JP" altLang="en-US" sz="1500" dirty="0">
                <a:latin typeface="+mn-ea"/>
              </a:rPr>
              <a:t>。</a:t>
            </a:r>
            <a:endParaRPr kumimoji="1" lang="ja-JP" altLang="en-US" sz="1500" dirty="0">
              <a:latin typeface="+mn-ea"/>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720094920"/>
              </p:ext>
            </p:extLst>
          </p:nvPr>
        </p:nvGraphicFramePr>
        <p:xfrm>
          <a:off x="457200" y="1340768"/>
          <a:ext cx="8229600" cy="47853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35364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1091958109"/>
              </p:ext>
            </p:extLst>
          </p:nvPr>
        </p:nvGraphicFramePr>
        <p:xfrm>
          <a:off x="539552" y="836712"/>
          <a:ext cx="8064896"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3" name="角丸四角形 2"/>
          <p:cNvSpPr/>
          <p:nvPr/>
        </p:nvSpPr>
        <p:spPr>
          <a:xfrm>
            <a:off x="253337" y="116632"/>
            <a:ext cx="8624447" cy="5760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2400" dirty="0" smtClean="0"/>
              <a:t>信金信組の預貸比率など地域</a:t>
            </a:r>
            <a:r>
              <a:rPr lang="ja-JP" altLang="en-US" sz="2400" dirty="0"/>
              <a:t>経済</a:t>
            </a:r>
            <a:r>
              <a:rPr lang="ja-JP" altLang="en-US" sz="2400" dirty="0" smtClean="0"/>
              <a:t>循環指標について</a:t>
            </a:r>
            <a:endParaRPr kumimoji="1" lang="ja-JP" altLang="en-US" sz="2400" dirty="0"/>
          </a:p>
        </p:txBody>
      </p:sp>
      <p:sp>
        <p:nvSpPr>
          <p:cNvPr id="4" name="正方形/長方形 3"/>
          <p:cNvSpPr/>
          <p:nvPr/>
        </p:nvSpPr>
        <p:spPr>
          <a:xfrm>
            <a:off x="539552" y="5877272"/>
            <a:ext cx="8136904" cy="432048"/>
          </a:xfrm>
          <a:prstGeom prst="rect">
            <a:avLst/>
          </a:prstGeom>
          <a:ln w="952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有価証券には、国債、地方債、社債などが含まれる。</a:t>
            </a:r>
            <a:endParaRPr kumimoji="1" lang="ja-JP" altLang="en-US" dirty="0"/>
          </a:p>
        </p:txBody>
      </p:sp>
      <p:sp>
        <p:nvSpPr>
          <p:cNvPr id="5" name="正方形/長方形 4"/>
          <p:cNvSpPr/>
          <p:nvPr/>
        </p:nvSpPr>
        <p:spPr>
          <a:xfrm>
            <a:off x="539552" y="5229200"/>
            <a:ext cx="151216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2011</a:t>
            </a:r>
            <a:r>
              <a:rPr kumimoji="1" lang="ja-JP" altLang="en-US" dirty="0" smtClean="0"/>
              <a:t>年度</a:t>
            </a:r>
            <a:endParaRPr kumimoji="1" lang="ja-JP" altLang="en-US" dirty="0"/>
          </a:p>
        </p:txBody>
      </p:sp>
    </p:spTree>
    <p:extLst>
      <p:ext uri="{BB962C8B-B14F-4D97-AF65-F5344CB8AC3E}">
        <p14:creationId xmlns:p14="http://schemas.microsoft.com/office/powerpoint/2010/main" val="3164775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980728"/>
            <a:ext cx="7772400" cy="1470025"/>
          </a:xfrm>
        </p:spPr>
        <p:txBody>
          <a:bodyPr/>
          <a:lstStyle/>
          <a:p>
            <a:r>
              <a:rPr kumimoji="1" lang="en-US" altLang="ja-JP" dirty="0" smtClean="0"/>
              <a:t>Ⅵ</a:t>
            </a:r>
            <a:r>
              <a:rPr kumimoji="1" lang="ja-JP" altLang="en-US" dirty="0" smtClean="0"/>
              <a:t>）経済効果シミュレーション</a:t>
            </a:r>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smtClean="0"/>
              <a:t>©Ryohei Nakamura, Okayama University</a:t>
            </a:r>
            <a:endParaRPr kumimoji="1" lang="ja-JP" altLang="en-US"/>
          </a:p>
        </p:txBody>
      </p:sp>
      <p:sp>
        <p:nvSpPr>
          <p:cNvPr id="6" name="タイトル 1"/>
          <p:cNvSpPr txBox="1">
            <a:spLocks/>
          </p:cNvSpPr>
          <p:nvPr/>
        </p:nvSpPr>
        <p:spPr>
          <a:xfrm>
            <a:off x="467544" y="2549971"/>
            <a:ext cx="8208912"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t>Ⅶ</a:t>
            </a:r>
            <a:r>
              <a:rPr lang="ja-JP" altLang="en-US" dirty="0" smtClean="0"/>
              <a:t>）経済構造改革シミュレーション</a:t>
            </a:r>
            <a:endParaRPr lang="ja-JP" altLang="en-US" dirty="0"/>
          </a:p>
        </p:txBody>
      </p:sp>
    </p:spTree>
    <p:extLst>
      <p:ext uri="{BB962C8B-B14F-4D97-AF65-F5344CB8AC3E}">
        <p14:creationId xmlns:p14="http://schemas.microsoft.com/office/powerpoint/2010/main" val="10806800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kumimoji="1" lang="ja-JP" altLang="en-US" sz="4000" dirty="0" smtClean="0"/>
              <a:t>問題意識</a:t>
            </a:r>
            <a:endParaRPr kumimoji="1" lang="ja-JP" altLang="en-US" sz="4000" dirty="0"/>
          </a:p>
        </p:txBody>
      </p:sp>
      <p:sp>
        <p:nvSpPr>
          <p:cNvPr id="3" name="コンテンツ プレースホルダー 2"/>
          <p:cNvSpPr>
            <a:spLocks noGrp="1"/>
          </p:cNvSpPr>
          <p:nvPr>
            <p:ph idx="1"/>
          </p:nvPr>
        </p:nvSpPr>
        <p:spPr>
          <a:xfrm>
            <a:off x="457200" y="1124744"/>
            <a:ext cx="8229600" cy="3096344"/>
          </a:xfrm>
        </p:spPr>
        <p:txBody>
          <a:bodyPr>
            <a:normAutofit fontScale="92500" lnSpcReduction="10000"/>
          </a:bodyPr>
          <a:lstStyle/>
          <a:p>
            <a:pPr marL="177800" indent="-177800">
              <a:lnSpc>
                <a:spcPct val="110000"/>
              </a:lnSpc>
              <a:spcBef>
                <a:spcPts val="0"/>
              </a:spcBef>
              <a:spcAft>
                <a:spcPts val="600"/>
              </a:spcAft>
            </a:pPr>
            <a:r>
              <a:rPr kumimoji="1" lang="ja-JP" altLang="en-US" sz="2000" dirty="0" smtClean="0"/>
              <a:t>波及効果の額を見て、満足してはいけない。一見大きそうではあるが、もっと大きくできる可能性があるのではないか。それには、地域内と外との連関構造を変えることで達成できるかもしれない。</a:t>
            </a:r>
            <a:endParaRPr kumimoji="1" lang="en-US" altLang="ja-JP" sz="2000" dirty="0" smtClean="0"/>
          </a:p>
          <a:p>
            <a:pPr marL="177800" indent="-177800">
              <a:lnSpc>
                <a:spcPct val="110000"/>
              </a:lnSpc>
              <a:spcBef>
                <a:spcPts val="0"/>
              </a:spcBef>
              <a:spcAft>
                <a:spcPts val="600"/>
              </a:spcAft>
            </a:pPr>
            <a:r>
              <a:rPr lang="ja-JP" altLang="en-US" sz="2000" dirty="0" smtClean="0"/>
              <a:t>波及効果の効果は何処に帰属しているのか？　一部に偏っていないか。</a:t>
            </a:r>
            <a:endParaRPr lang="en-US" altLang="ja-JP" sz="2000" dirty="0" smtClean="0"/>
          </a:p>
          <a:p>
            <a:pPr marL="177800" indent="-177800">
              <a:lnSpc>
                <a:spcPct val="110000"/>
              </a:lnSpc>
              <a:spcBef>
                <a:spcPts val="0"/>
              </a:spcBef>
              <a:spcAft>
                <a:spcPts val="600"/>
              </a:spcAft>
            </a:pPr>
            <a:r>
              <a:rPr kumimoji="1" lang="ja-JP" altLang="en-US" sz="2000" dirty="0" smtClean="0"/>
              <a:t>現状調査から</a:t>
            </a:r>
            <a:r>
              <a:rPr kumimoji="1" lang="en-US" altLang="ja-JP" sz="2000" dirty="0" smtClean="0"/>
              <a:t>SWOT</a:t>
            </a:r>
            <a:r>
              <a:rPr kumimoji="1" lang="ja-JP" altLang="en-US" sz="2000" dirty="0" smtClean="0"/>
              <a:t>分析で強みと弱みと見つけ、強みはそれを更に強くし、弱みを克服することがしばしば提案される。しかし、これは単線的思考！</a:t>
            </a:r>
            <a:endParaRPr kumimoji="1" lang="en-US" altLang="ja-JP" sz="2000" dirty="0" smtClean="0"/>
          </a:p>
          <a:p>
            <a:pPr marL="177800" indent="-177800">
              <a:lnSpc>
                <a:spcPct val="110000"/>
              </a:lnSpc>
              <a:spcBef>
                <a:spcPts val="0"/>
              </a:spcBef>
              <a:spcAft>
                <a:spcPts val="600"/>
              </a:spcAft>
            </a:pPr>
            <a:r>
              <a:rPr lang="ja-JP" altLang="en-US" sz="2000" dirty="0"/>
              <a:t>低いところ</a:t>
            </a:r>
            <a:r>
              <a:rPr lang="ja-JP" altLang="en-US" sz="2000" dirty="0" smtClean="0"/>
              <a:t>を上げる。高いところをもっと高める。伸びて</a:t>
            </a:r>
            <a:r>
              <a:rPr kumimoji="1" lang="ja-JP" altLang="en-US" sz="2000" dirty="0" smtClean="0"/>
              <a:t>いる</a:t>
            </a:r>
            <a:r>
              <a:rPr kumimoji="1" lang="ja-JP" altLang="en-US" sz="2000" dirty="0"/>
              <a:t>ところ</a:t>
            </a:r>
            <a:r>
              <a:rPr kumimoji="1" lang="ja-JP" altLang="en-US" sz="2000" dirty="0" smtClean="0"/>
              <a:t>をもっと伸ばす。これは誰でも考えること。</a:t>
            </a:r>
            <a:r>
              <a:rPr lang="ja-JP" altLang="en-US" sz="2000" dirty="0" smtClean="0"/>
              <a:t>これでは地域は変わらない。</a:t>
            </a:r>
            <a:endParaRPr lang="en-US" altLang="ja-JP" sz="2000" dirty="0" smtClean="0"/>
          </a:p>
          <a:p>
            <a:pPr marL="177800" indent="-177800">
              <a:lnSpc>
                <a:spcPct val="110000"/>
              </a:lnSpc>
              <a:spcBef>
                <a:spcPts val="0"/>
              </a:spcBef>
              <a:spcAft>
                <a:spcPts val="600"/>
              </a:spcAft>
            </a:pPr>
            <a:r>
              <a:rPr lang="ja-JP" altLang="en-US" sz="2000" dirty="0" smtClean="0"/>
              <a:t>弱い</a:t>
            </a:r>
            <a:r>
              <a:rPr lang="ja-JP" altLang="en-US" sz="2000" dirty="0"/>
              <a:t>部分と強い部分</a:t>
            </a:r>
            <a:r>
              <a:rPr lang="ja-JP" altLang="en-US" sz="2000" dirty="0" smtClean="0"/>
              <a:t>をつなぐことが必要！　これが地域構造改革。</a:t>
            </a:r>
            <a:endParaRPr kumimoji="1" lang="ja-JP" altLang="en-US" sz="2000" dirty="0"/>
          </a:p>
        </p:txBody>
      </p:sp>
      <p:sp>
        <p:nvSpPr>
          <p:cNvPr id="5" name="正方形/長方形 4"/>
          <p:cNvSpPr/>
          <p:nvPr/>
        </p:nvSpPr>
        <p:spPr>
          <a:xfrm>
            <a:off x="323528" y="4221088"/>
            <a:ext cx="8568952" cy="20882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2400"/>
              </a:lnSpc>
            </a:pPr>
            <a:r>
              <a:rPr kumimoji="1" lang="ja-JP" altLang="en-US" dirty="0" smtClean="0"/>
              <a:t>産業連関表（分析）単体は、</a:t>
            </a:r>
            <a:r>
              <a:rPr lang="ja-JP" altLang="en-US" dirty="0"/>
              <a:t>ケインズ経済の</a:t>
            </a:r>
            <a:r>
              <a:rPr kumimoji="1" lang="ja-JP" altLang="en-US" dirty="0" smtClean="0"/>
              <a:t>需要主導の考え方で、短期型モデルである。つまり、そこでは産業構造は変わらないと言うことが前提となっている。こういうことで、産業構造を所与とした分析が多かった。しかし、域内最終需要の構造は同じとしても、いまの投入構造（投入係数）や移入構造（移入係数）を変えてみると、どのような地域経済（付加価値額）になるかをシミュレーションすることはできる。そういうシミュレーション実験を積み重ねて、持続可能な地域経済システムを見出していく。</a:t>
            </a:r>
            <a:endParaRPr kumimoji="1" lang="ja-JP" altLang="en-US" dirty="0"/>
          </a:p>
        </p:txBody>
      </p:sp>
    </p:spTree>
    <p:extLst>
      <p:ext uri="{BB962C8B-B14F-4D97-AF65-F5344CB8AC3E}">
        <p14:creationId xmlns:p14="http://schemas.microsoft.com/office/powerpoint/2010/main" val="24402911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normAutofit fontScale="90000"/>
          </a:bodyPr>
          <a:lstStyle/>
          <a:p>
            <a:r>
              <a:rPr kumimoji="1" lang="ja-JP" altLang="en-US" sz="4000" dirty="0" smtClean="0">
                <a:ea typeface="ＤＦ特太ゴシック体" pitchFamily="1" charset="-128"/>
              </a:rPr>
              <a:t>地域産業連関構造のシミュレーション</a:t>
            </a:r>
            <a:endParaRPr kumimoji="1" lang="ja-JP" altLang="en-US" sz="4000" dirty="0">
              <a:ea typeface="ＤＦ特太ゴシック体" pitchFamily="1" charset="-128"/>
            </a:endParaRPr>
          </a:p>
        </p:txBody>
      </p:sp>
      <p:sp>
        <p:nvSpPr>
          <p:cNvPr id="3" name="コンテンツ プレースホルダ 2"/>
          <p:cNvSpPr>
            <a:spLocks noGrp="1"/>
          </p:cNvSpPr>
          <p:nvPr>
            <p:ph idx="1"/>
          </p:nvPr>
        </p:nvSpPr>
        <p:spPr>
          <a:xfrm>
            <a:off x="428596" y="1428736"/>
            <a:ext cx="8229600" cy="2471741"/>
          </a:xfrm>
        </p:spPr>
        <p:txBody>
          <a:bodyPr>
            <a:normAutofit/>
          </a:bodyPr>
          <a:lstStyle/>
          <a:p>
            <a:pPr marL="268288" lvl="0" indent="-268288"/>
            <a:r>
              <a:rPr kumimoji="1" lang="ja-JP" altLang="en-US" sz="2400" dirty="0" smtClean="0"/>
              <a:t>民間消費や公共投資、移出など最終需要が変化したときの波及効果を調べる。</a:t>
            </a:r>
            <a:endParaRPr kumimoji="1" lang="en-US" altLang="ja-JP" sz="2400" dirty="0" smtClean="0"/>
          </a:p>
          <a:p>
            <a:pPr marL="268288" lvl="0" indent="-268288"/>
            <a:r>
              <a:rPr lang="ja-JP" altLang="en-US" sz="2400" dirty="0" smtClean="0"/>
              <a:t>しかし、これではどこまで行っても新たな地域産業構造を見いだすことはできない。</a:t>
            </a:r>
            <a:endParaRPr lang="en-US" altLang="ja-JP" sz="2400" dirty="0" smtClean="0"/>
          </a:p>
          <a:p>
            <a:pPr marL="268288" lvl="0" indent="-268288"/>
            <a:r>
              <a:rPr lang="ja-JP" altLang="en-US" sz="2400" dirty="0" smtClean="0"/>
              <a:t>やるべきことは、どのような地域産業連関構造が、もっとも地域経済を浮揚させるかというシミュレーションである。</a:t>
            </a:r>
            <a:endParaRPr lang="en-US" altLang="ja-JP" sz="2400" dirty="0" smtClean="0"/>
          </a:p>
          <a:p>
            <a:pPr lvl="0"/>
            <a:endParaRPr lang="ja-JP" altLang="en-US" sz="2400" dirty="0" smtClean="0"/>
          </a:p>
          <a:p>
            <a:pPr>
              <a:buNone/>
            </a:pPr>
            <a:endParaRPr kumimoji="1" lang="ja-JP" altLang="en-US" sz="2400" dirty="0"/>
          </a:p>
        </p:txBody>
      </p:sp>
      <p:sp>
        <p:nvSpPr>
          <p:cNvPr id="5" name="コンテンツ プレースホルダ 2"/>
          <p:cNvSpPr txBox="1">
            <a:spLocks/>
          </p:cNvSpPr>
          <p:nvPr/>
        </p:nvSpPr>
        <p:spPr>
          <a:xfrm>
            <a:off x="428596" y="4643446"/>
            <a:ext cx="8229600" cy="92869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角丸四角形 5"/>
          <p:cNvSpPr/>
          <p:nvPr/>
        </p:nvSpPr>
        <p:spPr>
          <a:xfrm>
            <a:off x="500034" y="4071942"/>
            <a:ext cx="8143932" cy="2286016"/>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nchorCtr="0"/>
          <a:lstStyle/>
          <a:p>
            <a:pPr>
              <a:spcBef>
                <a:spcPts val="600"/>
              </a:spcBef>
              <a:buFont typeface="Wingdings" pitchFamily="2" charset="2"/>
              <a:buChar char="n"/>
            </a:pPr>
            <a:r>
              <a:rPr kumimoji="1" lang="ja-JP" altLang="en-US" sz="2000" dirty="0" smtClean="0"/>
              <a:t>製造業のアウトソーシングで、もっと域内企業を活用した場合、循環効果はどうなるか　→　サービス業の移入係数を変える</a:t>
            </a:r>
            <a:endParaRPr kumimoji="1" lang="en-US" altLang="ja-JP" sz="2000" dirty="0" smtClean="0"/>
          </a:p>
          <a:p>
            <a:pPr>
              <a:spcBef>
                <a:spcPts val="600"/>
              </a:spcBef>
              <a:buFont typeface="Wingdings" pitchFamily="2" charset="2"/>
              <a:buChar char="n"/>
            </a:pPr>
            <a:r>
              <a:rPr lang="ja-JP" altLang="en-US" sz="2000" dirty="0" smtClean="0"/>
              <a:t>ほとんど全て域外に移出していた一次産品</a:t>
            </a:r>
            <a:r>
              <a:rPr lang="en-US" altLang="ja-JP" sz="2000" dirty="0" smtClean="0"/>
              <a:t>(</a:t>
            </a:r>
            <a:r>
              <a:rPr lang="ja-JP" altLang="en-US" sz="2000" dirty="0" smtClean="0"/>
              <a:t>特に、魚介類</a:t>
            </a:r>
            <a:r>
              <a:rPr lang="en-US" altLang="ja-JP" sz="2000" dirty="0" smtClean="0"/>
              <a:t>)</a:t>
            </a:r>
            <a:r>
              <a:rPr lang="ja-JP" altLang="en-US" sz="2000" dirty="0" smtClean="0"/>
              <a:t>の一部を地域で加工して出荷したときの循環効果と雇用創出効果　→　食品加工部門の新設　</a:t>
            </a:r>
            <a:endParaRPr lang="en-US" altLang="ja-JP" sz="2000" dirty="0" smtClean="0"/>
          </a:p>
          <a:p>
            <a:pPr>
              <a:spcBef>
                <a:spcPts val="600"/>
              </a:spcBef>
              <a:buFont typeface="Wingdings" pitchFamily="2" charset="2"/>
              <a:buChar char="n"/>
            </a:pPr>
            <a:r>
              <a:rPr lang="ja-JP" altLang="en-US" sz="2000" dirty="0" smtClean="0"/>
              <a:t>個人消費の域外流出を防ぐ効果は　→　消費財の移入係数の変化</a:t>
            </a:r>
            <a:endParaRPr kumimoji="1" lang="ja-JP" altLang="en-US" sz="2000" dirty="0"/>
          </a:p>
        </p:txBody>
      </p:sp>
    </p:spTree>
    <p:extLst>
      <p:ext uri="{BB962C8B-B14F-4D97-AF65-F5344CB8AC3E}">
        <p14:creationId xmlns:p14="http://schemas.microsoft.com/office/powerpoint/2010/main" val="1772241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Autofit/>
          </a:bodyPr>
          <a:lstStyle/>
          <a:p>
            <a:r>
              <a:rPr lang="ja-JP" altLang="en-US" sz="3600" dirty="0" smtClean="0"/>
              <a:t>得られた所得は地域内で循環しているか</a:t>
            </a:r>
            <a:endParaRPr kumimoji="1" lang="ja-JP" altLang="en-US" sz="3600" dirty="0"/>
          </a:p>
        </p:txBody>
      </p:sp>
      <p:sp>
        <p:nvSpPr>
          <p:cNvPr id="3" name="コンテンツ プレースホルダ 2"/>
          <p:cNvSpPr>
            <a:spLocks noGrp="1"/>
          </p:cNvSpPr>
          <p:nvPr>
            <p:ph idx="1"/>
          </p:nvPr>
        </p:nvSpPr>
        <p:spPr>
          <a:xfrm>
            <a:off x="395536" y="1268760"/>
            <a:ext cx="8424936" cy="5328592"/>
          </a:xfrm>
        </p:spPr>
        <p:txBody>
          <a:bodyPr>
            <a:normAutofit lnSpcReduction="10000"/>
          </a:bodyPr>
          <a:lstStyle/>
          <a:p>
            <a:pPr marL="179388" indent="-179388">
              <a:spcBef>
                <a:spcPts val="0"/>
              </a:spcBef>
              <a:spcAft>
                <a:spcPts val="600"/>
              </a:spcAft>
              <a:buNone/>
            </a:pPr>
            <a:r>
              <a:rPr kumimoji="1" lang="ja-JP" altLang="en-US" sz="2400" dirty="0" smtClean="0"/>
              <a:t>１）どこで消費がなされているか</a:t>
            </a:r>
            <a:endParaRPr kumimoji="1" lang="en-US" altLang="ja-JP" sz="2400" dirty="0" smtClean="0"/>
          </a:p>
          <a:p>
            <a:pPr marL="358775" indent="-179388">
              <a:spcBef>
                <a:spcPts val="0"/>
              </a:spcBef>
              <a:spcAft>
                <a:spcPts val="600"/>
              </a:spcAft>
            </a:pPr>
            <a:r>
              <a:rPr lang="ja-JP" altLang="en-US" sz="2000" dirty="0"/>
              <a:t>域外</a:t>
            </a:r>
            <a:r>
              <a:rPr lang="ja-JP" altLang="en-US" sz="2000" dirty="0" smtClean="0"/>
              <a:t>の大型量販店で消費</a:t>
            </a:r>
            <a:endParaRPr kumimoji="1" lang="en-US" altLang="ja-JP" sz="2000" dirty="0" smtClean="0"/>
          </a:p>
          <a:p>
            <a:pPr marL="358775" indent="-179388">
              <a:spcBef>
                <a:spcPts val="0"/>
              </a:spcBef>
              <a:spcAft>
                <a:spcPts val="600"/>
              </a:spcAft>
            </a:pPr>
            <a:r>
              <a:rPr lang="ja-JP" altLang="en-US" sz="2000" dirty="0" smtClean="0"/>
              <a:t>インターネット</a:t>
            </a:r>
            <a:r>
              <a:rPr lang="ja-JP" altLang="en-US" sz="2000" dirty="0"/>
              <a:t>で</a:t>
            </a:r>
            <a:r>
              <a:rPr lang="ja-JP" altLang="en-US" sz="2000" dirty="0" smtClean="0"/>
              <a:t>消費</a:t>
            </a:r>
            <a:endParaRPr lang="en-US" altLang="ja-JP" sz="2000" dirty="0" smtClean="0"/>
          </a:p>
          <a:p>
            <a:pPr marL="179387" indent="0">
              <a:spcBef>
                <a:spcPts val="0"/>
              </a:spcBef>
              <a:spcAft>
                <a:spcPts val="600"/>
              </a:spcAft>
              <a:buNone/>
            </a:pPr>
            <a:r>
              <a:rPr lang="ja-JP" altLang="en-US" sz="2000" dirty="0" smtClean="0"/>
              <a:t>　これは楽天本社の収入、つまり東京の企業所得</a:t>
            </a:r>
            <a:endParaRPr lang="en-US" altLang="ja-JP" sz="2000" dirty="0" smtClean="0"/>
          </a:p>
          <a:p>
            <a:pPr marL="358775" indent="-179388">
              <a:spcBef>
                <a:spcPts val="0"/>
              </a:spcBef>
              <a:spcAft>
                <a:spcPts val="600"/>
              </a:spcAft>
            </a:pPr>
            <a:r>
              <a:rPr kumimoji="1" lang="ja-JP" altLang="en-US" sz="2000" dirty="0"/>
              <a:t>イオンで</a:t>
            </a:r>
            <a:r>
              <a:rPr kumimoji="1" lang="ja-JP" altLang="en-US" sz="2000" dirty="0" smtClean="0"/>
              <a:t>消費</a:t>
            </a:r>
            <a:endParaRPr kumimoji="1" lang="en-US" altLang="ja-JP" sz="2000" dirty="0" smtClean="0"/>
          </a:p>
          <a:p>
            <a:pPr marL="179387" indent="0">
              <a:spcBef>
                <a:spcPts val="0"/>
              </a:spcBef>
              <a:spcAft>
                <a:spcPts val="600"/>
              </a:spcAft>
              <a:buNone/>
            </a:pPr>
            <a:r>
              <a:rPr kumimoji="1" lang="ja-JP" altLang="en-US" sz="2000" dirty="0" smtClean="0"/>
              <a:t>　売上金の多くは千葉の本社へ送金され、千葉の企業所得となる</a:t>
            </a:r>
            <a:endParaRPr kumimoji="1" lang="en-US" altLang="ja-JP" sz="2000" dirty="0" smtClean="0"/>
          </a:p>
          <a:p>
            <a:pPr marL="179387" indent="0">
              <a:spcBef>
                <a:spcPts val="0"/>
              </a:spcBef>
              <a:spcAft>
                <a:spcPts val="600"/>
              </a:spcAft>
              <a:buNone/>
            </a:pPr>
            <a:r>
              <a:rPr kumimoji="1" lang="ja-JP" altLang="en-US" sz="2000" dirty="0" smtClean="0"/>
              <a:t>　</a:t>
            </a:r>
            <a:r>
              <a:rPr lang="ja-JP" altLang="en-US" sz="2000" dirty="0" smtClean="0"/>
              <a:t>そこで全国店舗対象にした投資を決定</a:t>
            </a:r>
            <a:endParaRPr lang="en-US" altLang="ja-JP" sz="2000" dirty="0" smtClean="0"/>
          </a:p>
          <a:p>
            <a:pPr marL="179388" indent="-179388">
              <a:spcBef>
                <a:spcPts val="0"/>
              </a:spcBef>
              <a:spcAft>
                <a:spcPts val="600"/>
              </a:spcAft>
              <a:buNone/>
            </a:pPr>
            <a:r>
              <a:rPr lang="ja-JP" altLang="en-US" sz="2400" dirty="0"/>
              <a:t>２</a:t>
            </a:r>
            <a:r>
              <a:rPr lang="ja-JP" altLang="en-US" sz="2400" dirty="0" smtClean="0"/>
              <a:t>）所得の空間移動</a:t>
            </a:r>
            <a:endParaRPr lang="en-US" altLang="ja-JP" sz="2400" dirty="0" smtClean="0"/>
          </a:p>
          <a:p>
            <a:pPr marL="358775" indent="-179388">
              <a:spcBef>
                <a:spcPts val="0"/>
              </a:spcBef>
              <a:spcAft>
                <a:spcPts val="600"/>
              </a:spcAft>
            </a:pPr>
            <a:r>
              <a:rPr lang="ja-JP" altLang="en-US" sz="2000" dirty="0" smtClean="0"/>
              <a:t>工場出荷</a:t>
            </a:r>
            <a:r>
              <a:rPr lang="ja-JP" altLang="en-US" sz="2000" dirty="0"/>
              <a:t>額の一部が本社</a:t>
            </a:r>
            <a:r>
              <a:rPr lang="ja-JP" altLang="en-US" sz="2000" dirty="0" smtClean="0"/>
              <a:t>へ間接費用として送金</a:t>
            </a:r>
            <a:endParaRPr lang="en-US" altLang="ja-JP" sz="2000" dirty="0" smtClean="0"/>
          </a:p>
          <a:p>
            <a:pPr marL="358775" indent="-179388">
              <a:spcBef>
                <a:spcPts val="0"/>
              </a:spcBef>
              <a:spcAft>
                <a:spcPts val="600"/>
              </a:spcAft>
            </a:pPr>
            <a:r>
              <a:rPr lang="ja-JP" altLang="en-US" sz="2000" dirty="0"/>
              <a:t>子供への</a:t>
            </a:r>
            <a:r>
              <a:rPr lang="ja-JP" altLang="en-US" sz="2000" dirty="0" smtClean="0"/>
              <a:t>仕送り　</a:t>
            </a:r>
            <a:r>
              <a:rPr lang="en-US" altLang="ja-JP" sz="2000" dirty="0" smtClean="0"/>
              <a:t>60</a:t>
            </a:r>
            <a:r>
              <a:rPr lang="ja-JP" altLang="en-US" sz="2000" dirty="0" smtClean="0"/>
              <a:t>万円</a:t>
            </a:r>
            <a:r>
              <a:rPr lang="en-US" altLang="ja-JP" sz="2000" dirty="0" smtClean="0"/>
              <a:t>/</a:t>
            </a:r>
            <a:r>
              <a:rPr lang="ja-JP" altLang="en-US" sz="2000" dirty="0" smtClean="0"/>
              <a:t>年</a:t>
            </a:r>
            <a:r>
              <a:rPr lang="en-US" altLang="ja-JP" sz="2000" dirty="0" smtClean="0"/>
              <a:t>×</a:t>
            </a:r>
            <a:r>
              <a:rPr lang="ja-JP" altLang="en-US" sz="2000" dirty="0" smtClean="0"/>
              <a:t>延べ</a:t>
            </a:r>
            <a:r>
              <a:rPr lang="en-US" altLang="ja-JP" sz="2000" dirty="0" smtClean="0"/>
              <a:t>1</a:t>
            </a:r>
            <a:r>
              <a:rPr lang="ja-JP" altLang="en-US" sz="2000" dirty="0" smtClean="0"/>
              <a:t>千人（</a:t>
            </a:r>
            <a:r>
              <a:rPr lang="en-US" altLang="ja-JP" sz="2000" dirty="0" smtClean="0"/>
              <a:t>250</a:t>
            </a:r>
            <a:r>
              <a:rPr lang="ja-JP" altLang="en-US" sz="2000" dirty="0" smtClean="0"/>
              <a:t>人</a:t>
            </a:r>
            <a:r>
              <a:rPr lang="en-US" altLang="ja-JP" sz="2000" dirty="0" smtClean="0"/>
              <a:t>×</a:t>
            </a:r>
            <a:r>
              <a:rPr lang="ja-JP" altLang="en-US" sz="2000" dirty="0" smtClean="0"/>
              <a:t>４学年）＝</a:t>
            </a:r>
            <a:r>
              <a:rPr lang="en-US" altLang="ja-JP" sz="2000" dirty="0" smtClean="0"/>
              <a:t>6</a:t>
            </a:r>
            <a:r>
              <a:rPr lang="ja-JP" altLang="en-US" sz="2000" dirty="0" smtClean="0"/>
              <a:t>億円</a:t>
            </a:r>
            <a:endParaRPr lang="en-US" altLang="ja-JP" sz="2000" dirty="0" smtClean="0"/>
          </a:p>
          <a:p>
            <a:pPr marL="179388" indent="-179388">
              <a:spcBef>
                <a:spcPts val="0"/>
              </a:spcBef>
              <a:spcAft>
                <a:spcPts val="600"/>
              </a:spcAft>
              <a:buNone/>
            </a:pPr>
            <a:r>
              <a:rPr lang="ja-JP" altLang="en-US" sz="2400" dirty="0" smtClean="0"/>
              <a:t>３）貯蓄部分が域内で再投資されているか</a:t>
            </a:r>
            <a:endParaRPr lang="en-US" altLang="ja-JP" sz="2400" dirty="0" smtClean="0"/>
          </a:p>
          <a:p>
            <a:pPr marL="358775" indent="-179388">
              <a:spcBef>
                <a:spcPts val="0"/>
              </a:spcBef>
              <a:spcAft>
                <a:spcPts val="600"/>
              </a:spcAft>
            </a:pPr>
            <a:r>
              <a:rPr lang="ja-JP" altLang="en-US" sz="2000" dirty="0" smtClean="0"/>
              <a:t>銀行</a:t>
            </a:r>
            <a:r>
              <a:rPr lang="ja-JP" altLang="en-US" sz="2000" dirty="0"/>
              <a:t>預金</a:t>
            </a:r>
            <a:r>
              <a:rPr lang="ja-JP" altLang="en-US" sz="2000" dirty="0" smtClean="0"/>
              <a:t>が東京コール市場で運用</a:t>
            </a:r>
            <a:endParaRPr lang="en-US" altLang="ja-JP" sz="2000" dirty="0" smtClean="0"/>
          </a:p>
          <a:p>
            <a:pPr marL="358775" indent="-179388">
              <a:spcBef>
                <a:spcPts val="0"/>
              </a:spcBef>
              <a:spcAft>
                <a:spcPts val="600"/>
              </a:spcAft>
            </a:pPr>
            <a:r>
              <a:rPr lang="ja-JP" altLang="en-US" sz="2000" dirty="0" smtClean="0"/>
              <a:t>地方交付税が大都市部へ環流</a:t>
            </a:r>
            <a:endParaRPr lang="en-US" altLang="ja-JP" sz="2000" dirty="0" smtClean="0"/>
          </a:p>
          <a:p>
            <a:pPr marL="358775" indent="-179388">
              <a:spcBef>
                <a:spcPts val="0"/>
              </a:spcBef>
              <a:spcAft>
                <a:spcPts val="600"/>
              </a:spcAft>
            </a:pPr>
            <a:r>
              <a:rPr lang="ja-JP" altLang="en-US" sz="2000" dirty="0" smtClean="0"/>
              <a:t>これを銀行</a:t>
            </a:r>
            <a:r>
              <a:rPr lang="ja-JP" altLang="en-US" sz="2000" dirty="0"/>
              <a:t>の預貸</a:t>
            </a:r>
            <a:r>
              <a:rPr lang="ja-JP" altLang="en-US" sz="2000" dirty="0" smtClean="0"/>
              <a:t>比率でチェック！</a:t>
            </a:r>
            <a:endParaRPr kumimoji="1" lang="ja-JP" altLang="en-US" sz="2000" dirty="0"/>
          </a:p>
        </p:txBody>
      </p:sp>
    </p:spTree>
    <p:extLst>
      <p:ext uri="{BB962C8B-B14F-4D97-AF65-F5344CB8AC3E}">
        <p14:creationId xmlns:p14="http://schemas.microsoft.com/office/powerpoint/2010/main" val="11545511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6120680"/>
          </a:xfrm>
        </p:spPr>
        <p:txBody>
          <a:bodyPr>
            <a:normAutofit fontScale="77500" lnSpcReduction="20000"/>
          </a:bodyPr>
          <a:lstStyle/>
          <a:p>
            <a:pPr>
              <a:lnSpc>
                <a:spcPct val="120000"/>
              </a:lnSpc>
              <a:spcBef>
                <a:spcPts val="0"/>
              </a:spcBef>
              <a:spcAft>
                <a:spcPts val="600"/>
              </a:spcAft>
              <a:buNone/>
            </a:pPr>
            <a:r>
              <a:rPr lang="ja-JP" altLang="ja-JP" u="sng" dirty="0" smtClean="0"/>
              <a:t>１．域外マネー獲得のシミュレーション</a:t>
            </a:r>
            <a:endParaRPr lang="ja-JP" altLang="ja-JP" dirty="0" smtClean="0"/>
          </a:p>
          <a:p>
            <a:pPr>
              <a:lnSpc>
                <a:spcPct val="120000"/>
              </a:lnSpc>
              <a:spcBef>
                <a:spcPts val="0"/>
              </a:spcBef>
              <a:spcAft>
                <a:spcPts val="600"/>
              </a:spcAft>
              <a:buNone/>
            </a:pPr>
            <a:r>
              <a:rPr lang="en-US" altLang="ja-JP" sz="2900" dirty="0" smtClean="0"/>
              <a:t>(1) </a:t>
            </a:r>
            <a:r>
              <a:rPr lang="ja-JP" altLang="ja-JP" sz="2900" dirty="0" smtClean="0"/>
              <a:t>新たな企業立地による経済波及効果（企業誘致）</a:t>
            </a:r>
          </a:p>
          <a:p>
            <a:pPr>
              <a:lnSpc>
                <a:spcPct val="120000"/>
              </a:lnSpc>
              <a:spcBef>
                <a:spcPts val="0"/>
              </a:spcBef>
              <a:spcAft>
                <a:spcPts val="600"/>
              </a:spcAft>
              <a:buNone/>
            </a:pPr>
            <a:r>
              <a:rPr lang="en-US" altLang="ja-JP" sz="2900" dirty="0" smtClean="0"/>
              <a:t>(2) </a:t>
            </a:r>
            <a:r>
              <a:rPr lang="ja-JP" altLang="ja-JP" sz="2900" dirty="0" smtClean="0"/>
              <a:t>新たな産業育成による経済波及効果</a:t>
            </a:r>
            <a:endParaRPr lang="en-US" altLang="ja-JP" sz="2900" dirty="0" smtClean="0"/>
          </a:p>
          <a:p>
            <a:pPr>
              <a:lnSpc>
                <a:spcPct val="120000"/>
              </a:lnSpc>
              <a:spcBef>
                <a:spcPts val="0"/>
              </a:spcBef>
              <a:spcAft>
                <a:spcPts val="600"/>
              </a:spcAft>
              <a:buNone/>
            </a:pPr>
            <a:r>
              <a:rPr lang="ja-JP" altLang="ja-JP" u="sng" dirty="0" smtClean="0"/>
              <a:t>２．域内マネー循環のシミュレーション</a:t>
            </a:r>
            <a:endParaRPr lang="ja-JP" altLang="ja-JP" dirty="0" smtClean="0"/>
          </a:p>
          <a:p>
            <a:pPr>
              <a:lnSpc>
                <a:spcPct val="120000"/>
              </a:lnSpc>
              <a:spcBef>
                <a:spcPts val="0"/>
              </a:spcBef>
              <a:spcAft>
                <a:spcPts val="600"/>
              </a:spcAft>
              <a:buNone/>
            </a:pPr>
            <a:r>
              <a:rPr lang="en-US" altLang="ja-JP" sz="2900" dirty="0" smtClean="0"/>
              <a:t>(1) </a:t>
            </a:r>
            <a:r>
              <a:rPr lang="ja-JP" altLang="ja-JP" sz="2900" dirty="0" smtClean="0"/>
              <a:t>市内取引の拡大による経済波及効果（域内調達率向上）</a:t>
            </a:r>
          </a:p>
          <a:p>
            <a:pPr marL="179388" indent="-179388">
              <a:lnSpc>
                <a:spcPct val="120000"/>
              </a:lnSpc>
              <a:spcBef>
                <a:spcPts val="0"/>
              </a:spcBef>
              <a:spcAft>
                <a:spcPts val="600"/>
              </a:spcAft>
              <a:buNone/>
            </a:pPr>
            <a:r>
              <a:rPr lang="ja-JP" altLang="en-US" sz="2900" dirty="0" smtClean="0"/>
              <a:t>　</a:t>
            </a:r>
            <a:r>
              <a:rPr lang="ja-JP" altLang="ja-JP" sz="2900" dirty="0" smtClean="0"/>
              <a:t>これは同時に域外へ流出するマネーを縮小するシミュレーションでもある。</a:t>
            </a:r>
          </a:p>
          <a:p>
            <a:pPr>
              <a:lnSpc>
                <a:spcPct val="120000"/>
              </a:lnSpc>
              <a:spcBef>
                <a:spcPts val="0"/>
              </a:spcBef>
              <a:spcAft>
                <a:spcPts val="600"/>
              </a:spcAft>
              <a:buNone/>
            </a:pPr>
            <a:r>
              <a:rPr lang="en-US" altLang="ja-JP" sz="2900" dirty="0" smtClean="0"/>
              <a:t>(2) </a:t>
            </a:r>
            <a:r>
              <a:rPr lang="ja-JP" altLang="ja-JP" sz="2900" dirty="0" smtClean="0"/>
              <a:t>市内供給量の増加（異業種による農業参入</a:t>
            </a:r>
            <a:r>
              <a:rPr lang="ja-JP" altLang="en-US" sz="2900" dirty="0" smtClean="0"/>
              <a:t>、</a:t>
            </a:r>
            <a:r>
              <a:rPr lang="ja-JP" altLang="ja-JP" sz="2900" dirty="0" smtClean="0"/>
              <a:t>特産品開発）</a:t>
            </a:r>
            <a:endParaRPr lang="en-US" altLang="ja-JP" sz="2900" dirty="0" smtClean="0"/>
          </a:p>
          <a:p>
            <a:pPr>
              <a:lnSpc>
                <a:spcPct val="120000"/>
              </a:lnSpc>
              <a:spcBef>
                <a:spcPts val="0"/>
              </a:spcBef>
              <a:spcAft>
                <a:spcPts val="600"/>
              </a:spcAft>
              <a:buNone/>
            </a:pPr>
            <a:r>
              <a:rPr lang="en-US" altLang="ja-JP" sz="2900" dirty="0" smtClean="0"/>
              <a:t>(3) </a:t>
            </a:r>
            <a:r>
              <a:rPr lang="ja-JP" altLang="ja-JP" sz="2900" dirty="0" smtClean="0"/>
              <a:t>市内取引の拡大による経済波及効果（観光業の振興）</a:t>
            </a:r>
            <a:endParaRPr lang="en-US" altLang="ja-JP" sz="2900" dirty="0" smtClean="0"/>
          </a:p>
          <a:p>
            <a:pPr marL="514350" indent="-514350">
              <a:lnSpc>
                <a:spcPct val="120000"/>
              </a:lnSpc>
              <a:spcBef>
                <a:spcPts val="0"/>
              </a:spcBef>
              <a:spcAft>
                <a:spcPts val="600"/>
              </a:spcAft>
              <a:buNone/>
            </a:pPr>
            <a:r>
              <a:rPr lang="en-US" altLang="ja-JP" sz="2900" dirty="0" smtClean="0"/>
              <a:t>(4)</a:t>
            </a:r>
            <a:r>
              <a:rPr lang="ja-JP" altLang="ja-JP" sz="2900" dirty="0" smtClean="0"/>
              <a:t>個人消費の市外流出の縮小</a:t>
            </a:r>
            <a:endParaRPr lang="en-US" altLang="ja-JP" sz="2900" dirty="0" smtClean="0"/>
          </a:p>
          <a:p>
            <a:pPr marL="514350" indent="-514350">
              <a:lnSpc>
                <a:spcPct val="120000"/>
              </a:lnSpc>
              <a:spcBef>
                <a:spcPts val="0"/>
              </a:spcBef>
              <a:spcAft>
                <a:spcPts val="600"/>
              </a:spcAft>
              <a:buNone/>
            </a:pPr>
            <a:r>
              <a:rPr lang="en-US" altLang="ja-JP" sz="2900" dirty="0" smtClean="0"/>
              <a:t>(5)</a:t>
            </a:r>
            <a:r>
              <a:rPr lang="ja-JP" altLang="ja-JP" sz="2900" dirty="0" smtClean="0"/>
              <a:t>市内企業の流出防止</a:t>
            </a:r>
          </a:p>
          <a:p>
            <a:pPr marL="268288" indent="-268288">
              <a:lnSpc>
                <a:spcPct val="120000"/>
              </a:lnSpc>
              <a:spcBef>
                <a:spcPts val="0"/>
              </a:spcBef>
              <a:spcAft>
                <a:spcPts val="600"/>
              </a:spcAft>
              <a:buNone/>
            </a:pPr>
            <a:r>
              <a:rPr lang="en-US" altLang="ja-JP" dirty="0" smtClean="0"/>
              <a:t>    </a:t>
            </a:r>
            <a:r>
              <a:rPr lang="ja-JP" altLang="ja-JP" sz="2600" dirty="0" smtClean="0"/>
              <a:t>国内製造から海外移管へ進む中、今後、市内企業が撤退する可能性も想定され、市外流出阻止に向けた取り組みが求められる。そこで、現時点で市内企業が市内にどれくらいの経済波及効果をもたらして</a:t>
            </a:r>
            <a:r>
              <a:rPr lang="ja-JP" altLang="ja-JP" sz="2600" smtClean="0"/>
              <a:t>いるか</a:t>
            </a:r>
            <a:r>
              <a:rPr lang="ja-JP" altLang="en-US" sz="2600" smtClean="0"/>
              <a:t>を</a:t>
            </a:r>
            <a:r>
              <a:rPr lang="ja-JP" altLang="ja-JP" sz="2600" smtClean="0"/>
              <a:t>計測</a:t>
            </a:r>
            <a:r>
              <a:rPr lang="ja-JP" altLang="ja-JP" sz="2600" dirty="0" smtClean="0"/>
              <a:t>し重要度を洗い出す。</a:t>
            </a:r>
          </a:p>
          <a:p>
            <a:pPr marL="514350" indent="-514350">
              <a:buAutoNum type="arabicParenBoth" startAt="2"/>
            </a:pPr>
            <a:endParaRPr lang="en-US" altLang="ja-JP" dirty="0" smtClean="0"/>
          </a:p>
          <a:p>
            <a:pPr>
              <a:buNone/>
            </a:pPr>
            <a:endParaRPr lang="ja-JP" altLang="ja-JP" dirty="0" smtClean="0"/>
          </a:p>
          <a:p>
            <a:endParaRPr kumimoji="1" lang="ja-JP" altLang="en-US" dirty="0"/>
          </a:p>
        </p:txBody>
      </p:sp>
    </p:spTree>
    <p:extLst>
      <p:ext uri="{BB962C8B-B14F-4D97-AF65-F5344CB8AC3E}">
        <p14:creationId xmlns:p14="http://schemas.microsoft.com/office/powerpoint/2010/main" val="3207860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67597" y="4452996"/>
            <a:ext cx="1671328" cy="7077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土地：場所</a:t>
            </a:r>
            <a:endParaRPr kumimoji="1" lang="en-US" altLang="ja-JP" dirty="0" smtClean="0"/>
          </a:p>
          <a:p>
            <a:pPr algn="ctr"/>
            <a:r>
              <a:rPr kumimoji="1" lang="ja-JP" altLang="en-US" dirty="0" smtClean="0"/>
              <a:t>（地代</a:t>
            </a:r>
            <a:r>
              <a:rPr lang="ja-JP" altLang="en-US" dirty="0"/>
              <a:t>）</a:t>
            </a:r>
            <a:endParaRPr kumimoji="1" lang="ja-JP" altLang="en-US" dirty="0"/>
          </a:p>
        </p:txBody>
      </p:sp>
      <p:sp>
        <p:nvSpPr>
          <p:cNvPr id="5" name="正方形/長方形 4"/>
          <p:cNvSpPr/>
          <p:nvPr/>
        </p:nvSpPr>
        <p:spPr>
          <a:xfrm>
            <a:off x="356317" y="5160776"/>
            <a:ext cx="1682607" cy="7200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労働：人</a:t>
            </a:r>
            <a:endParaRPr kumimoji="1" lang="en-US" altLang="ja-JP" dirty="0" smtClean="0"/>
          </a:p>
          <a:p>
            <a:pPr algn="ctr"/>
            <a:r>
              <a:rPr kumimoji="1" lang="ja-JP" altLang="en-US" dirty="0" smtClean="0"/>
              <a:t>（人件費</a:t>
            </a:r>
            <a:r>
              <a:rPr lang="ja-JP" altLang="en-US" dirty="0" smtClean="0"/>
              <a:t>）</a:t>
            </a:r>
            <a:endParaRPr kumimoji="1" lang="ja-JP" altLang="en-US" dirty="0"/>
          </a:p>
        </p:txBody>
      </p:sp>
      <p:sp>
        <p:nvSpPr>
          <p:cNvPr id="6" name="正方形/長方形 5"/>
          <p:cNvSpPr/>
          <p:nvPr/>
        </p:nvSpPr>
        <p:spPr>
          <a:xfrm>
            <a:off x="356318" y="5880856"/>
            <a:ext cx="1686084" cy="7200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資本：設備</a:t>
            </a:r>
            <a:endParaRPr kumimoji="1" lang="en-US" altLang="ja-JP" dirty="0" smtClean="0"/>
          </a:p>
          <a:p>
            <a:pPr algn="ctr"/>
            <a:r>
              <a:rPr kumimoji="1" lang="ja-JP" altLang="en-US" dirty="0" smtClean="0"/>
              <a:t>（資本減耗費</a:t>
            </a:r>
            <a:r>
              <a:rPr lang="ja-JP" altLang="en-US" dirty="0" smtClean="0"/>
              <a:t>）</a:t>
            </a:r>
            <a:endParaRPr kumimoji="1" lang="ja-JP" altLang="en-US" dirty="0"/>
          </a:p>
        </p:txBody>
      </p:sp>
      <p:sp>
        <p:nvSpPr>
          <p:cNvPr id="7" name="正方形/長方形 6"/>
          <p:cNvSpPr/>
          <p:nvPr/>
        </p:nvSpPr>
        <p:spPr>
          <a:xfrm>
            <a:off x="369774" y="1585882"/>
            <a:ext cx="1662450" cy="286711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cxnSp>
        <p:nvCxnSpPr>
          <p:cNvPr id="3" name="直線コネクタ 2"/>
          <p:cNvCxnSpPr/>
          <p:nvPr/>
        </p:nvCxnSpPr>
        <p:spPr>
          <a:xfrm>
            <a:off x="420325" y="2308675"/>
            <a:ext cx="1618600"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420325" y="2988543"/>
            <a:ext cx="1618600"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420325" y="3748835"/>
            <a:ext cx="1618600"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538367" y="1730706"/>
            <a:ext cx="1296144"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中間投入１</a:t>
            </a:r>
            <a:endParaRPr kumimoji="1" lang="ja-JP" altLang="en-US" dirty="0"/>
          </a:p>
        </p:txBody>
      </p:sp>
      <p:sp>
        <p:nvSpPr>
          <p:cNvPr id="11" name="正方形/長方形 10"/>
          <p:cNvSpPr/>
          <p:nvPr/>
        </p:nvSpPr>
        <p:spPr>
          <a:xfrm>
            <a:off x="568207" y="2452691"/>
            <a:ext cx="1296144"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中間投入２</a:t>
            </a:r>
            <a:endParaRPr kumimoji="1" lang="ja-JP" altLang="en-US" dirty="0"/>
          </a:p>
        </p:txBody>
      </p:sp>
      <p:sp>
        <p:nvSpPr>
          <p:cNvPr id="12" name="正方形/長方形 11"/>
          <p:cNvSpPr/>
          <p:nvPr/>
        </p:nvSpPr>
        <p:spPr>
          <a:xfrm>
            <a:off x="552927" y="3172771"/>
            <a:ext cx="1296144"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中間投入３</a:t>
            </a:r>
            <a:endParaRPr kumimoji="1" lang="ja-JP" altLang="en-US" dirty="0"/>
          </a:p>
        </p:txBody>
      </p:sp>
      <p:sp>
        <p:nvSpPr>
          <p:cNvPr id="13" name="正方形/長方形 12"/>
          <p:cNvSpPr/>
          <p:nvPr/>
        </p:nvSpPr>
        <p:spPr>
          <a:xfrm>
            <a:off x="552927" y="3892851"/>
            <a:ext cx="1335088"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中間投入４</a:t>
            </a:r>
            <a:endParaRPr kumimoji="1" lang="ja-JP" altLang="en-US" dirty="0"/>
          </a:p>
        </p:txBody>
      </p:sp>
      <p:sp>
        <p:nvSpPr>
          <p:cNvPr id="14" name="正方形/長方形 13"/>
          <p:cNvSpPr/>
          <p:nvPr/>
        </p:nvSpPr>
        <p:spPr>
          <a:xfrm>
            <a:off x="2296161" y="802655"/>
            <a:ext cx="2397596" cy="3538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域内での中間需要</a:t>
            </a:r>
            <a:endParaRPr kumimoji="1" lang="en-US" altLang="ja-JP" dirty="0" smtClean="0"/>
          </a:p>
        </p:txBody>
      </p:sp>
      <p:sp>
        <p:nvSpPr>
          <p:cNvPr id="15" name="正方形/長方形 14"/>
          <p:cNvSpPr/>
          <p:nvPr/>
        </p:nvSpPr>
        <p:spPr>
          <a:xfrm>
            <a:off x="7087161" y="799675"/>
            <a:ext cx="1503908" cy="7077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域外からの需要（移出）</a:t>
            </a:r>
            <a:endParaRPr kumimoji="1" lang="ja-JP" altLang="en-US" dirty="0"/>
          </a:p>
        </p:txBody>
      </p:sp>
      <p:sp>
        <p:nvSpPr>
          <p:cNvPr id="16" name="正方形/長方形 15"/>
          <p:cNvSpPr/>
          <p:nvPr/>
        </p:nvSpPr>
        <p:spPr>
          <a:xfrm>
            <a:off x="2296161" y="1156545"/>
            <a:ext cx="1181472" cy="3538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自給部分</a:t>
            </a:r>
            <a:endParaRPr kumimoji="1" lang="en-US" altLang="ja-JP" dirty="0" smtClean="0"/>
          </a:p>
        </p:txBody>
      </p:sp>
      <p:sp>
        <p:nvSpPr>
          <p:cNvPr id="17" name="正方形/長方形 16"/>
          <p:cNvSpPr/>
          <p:nvPr/>
        </p:nvSpPr>
        <p:spPr>
          <a:xfrm>
            <a:off x="3477633" y="1156545"/>
            <a:ext cx="1224136" cy="3538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移入部分</a:t>
            </a:r>
            <a:endParaRPr kumimoji="1" lang="en-US" altLang="ja-JP" dirty="0" smtClean="0"/>
          </a:p>
        </p:txBody>
      </p:sp>
      <p:sp>
        <p:nvSpPr>
          <p:cNvPr id="18" name="正方形/長方形 17"/>
          <p:cNvSpPr/>
          <p:nvPr/>
        </p:nvSpPr>
        <p:spPr>
          <a:xfrm>
            <a:off x="4693757" y="802875"/>
            <a:ext cx="2393404" cy="3538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域内での最終需要</a:t>
            </a:r>
            <a:endParaRPr kumimoji="1" lang="en-US" altLang="ja-JP" dirty="0" smtClean="0"/>
          </a:p>
        </p:txBody>
      </p:sp>
      <p:sp>
        <p:nvSpPr>
          <p:cNvPr id="19" name="正方形/長方形 18"/>
          <p:cNvSpPr/>
          <p:nvPr/>
        </p:nvSpPr>
        <p:spPr>
          <a:xfrm>
            <a:off x="4681553" y="1156765"/>
            <a:ext cx="1181472" cy="3538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自給部分</a:t>
            </a:r>
            <a:endParaRPr kumimoji="1" lang="en-US" altLang="ja-JP" dirty="0" smtClean="0"/>
          </a:p>
        </p:txBody>
      </p:sp>
      <p:sp>
        <p:nvSpPr>
          <p:cNvPr id="20" name="正方形/長方形 19"/>
          <p:cNvSpPr/>
          <p:nvPr/>
        </p:nvSpPr>
        <p:spPr>
          <a:xfrm>
            <a:off x="5863025" y="1153565"/>
            <a:ext cx="1224136" cy="3538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移入部分</a:t>
            </a:r>
            <a:endParaRPr kumimoji="1" lang="en-US" altLang="ja-JP" dirty="0" smtClean="0"/>
          </a:p>
        </p:txBody>
      </p:sp>
      <p:cxnSp>
        <p:nvCxnSpPr>
          <p:cNvPr id="22" name="直線コネクタ 21"/>
          <p:cNvCxnSpPr/>
          <p:nvPr/>
        </p:nvCxnSpPr>
        <p:spPr>
          <a:xfrm>
            <a:off x="2032224" y="1946730"/>
            <a:ext cx="580689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2038925" y="2651523"/>
            <a:ext cx="5800190" cy="1719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2032223" y="3360232"/>
            <a:ext cx="5806892" cy="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032222" y="4100635"/>
            <a:ext cx="5806893" cy="154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2889065" y="1510435"/>
            <a:ext cx="0" cy="2590200"/>
          </a:xfrm>
          <a:prstGeom prst="line">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円/楕円 30"/>
          <p:cNvSpPr/>
          <p:nvPr/>
        </p:nvSpPr>
        <p:spPr>
          <a:xfrm>
            <a:off x="2814889" y="1852827"/>
            <a:ext cx="144016" cy="187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5206237" y="1852825"/>
            <a:ext cx="144016" cy="187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2814889" y="2574812"/>
            <a:ext cx="144016" cy="187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4013489" y="1852826"/>
            <a:ext cx="144016" cy="187805"/>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5" name="円/楕円 34"/>
          <p:cNvSpPr/>
          <p:nvPr/>
        </p:nvSpPr>
        <p:spPr>
          <a:xfrm>
            <a:off x="2814889" y="3266332"/>
            <a:ext cx="144016" cy="187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2814889" y="4006732"/>
            <a:ext cx="144016" cy="187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5206237" y="2574812"/>
            <a:ext cx="144016" cy="187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a:off x="5206237" y="3266332"/>
            <a:ext cx="144016" cy="187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p:nvPr/>
        </p:nvSpPr>
        <p:spPr>
          <a:xfrm>
            <a:off x="5217181" y="4006730"/>
            <a:ext cx="144016" cy="187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2807557" y="4699154"/>
            <a:ext cx="144016" cy="187805"/>
          </a:xfrm>
          <a:prstGeom prst="ellipse">
            <a:avLst/>
          </a:prstGeom>
          <a:solidFill>
            <a:srgbClr val="4CD46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7753985" y="4027216"/>
            <a:ext cx="144016" cy="187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p:cNvCxnSpPr/>
          <p:nvPr/>
        </p:nvCxnSpPr>
        <p:spPr>
          <a:xfrm>
            <a:off x="367597" y="799675"/>
            <a:ext cx="1742752" cy="707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085497" y="1518675"/>
            <a:ext cx="0" cy="2590200"/>
          </a:xfrm>
          <a:prstGeom prst="line">
            <a:avLst/>
          </a:prstGeom>
          <a:ln w="1905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a:xfrm>
            <a:off x="4021873" y="2557621"/>
            <a:ext cx="144016" cy="187805"/>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6" name="円/楕円 45"/>
          <p:cNvSpPr/>
          <p:nvPr/>
        </p:nvSpPr>
        <p:spPr>
          <a:xfrm>
            <a:off x="4013489" y="3266331"/>
            <a:ext cx="144016" cy="187805"/>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7" name="円/楕円 46"/>
          <p:cNvSpPr/>
          <p:nvPr/>
        </p:nvSpPr>
        <p:spPr>
          <a:xfrm>
            <a:off x="4013489" y="4006731"/>
            <a:ext cx="144016" cy="187805"/>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8" name="円/楕円 47"/>
          <p:cNvSpPr/>
          <p:nvPr/>
        </p:nvSpPr>
        <p:spPr>
          <a:xfrm>
            <a:off x="6403083" y="1852827"/>
            <a:ext cx="144016" cy="187805"/>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9" name="円/楕円 48"/>
          <p:cNvSpPr/>
          <p:nvPr/>
        </p:nvSpPr>
        <p:spPr>
          <a:xfrm>
            <a:off x="6396431" y="2579421"/>
            <a:ext cx="144016" cy="187805"/>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0" name="円/楕円 49"/>
          <p:cNvSpPr/>
          <p:nvPr/>
        </p:nvSpPr>
        <p:spPr>
          <a:xfrm>
            <a:off x="6389779" y="4014972"/>
            <a:ext cx="144016" cy="187805"/>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1" name="円/楕円 50"/>
          <p:cNvSpPr/>
          <p:nvPr/>
        </p:nvSpPr>
        <p:spPr>
          <a:xfrm>
            <a:off x="6379619" y="3266330"/>
            <a:ext cx="144016" cy="187805"/>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cxnSp>
        <p:nvCxnSpPr>
          <p:cNvPr id="52" name="直線コネクタ 51"/>
          <p:cNvCxnSpPr/>
          <p:nvPr/>
        </p:nvCxnSpPr>
        <p:spPr>
          <a:xfrm>
            <a:off x="5278245" y="1510435"/>
            <a:ext cx="0" cy="2590200"/>
          </a:xfrm>
          <a:prstGeom prst="line">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6475091" y="1525879"/>
            <a:ext cx="0" cy="2590200"/>
          </a:xfrm>
          <a:prstGeom prst="line">
            <a:avLst/>
          </a:prstGeom>
          <a:ln w="1905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endCxn id="36" idx="4"/>
          </p:cNvCxnSpPr>
          <p:nvPr/>
        </p:nvCxnSpPr>
        <p:spPr>
          <a:xfrm flipH="1" flipV="1">
            <a:off x="2886897" y="4194537"/>
            <a:ext cx="2168" cy="2046359"/>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2032222" y="4787846"/>
            <a:ext cx="4436217"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2042402" y="5520816"/>
            <a:ext cx="4436217"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2042401" y="6240896"/>
            <a:ext cx="4436217"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7845071" y="1525879"/>
            <a:ext cx="0" cy="2590200"/>
          </a:xfrm>
          <a:prstGeom prst="line">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円/楕円 58"/>
          <p:cNvSpPr/>
          <p:nvPr/>
        </p:nvSpPr>
        <p:spPr>
          <a:xfrm>
            <a:off x="2775717" y="5402656"/>
            <a:ext cx="144016" cy="187805"/>
          </a:xfrm>
          <a:prstGeom prst="ellipse">
            <a:avLst/>
          </a:prstGeom>
          <a:solidFill>
            <a:srgbClr val="4CD46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a:off x="4017693" y="4699154"/>
            <a:ext cx="144016" cy="187805"/>
          </a:xfrm>
          <a:prstGeom prst="ellipse">
            <a:avLst/>
          </a:prstGeom>
          <a:solidFill>
            <a:srgbClr val="4CD46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a:off x="2807557" y="6133939"/>
            <a:ext cx="144016" cy="187805"/>
          </a:xfrm>
          <a:prstGeom prst="ellipse">
            <a:avLst/>
          </a:prstGeom>
          <a:solidFill>
            <a:srgbClr val="4CD46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a:off x="5194993" y="4691815"/>
            <a:ext cx="144016" cy="187805"/>
          </a:xfrm>
          <a:prstGeom prst="ellipse">
            <a:avLst/>
          </a:prstGeom>
          <a:solidFill>
            <a:srgbClr val="4CD46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a:off x="6379619" y="4691813"/>
            <a:ext cx="144016" cy="187805"/>
          </a:xfrm>
          <a:prstGeom prst="ellipse">
            <a:avLst/>
          </a:prstGeom>
          <a:solidFill>
            <a:srgbClr val="4CD46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a:off x="5194993" y="6132071"/>
            <a:ext cx="144016" cy="187805"/>
          </a:xfrm>
          <a:prstGeom prst="ellipse">
            <a:avLst/>
          </a:prstGeom>
          <a:solidFill>
            <a:srgbClr val="4CD46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a:off x="4017693" y="5406157"/>
            <a:ext cx="144016" cy="187805"/>
          </a:xfrm>
          <a:prstGeom prst="ellipse">
            <a:avLst/>
          </a:prstGeom>
          <a:solidFill>
            <a:srgbClr val="4CD46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a:off x="4016133" y="6145052"/>
            <a:ext cx="144016" cy="187805"/>
          </a:xfrm>
          <a:prstGeom prst="ellipse">
            <a:avLst/>
          </a:prstGeom>
          <a:solidFill>
            <a:srgbClr val="4CD46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a:off x="5220929" y="5414213"/>
            <a:ext cx="144016" cy="187805"/>
          </a:xfrm>
          <a:prstGeom prst="ellipse">
            <a:avLst/>
          </a:prstGeom>
          <a:solidFill>
            <a:srgbClr val="4CD46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a:off x="6362407" y="6132072"/>
            <a:ext cx="144016" cy="187805"/>
          </a:xfrm>
          <a:prstGeom prst="ellipse">
            <a:avLst/>
          </a:prstGeom>
          <a:solidFill>
            <a:srgbClr val="4CD46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a:off x="6379708" y="5435457"/>
            <a:ext cx="144016" cy="187805"/>
          </a:xfrm>
          <a:prstGeom prst="ellipse">
            <a:avLst/>
          </a:prstGeom>
          <a:solidFill>
            <a:srgbClr val="4CD46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 name="直線矢印コネクタ 69"/>
          <p:cNvCxnSpPr/>
          <p:nvPr/>
        </p:nvCxnSpPr>
        <p:spPr>
          <a:xfrm flipH="1" flipV="1">
            <a:off x="4079785" y="4215021"/>
            <a:ext cx="2168" cy="2046359"/>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flipH="1" flipV="1">
            <a:off x="5290769" y="4194537"/>
            <a:ext cx="2168" cy="2046359"/>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flipH="1" flipV="1">
            <a:off x="6461787" y="4212200"/>
            <a:ext cx="2168" cy="2046359"/>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3" name="円/楕円 72"/>
          <p:cNvSpPr/>
          <p:nvPr/>
        </p:nvSpPr>
        <p:spPr>
          <a:xfrm>
            <a:off x="7773063" y="3266332"/>
            <a:ext cx="144016" cy="187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楕円 73"/>
          <p:cNvSpPr/>
          <p:nvPr/>
        </p:nvSpPr>
        <p:spPr>
          <a:xfrm>
            <a:off x="7753985" y="2557620"/>
            <a:ext cx="144016" cy="187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円/楕円 74"/>
          <p:cNvSpPr/>
          <p:nvPr/>
        </p:nvSpPr>
        <p:spPr>
          <a:xfrm>
            <a:off x="7762369" y="1874590"/>
            <a:ext cx="144016" cy="187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247345" y="799675"/>
            <a:ext cx="870406" cy="3538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需要</a:t>
            </a:r>
            <a:endParaRPr kumimoji="1" lang="ja-JP" altLang="en-US" dirty="0"/>
          </a:p>
        </p:txBody>
      </p:sp>
      <p:sp>
        <p:nvSpPr>
          <p:cNvPr id="76" name="角丸四角形 75"/>
          <p:cNvSpPr/>
          <p:nvPr/>
        </p:nvSpPr>
        <p:spPr>
          <a:xfrm>
            <a:off x="327214" y="1129020"/>
            <a:ext cx="870406" cy="3538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供給</a:t>
            </a:r>
            <a:endParaRPr kumimoji="1" lang="ja-JP" altLang="en-US" dirty="0"/>
          </a:p>
        </p:txBody>
      </p:sp>
      <p:sp>
        <p:nvSpPr>
          <p:cNvPr id="21" name="四角形吹き出し 20"/>
          <p:cNvSpPr/>
          <p:nvPr/>
        </p:nvSpPr>
        <p:spPr>
          <a:xfrm>
            <a:off x="6718861" y="4886959"/>
            <a:ext cx="2088232" cy="1166132"/>
          </a:xfrm>
          <a:prstGeom prst="wedgeRectCallout">
            <a:avLst>
              <a:gd name="adj1" fmla="val -35982"/>
              <a:gd name="adj2" fmla="val -66649"/>
            </a:avLst>
          </a:prstGeom>
          <a:ln/>
        </p:spPr>
        <p:style>
          <a:lnRef idx="2">
            <a:schemeClr val="dk1"/>
          </a:lnRef>
          <a:fillRef idx="1">
            <a:schemeClr val="lt1"/>
          </a:fillRef>
          <a:effectRef idx="0">
            <a:schemeClr val="dk1"/>
          </a:effectRef>
          <a:fontRef idx="minor">
            <a:schemeClr val="dk1"/>
          </a:fontRef>
        </p:style>
        <p:txBody>
          <a:bodyPr rtlCol="0" anchor="t" anchorCtr="0"/>
          <a:lstStyle/>
          <a:p>
            <a:r>
              <a:rPr kumimoji="1" lang="ja-JP" altLang="en-US" sz="1700" dirty="0" smtClean="0"/>
              <a:t>　　を大きくし、</a:t>
            </a:r>
            <a:endParaRPr kumimoji="1" lang="en-US" altLang="ja-JP" sz="1700" dirty="0" smtClean="0"/>
          </a:p>
          <a:p>
            <a:r>
              <a:rPr lang="ja-JP" altLang="en-US" sz="1700" dirty="0" smtClean="0"/>
              <a:t>　　を小さくすると、地域への波及効果は大きくなる</a:t>
            </a:r>
            <a:endParaRPr kumimoji="1" lang="ja-JP" altLang="en-US" sz="1700" dirty="0"/>
          </a:p>
        </p:txBody>
      </p:sp>
      <p:sp>
        <p:nvSpPr>
          <p:cNvPr id="77" name="円/楕円 76"/>
          <p:cNvSpPr/>
          <p:nvPr/>
        </p:nvSpPr>
        <p:spPr>
          <a:xfrm>
            <a:off x="6862877" y="4987912"/>
            <a:ext cx="144016" cy="187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円/楕円 77"/>
          <p:cNvSpPr/>
          <p:nvPr/>
        </p:nvSpPr>
        <p:spPr>
          <a:xfrm>
            <a:off x="6862877" y="5238200"/>
            <a:ext cx="144016" cy="187805"/>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79" name="正方形/長方形 78"/>
          <p:cNvSpPr/>
          <p:nvPr/>
        </p:nvSpPr>
        <p:spPr>
          <a:xfrm>
            <a:off x="2288701" y="260648"/>
            <a:ext cx="2392851" cy="43204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中間需要１・２・３・４</a:t>
            </a:r>
            <a:endParaRPr kumimoji="1" lang="ja-JP" altLang="en-US" dirty="0"/>
          </a:p>
        </p:txBody>
      </p:sp>
    </p:spTree>
    <p:extLst>
      <p:ext uri="{BB962C8B-B14F-4D97-AF65-F5344CB8AC3E}">
        <p14:creationId xmlns:p14="http://schemas.microsoft.com/office/powerpoint/2010/main" val="119457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p:spPr>
        <p:txBody>
          <a:bodyPr>
            <a:normAutofit/>
          </a:bodyPr>
          <a:lstStyle/>
          <a:p>
            <a:r>
              <a:rPr kumimoji="1" lang="ja-JP" altLang="en-US" sz="4000" dirty="0" smtClean="0"/>
              <a:t>産業を２つに分ける</a:t>
            </a:r>
            <a:endParaRPr kumimoji="1" lang="ja-JP" altLang="en-US" sz="4000" dirty="0"/>
          </a:p>
        </p:txBody>
      </p:sp>
      <p:sp>
        <p:nvSpPr>
          <p:cNvPr id="3" name="コンテンツ プレースホルダー 2"/>
          <p:cNvSpPr>
            <a:spLocks noGrp="1"/>
          </p:cNvSpPr>
          <p:nvPr>
            <p:ph idx="1"/>
          </p:nvPr>
        </p:nvSpPr>
        <p:spPr>
          <a:xfrm>
            <a:off x="323528" y="1268760"/>
            <a:ext cx="8496944" cy="4248472"/>
          </a:xfrm>
        </p:spPr>
        <p:txBody>
          <a:bodyPr>
            <a:normAutofit/>
          </a:bodyPr>
          <a:lstStyle/>
          <a:p>
            <a:pPr>
              <a:spcBef>
                <a:spcPts val="0"/>
              </a:spcBef>
              <a:spcAft>
                <a:spcPts val="600"/>
              </a:spcAft>
            </a:pPr>
            <a:r>
              <a:rPr kumimoji="1" lang="ja-JP" altLang="en-US" dirty="0" smtClean="0"/>
              <a:t>域外市場産業（基盤産業）</a:t>
            </a:r>
            <a:endParaRPr kumimoji="1" lang="en-US" altLang="ja-JP" dirty="0" smtClean="0"/>
          </a:p>
          <a:p>
            <a:pPr marL="0" indent="0">
              <a:spcBef>
                <a:spcPts val="0"/>
              </a:spcBef>
              <a:spcAft>
                <a:spcPts val="600"/>
              </a:spcAft>
              <a:buNone/>
              <a:tabLst>
                <a:tab pos="1790700" algn="l"/>
              </a:tabLst>
            </a:pPr>
            <a:r>
              <a:rPr lang="ja-JP" altLang="en-US" sz="2200" dirty="0" smtClean="0"/>
              <a:t>域外</a:t>
            </a:r>
            <a:r>
              <a:rPr lang="ja-JP" altLang="en-US" sz="2200" dirty="0"/>
              <a:t>を主たる販売市場とした産業で、移出</a:t>
            </a:r>
            <a:r>
              <a:rPr lang="ja-JP" altLang="en-US" sz="2200" dirty="0" smtClean="0"/>
              <a:t>産業と</a:t>
            </a:r>
            <a:r>
              <a:rPr lang="ja-JP" altLang="en-US" sz="2200" dirty="0"/>
              <a:t>いわれ、一般に農林漁業</a:t>
            </a:r>
            <a:r>
              <a:rPr lang="ja-JP" altLang="en-US" sz="2200" dirty="0" smtClean="0"/>
              <a:t>、鉱業、製造業、宿泊業、運輸業（特に水運）が</a:t>
            </a:r>
            <a:r>
              <a:rPr lang="ja-JP" altLang="en-US" sz="2200" dirty="0"/>
              <a:t>該当するが、大都市で</a:t>
            </a:r>
            <a:r>
              <a:rPr lang="ja-JP" altLang="en-US" sz="2200" dirty="0" smtClean="0"/>
              <a:t>は一部のサービス業</a:t>
            </a:r>
            <a:r>
              <a:rPr lang="ja-JP" altLang="en-US" sz="2200" dirty="0"/>
              <a:t>も移出産業として成立している。所得の源泉となることから基盤産業</a:t>
            </a:r>
            <a:r>
              <a:rPr lang="ja-JP" altLang="en-US" sz="2200" dirty="0" smtClean="0"/>
              <a:t>とも定義</a:t>
            </a:r>
            <a:r>
              <a:rPr lang="ja-JP" altLang="en-US" sz="2200" dirty="0"/>
              <a:t>される。</a:t>
            </a:r>
          </a:p>
          <a:p>
            <a:pPr>
              <a:spcBef>
                <a:spcPts val="0"/>
              </a:spcBef>
              <a:spcAft>
                <a:spcPts val="600"/>
              </a:spcAft>
            </a:pPr>
            <a:r>
              <a:rPr lang="ja-JP" altLang="en-US" dirty="0" smtClean="0"/>
              <a:t>域内</a:t>
            </a:r>
            <a:r>
              <a:rPr lang="ja-JP" altLang="en-US" dirty="0"/>
              <a:t>市場</a:t>
            </a:r>
            <a:r>
              <a:rPr lang="ja-JP" altLang="en-US" dirty="0" smtClean="0"/>
              <a:t>産業（非基盤産業）</a:t>
            </a:r>
            <a:endParaRPr lang="en-US" altLang="ja-JP" dirty="0" smtClean="0"/>
          </a:p>
          <a:p>
            <a:pPr marL="0" indent="0">
              <a:spcBef>
                <a:spcPts val="0"/>
              </a:spcBef>
              <a:spcAft>
                <a:spcPts val="600"/>
              </a:spcAft>
              <a:buNone/>
            </a:pPr>
            <a:r>
              <a:rPr kumimoji="1" lang="ja-JP" altLang="en-US" sz="2200" dirty="0"/>
              <a:t>域内</a:t>
            </a:r>
            <a:r>
              <a:rPr kumimoji="1" lang="ja-JP" altLang="en-US" sz="2200" dirty="0" smtClean="0"/>
              <a:t>を主たる販売市場としている産業で、建設業、小売業、対個人サービス、公共的サービス、公務、金融保険業（支店、営業所）、不動産業などが該当する。上の基盤産業によって外貨が獲得され、そこから派生需要で生まれる産業であることから非基盤産業とも言われる。</a:t>
            </a:r>
            <a:endParaRPr kumimoji="1" lang="ja-JP" altLang="en-US" sz="2200" dirty="0"/>
          </a:p>
        </p:txBody>
      </p:sp>
      <p:sp>
        <p:nvSpPr>
          <p:cNvPr id="4" name="正方形/長方形 3"/>
          <p:cNvSpPr/>
          <p:nvPr/>
        </p:nvSpPr>
        <p:spPr>
          <a:xfrm>
            <a:off x="251520" y="5445224"/>
            <a:ext cx="8640960" cy="8640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smtClean="0"/>
              <a:t>［基盤産業就業者］→［非基盤産業就業者］</a:t>
            </a:r>
            <a:endParaRPr kumimoji="1" lang="ja-JP" altLang="en-US" sz="2400" dirty="0"/>
          </a:p>
        </p:txBody>
      </p:sp>
    </p:spTree>
    <p:extLst>
      <p:ext uri="{BB962C8B-B14F-4D97-AF65-F5344CB8AC3E}">
        <p14:creationId xmlns:p14="http://schemas.microsoft.com/office/powerpoint/2010/main" val="3180574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角丸四角形 63"/>
          <p:cNvSpPr/>
          <p:nvPr/>
        </p:nvSpPr>
        <p:spPr>
          <a:xfrm>
            <a:off x="5940152" y="2060848"/>
            <a:ext cx="2808312" cy="36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角丸四角形 62"/>
          <p:cNvSpPr/>
          <p:nvPr/>
        </p:nvSpPr>
        <p:spPr>
          <a:xfrm>
            <a:off x="2195736" y="2060848"/>
            <a:ext cx="3384376" cy="36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a:xfrm>
            <a:off x="395536" y="188640"/>
            <a:ext cx="8229600" cy="634082"/>
          </a:xfrm>
        </p:spPr>
        <p:txBody>
          <a:bodyPr>
            <a:normAutofit fontScale="90000"/>
          </a:bodyPr>
          <a:lstStyle/>
          <a:p>
            <a:pPr algn="l"/>
            <a:r>
              <a:rPr lang="ja-JP" altLang="en-US" sz="4000" dirty="0"/>
              <a:t>朝来</a:t>
            </a:r>
            <a:r>
              <a:rPr kumimoji="1" lang="ja-JP" altLang="en-US" sz="4000" dirty="0" smtClean="0"/>
              <a:t>市地域経済の基本構造</a:t>
            </a:r>
            <a:endParaRPr kumimoji="1" lang="ja-JP" altLang="en-US" sz="4000" dirty="0"/>
          </a:p>
        </p:txBody>
      </p:sp>
      <p:sp>
        <p:nvSpPr>
          <p:cNvPr id="5" name="AutoShape 17"/>
          <p:cNvSpPr>
            <a:spLocks noChangeArrowheads="1"/>
          </p:cNvSpPr>
          <p:nvPr/>
        </p:nvSpPr>
        <p:spPr bwMode="auto">
          <a:xfrm>
            <a:off x="3203848" y="1844824"/>
            <a:ext cx="1440160" cy="432047"/>
          </a:xfrm>
          <a:prstGeom prst="horizontalScroll">
            <a:avLst>
              <a:gd name="adj" fmla="val 12500"/>
            </a:avLst>
          </a:prstGeom>
          <a:solidFill>
            <a:srgbClr val="99CCFF"/>
          </a:solidFill>
          <a:ln w="19050">
            <a:solidFill>
              <a:srgbClr val="000066"/>
            </a:solidFill>
            <a:round/>
            <a:headEnd/>
            <a:tailEnd/>
          </a:ln>
          <a:effectLst/>
        </p:spPr>
        <p:txBody>
          <a:bodyPr wrap="none" lIns="90000" tIns="46800" rIns="90000" bIns="46800" anchor="ctr"/>
          <a:lstStyle/>
          <a:p>
            <a:pPr algn="ctr"/>
            <a:r>
              <a:rPr lang="ja-JP" altLang="en-US" sz="1600" dirty="0">
                <a:solidFill>
                  <a:srgbClr val="000066"/>
                </a:solidFill>
                <a:latin typeface="HGPｺﾞｼｯｸE" pitchFamily="50" charset="-128"/>
                <a:ea typeface="HGPｺﾞｼｯｸM" pitchFamily="50" charset="-128"/>
              </a:rPr>
              <a:t>域外市場産業</a:t>
            </a:r>
          </a:p>
        </p:txBody>
      </p:sp>
      <p:sp>
        <p:nvSpPr>
          <p:cNvPr id="6" name="AutoShape 16"/>
          <p:cNvSpPr>
            <a:spLocks noChangeArrowheads="1"/>
          </p:cNvSpPr>
          <p:nvPr/>
        </p:nvSpPr>
        <p:spPr bwMode="auto">
          <a:xfrm>
            <a:off x="6588224" y="1844824"/>
            <a:ext cx="1512168" cy="432941"/>
          </a:xfrm>
          <a:prstGeom prst="horizontalScroll">
            <a:avLst>
              <a:gd name="adj" fmla="val 12500"/>
            </a:avLst>
          </a:prstGeom>
          <a:solidFill>
            <a:srgbClr val="99CCFF"/>
          </a:solidFill>
          <a:ln w="19050">
            <a:solidFill>
              <a:srgbClr val="000066"/>
            </a:solidFill>
            <a:round/>
            <a:headEnd/>
            <a:tailEnd/>
          </a:ln>
          <a:effectLst/>
        </p:spPr>
        <p:txBody>
          <a:bodyPr wrap="none" lIns="90000" tIns="46800" rIns="90000" bIns="46800" anchor="ctr"/>
          <a:lstStyle/>
          <a:p>
            <a:pPr algn="ctr"/>
            <a:r>
              <a:rPr lang="ja-JP" altLang="en-US" sz="1600" dirty="0">
                <a:solidFill>
                  <a:srgbClr val="000066"/>
                </a:solidFill>
                <a:latin typeface="HGPｺﾞｼｯｸE" pitchFamily="50" charset="-128"/>
                <a:ea typeface="HGPｺﾞｼｯｸM" pitchFamily="50" charset="-128"/>
              </a:rPr>
              <a:t>域内市場産業</a:t>
            </a:r>
          </a:p>
        </p:txBody>
      </p:sp>
      <p:pic>
        <p:nvPicPr>
          <p:cNvPr id="7" name="Picture 7" descr="st4a_ivd[1]"/>
          <p:cNvPicPr>
            <a:picLocks noChangeAspect="1" noChangeArrowheads="1"/>
          </p:cNvPicPr>
          <p:nvPr/>
        </p:nvPicPr>
        <p:blipFill>
          <a:blip r:embed="rId3" cstate="print"/>
          <a:srcRect/>
          <a:stretch>
            <a:fillRect/>
          </a:stretch>
        </p:blipFill>
        <p:spPr bwMode="auto">
          <a:xfrm>
            <a:off x="2843808" y="2636912"/>
            <a:ext cx="1008112" cy="776920"/>
          </a:xfrm>
          <a:prstGeom prst="rect">
            <a:avLst/>
          </a:prstGeom>
          <a:noFill/>
          <a:ln>
            <a:solidFill>
              <a:schemeClr val="accent1"/>
            </a:solidFill>
          </a:ln>
        </p:spPr>
      </p:pic>
      <p:sp>
        <p:nvSpPr>
          <p:cNvPr id="8" name="AutoShape 8"/>
          <p:cNvSpPr>
            <a:spLocks noChangeArrowheads="1"/>
          </p:cNvSpPr>
          <p:nvPr/>
        </p:nvSpPr>
        <p:spPr bwMode="auto">
          <a:xfrm>
            <a:off x="2843808" y="2348880"/>
            <a:ext cx="1101725" cy="257233"/>
          </a:xfrm>
          <a:prstGeom prst="roundRect">
            <a:avLst>
              <a:gd name="adj" fmla="val 16667"/>
            </a:avLst>
          </a:prstGeom>
          <a:solidFill>
            <a:srgbClr val="FFCC99"/>
          </a:solidFill>
          <a:ln w="12700" algn="ctr">
            <a:solidFill>
              <a:schemeClr val="tx1"/>
            </a:solidFill>
            <a:round/>
            <a:headEnd/>
            <a:tailEnd type="none" w="sm" len="sm"/>
          </a:ln>
          <a:effectLst/>
        </p:spPr>
        <p:txBody>
          <a:bodyPr wrap="none" lIns="90000" tIns="46800" rIns="90000" bIns="46800" anchor="ctr"/>
          <a:lstStyle/>
          <a:p>
            <a:pPr algn="ctr"/>
            <a:r>
              <a:rPr lang="ja-JP" altLang="en-US" sz="1200" dirty="0">
                <a:solidFill>
                  <a:srgbClr val="000066"/>
                </a:solidFill>
                <a:latin typeface="HGPｺﾞｼｯｸM" pitchFamily="50" charset="-128"/>
                <a:ea typeface="HGPｺﾞｼｯｸM" pitchFamily="50" charset="-128"/>
              </a:rPr>
              <a:t>大企業の工場</a:t>
            </a:r>
          </a:p>
        </p:txBody>
      </p:sp>
      <p:sp>
        <p:nvSpPr>
          <p:cNvPr id="9" name="AutoShape 6"/>
          <p:cNvSpPr>
            <a:spLocks noChangeArrowheads="1"/>
          </p:cNvSpPr>
          <p:nvPr/>
        </p:nvSpPr>
        <p:spPr bwMode="auto">
          <a:xfrm>
            <a:off x="251520" y="1628800"/>
            <a:ext cx="1029717" cy="257233"/>
          </a:xfrm>
          <a:prstGeom prst="roundRect">
            <a:avLst>
              <a:gd name="adj" fmla="val 16667"/>
            </a:avLst>
          </a:prstGeom>
          <a:solidFill>
            <a:srgbClr val="FFCC99"/>
          </a:solidFill>
          <a:ln w="12700" algn="ctr">
            <a:solidFill>
              <a:schemeClr val="tx1"/>
            </a:solidFill>
            <a:round/>
            <a:headEnd/>
            <a:tailEnd type="none" w="sm" len="sm"/>
          </a:ln>
          <a:effectLst/>
        </p:spPr>
        <p:txBody>
          <a:bodyPr wrap="none" lIns="90000" tIns="46800" rIns="90000" bIns="46800" anchor="ctr"/>
          <a:lstStyle/>
          <a:p>
            <a:pPr algn="ctr"/>
            <a:r>
              <a:rPr lang="ja-JP" altLang="en-US" sz="1200" dirty="0">
                <a:solidFill>
                  <a:srgbClr val="000066"/>
                </a:solidFill>
                <a:latin typeface="HGPｺﾞｼｯｸM" pitchFamily="50" charset="-128"/>
                <a:ea typeface="HGPｺﾞｼｯｸM" pitchFamily="50" charset="-128"/>
              </a:rPr>
              <a:t>本　社</a:t>
            </a:r>
          </a:p>
        </p:txBody>
      </p:sp>
      <p:pic>
        <p:nvPicPr>
          <p:cNvPr id="10" name="Picture 53" descr="edptpjnk[1]"/>
          <p:cNvPicPr>
            <a:picLocks noChangeAspect="1" noChangeArrowheads="1"/>
          </p:cNvPicPr>
          <p:nvPr/>
        </p:nvPicPr>
        <p:blipFill>
          <a:blip r:embed="rId4" cstate="print"/>
          <a:srcRect/>
          <a:stretch>
            <a:fillRect/>
          </a:stretch>
        </p:blipFill>
        <p:spPr bwMode="auto">
          <a:xfrm>
            <a:off x="251520" y="1916831"/>
            <a:ext cx="1008112" cy="940905"/>
          </a:xfrm>
          <a:prstGeom prst="rect">
            <a:avLst/>
          </a:prstGeom>
          <a:noFill/>
          <a:ln>
            <a:solidFill>
              <a:schemeClr val="accent1"/>
            </a:solidFill>
          </a:ln>
        </p:spPr>
      </p:pic>
      <p:sp>
        <p:nvSpPr>
          <p:cNvPr id="12" name="左矢印 11"/>
          <p:cNvSpPr/>
          <p:nvPr/>
        </p:nvSpPr>
        <p:spPr>
          <a:xfrm>
            <a:off x="1115616" y="3068960"/>
            <a:ext cx="1584176" cy="432048"/>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smtClean="0"/>
              <a:t>財の移出</a:t>
            </a:r>
            <a:endParaRPr kumimoji="1" lang="ja-JP" altLang="en-US" sz="1400" dirty="0"/>
          </a:p>
        </p:txBody>
      </p:sp>
      <p:sp>
        <p:nvSpPr>
          <p:cNvPr id="13" name="右矢印 12"/>
          <p:cNvSpPr/>
          <p:nvPr/>
        </p:nvSpPr>
        <p:spPr>
          <a:xfrm>
            <a:off x="1259632" y="2420888"/>
            <a:ext cx="1512168" cy="43204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サービスの移入</a:t>
            </a:r>
            <a:endParaRPr kumimoji="1" lang="ja-JP" altLang="en-US" sz="1400" dirty="0"/>
          </a:p>
        </p:txBody>
      </p:sp>
      <p:sp>
        <p:nvSpPr>
          <p:cNvPr id="15" name="Oval 43"/>
          <p:cNvSpPr>
            <a:spLocks noChangeArrowheads="1"/>
          </p:cNvSpPr>
          <p:nvPr/>
        </p:nvSpPr>
        <p:spPr bwMode="auto">
          <a:xfrm>
            <a:off x="3995937" y="2636912"/>
            <a:ext cx="1512167" cy="1321980"/>
          </a:xfrm>
          <a:prstGeom prst="ellipse">
            <a:avLst/>
          </a:prstGeom>
          <a:solidFill>
            <a:srgbClr val="EEEEEE"/>
          </a:solidFill>
          <a:ln w="12700" algn="ctr">
            <a:solidFill>
              <a:schemeClr val="tx1"/>
            </a:solidFill>
            <a:round/>
            <a:headEnd/>
            <a:tailEnd type="none" w="sm" len="sm"/>
          </a:ln>
          <a:effectLst/>
        </p:spPr>
        <p:txBody>
          <a:bodyPr vert="eaVert" wrap="none" lIns="90000" tIns="46800" rIns="90000" bIns="46800" anchor="ctr"/>
          <a:lstStyle/>
          <a:p>
            <a:endParaRPr lang="ja-JP" altLang="en-US"/>
          </a:p>
        </p:txBody>
      </p:sp>
      <p:pic>
        <p:nvPicPr>
          <p:cNvPr id="17" name="Picture 45" descr="22v3r3vd[1]"/>
          <p:cNvPicPr>
            <a:picLocks noChangeAspect="1" noChangeArrowheads="1"/>
          </p:cNvPicPr>
          <p:nvPr/>
        </p:nvPicPr>
        <p:blipFill>
          <a:blip r:embed="rId5" cstate="print"/>
          <a:srcRect/>
          <a:stretch>
            <a:fillRect/>
          </a:stretch>
        </p:blipFill>
        <p:spPr bwMode="auto">
          <a:xfrm>
            <a:off x="4283968" y="2924944"/>
            <a:ext cx="431800" cy="416782"/>
          </a:xfrm>
          <a:prstGeom prst="rect">
            <a:avLst/>
          </a:prstGeom>
          <a:noFill/>
        </p:spPr>
      </p:pic>
      <p:pic>
        <p:nvPicPr>
          <p:cNvPr id="19" name="Picture 47" descr="a341iyfh[1]"/>
          <p:cNvPicPr>
            <a:picLocks noChangeAspect="1" noChangeArrowheads="1"/>
          </p:cNvPicPr>
          <p:nvPr/>
        </p:nvPicPr>
        <p:blipFill>
          <a:blip r:embed="rId6" cstate="print"/>
          <a:srcRect/>
          <a:stretch>
            <a:fillRect/>
          </a:stretch>
        </p:blipFill>
        <p:spPr bwMode="auto">
          <a:xfrm>
            <a:off x="5076056" y="3068960"/>
            <a:ext cx="287338" cy="286538"/>
          </a:xfrm>
          <a:prstGeom prst="rect">
            <a:avLst/>
          </a:prstGeom>
          <a:noFill/>
        </p:spPr>
      </p:pic>
      <p:pic>
        <p:nvPicPr>
          <p:cNvPr id="21" name="Picture 49" descr="abwonrj4[1]"/>
          <p:cNvPicPr>
            <a:picLocks noChangeAspect="1" noChangeArrowheads="1"/>
          </p:cNvPicPr>
          <p:nvPr/>
        </p:nvPicPr>
        <p:blipFill>
          <a:blip r:embed="rId7" cstate="print"/>
          <a:srcRect/>
          <a:stretch>
            <a:fillRect/>
          </a:stretch>
        </p:blipFill>
        <p:spPr bwMode="auto">
          <a:xfrm>
            <a:off x="4860032" y="3501008"/>
            <a:ext cx="360363" cy="319099"/>
          </a:xfrm>
          <a:prstGeom prst="rect">
            <a:avLst/>
          </a:prstGeom>
          <a:noFill/>
        </p:spPr>
      </p:pic>
      <p:pic>
        <p:nvPicPr>
          <p:cNvPr id="22" name="Picture 50" descr="h04c3j2w[1]"/>
          <p:cNvPicPr>
            <a:picLocks noChangeAspect="1" noChangeArrowheads="1"/>
          </p:cNvPicPr>
          <p:nvPr/>
        </p:nvPicPr>
        <p:blipFill>
          <a:blip r:embed="rId8" cstate="print"/>
          <a:srcRect/>
          <a:stretch>
            <a:fillRect/>
          </a:stretch>
        </p:blipFill>
        <p:spPr bwMode="auto">
          <a:xfrm>
            <a:off x="4283968" y="3501008"/>
            <a:ext cx="393700" cy="226300"/>
          </a:xfrm>
          <a:prstGeom prst="rect">
            <a:avLst/>
          </a:prstGeom>
          <a:noFill/>
        </p:spPr>
      </p:pic>
      <p:pic>
        <p:nvPicPr>
          <p:cNvPr id="23" name="Picture 51" descr="4wwl2i2j[1]"/>
          <p:cNvPicPr>
            <a:picLocks noChangeAspect="1" noChangeArrowheads="1"/>
          </p:cNvPicPr>
          <p:nvPr/>
        </p:nvPicPr>
        <p:blipFill>
          <a:blip r:embed="rId9" cstate="print"/>
          <a:srcRect/>
          <a:stretch>
            <a:fillRect/>
          </a:stretch>
        </p:blipFill>
        <p:spPr bwMode="auto">
          <a:xfrm>
            <a:off x="4499992" y="2708920"/>
            <a:ext cx="534988" cy="320727"/>
          </a:xfrm>
          <a:prstGeom prst="rect">
            <a:avLst/>
          </a:prstGeom>
          <a:noFill/>
        </p:spPr>
      </p:pic>
      <p:pic>
        <p:nvPicPr>
          <p:cNvPr id="24" name="Picture 52" descr="co2xcuml[1]"/>
          <p:cNvPicPr>
            <a:picLocks noChangeAspect="1" noChangeArrowheads="1"/>
          </p:cNvPicPr>
          <p:nvPr/>
        </p:nvPicPr>
        <p:blipFill>
          <a:blip r:embed="rId10" cstate="print"/>
          <a:srcRect/>
          <a:stretch>
            <a:fillRect/>
          </a:stretch>
        </p:blipFill>
        <p:spPr bwMode="auto">
          <a:xfrm>
            <a:off x="4644008" y="3068960"/>
            <a:ext cx="404813" cy="356544"/>
          </a:xfrm>
          <a:prstGeom prst="rect">
            <a:avLst/>
          </a:prstGeom>
          <a:noFill/>
        </p:spPr>
      </p:pic>
      <p:sp>
        <p:nvSpPr>
          <p:cNvPr id="25" name="AutoShape 8"/>
          <p:cNvSpPr>
            <a:spLocks noChangeArrowheads="1"/>
          </p:cNvSpPr>
          <p:nvPr/>
        </p:nvSpPr>
        <p:spPr bwMode="auto">
          <a:xfrm>
            <a:off x="3995936" y="2348880"/>
            <a:ext cx="1101725" cy="257233"/>
          </a:xfrm>
          <a:prstGeom prst="roundRect">
            <a:avLst>
              <a:gd name="adj" fmla="val 16667"/>
            </a:avLst>
          </a:prstGeom>
          <a:solidFill>
            <a:srgbClr val="FFCC99"/>
          </a:solidFill>
          <a:ln w="12700" algn="ctr">
            <a:solidFill>
              <a:schemeClr val="tx1"/>
            </a:solidFill>
            <a:round/>
            <a:headEnd/>
            <a:tailEnd type="none" w="sm" len="sm"/>
          </a:ln>
          <a:effectLst/>
        </p:spPr>
        <p:txBody>
          <a:bodyPr wrap="none" lIns="90000" tIns="46800" rIns="90000" bIns="46800" anchor="ctr"/>
          <a:lstStyle/>
          <a:p>
            <a:pPr algn="ctr"/>
            <a:r>
              <a:rPr lang="ja-JP" altLang="en-US" sz="1200" dirty="0" smtClean="0">
                <a:solidFill>
                  <a:srgbClr val="000066"/>
                </a:solidFill>
                <a:latin typeface="HGPｺﾞｼｯｸM" pitchFamily="50" charset="-128"/>
                <a:ea typeface="HGPｺﾞｼｯｸM" pitchFamily="50" charset="-128"/>
              </a:rPr>
              <a:t>中小製造業</a:t>
            </a:r>
            <a:endParaRPr lang="ja-JP" altLang="en-US" sz="1200" dirty="0">
              <a:solidFill>
                <a:srgbClr val="000066"/>
              </a:solidFill>
              <a:latin typeface="HGPｺﾞｼｯｸM" pitchFamily="50" charset="-128"/>
              <a:ea typeface="HGPｺﾞｼｯｸM" pitchFamily="50" charset="-128"/>
            </a:endParaRPr>
          </a:p>
        </p:txBody>
      </p:sp>
      <p:sp>
        <p:nvSpPr>
          <p:cNvPr id="26" name="左矢印 25"/>
          <p:cNvSpPr/>
          <p:nvPr/>
        </p:nvSpPr>
        <p:spPr>
          <a:xfrm>
            <a:off x="1115616" y="3573016"/>
            <a:ext cx="2952328" cy="432048"/>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smtClean="0"/>
              <a:t>財の移出</a:t>
            </a:r>
            <a:endParaRPr kumimoji="1" lang="ja-JP" altLang="en-US" sz="1400" dirty="0"/>
          </a:p>
        </p:txBody>
      </p:sp>
      <p:sp>
        <p:nvSpPr>
          <p:cNvPr id="27" name="Oval 35"/>
          <p:cNvSpPr>
            <a:spLocks noChangeArrowheads="1"/>
          </p:cNvSpPr>
          <p:nvPr/>
        </p:nvSpPr>
        <p:spPr bwMode="auto">
          <a:xfrm>
            <a:off x="6516216" y="2492896"/>
            <a:ext cx="1871663" cy="1321980"/>
          </a:xfrm>
          <a:prstGeom prst="ellipse">
            <a:avLst/>
          </a:prstGeom>
          <a:solidFill>
            <a:srgbClr val="EEEEEE"/>
          </a:solidFill>
          <a:ln w="12700" algn="ctr">
            <a:solidFill>
              <a:schemeClr val="tx1"/>
            </a:solidFill>
            <a:round/>
            <a:headEnd/>
            <a:tailEnd type="none" w="sm" len="sm"/>
          </a:ln>
          <a:effectLst/>
        </p:spPr>
        <p:txBody>
          <a:bodyPr vert="eaVert" wrap="none" lIns="90000" tIns="46800" rIns="90000" bIns="46800" anchor="ctr"/>
          <a:lstStyle/>
          <a:p>
            <a:endParaRPr lang="ja-JP" altLang="en-US"/>
          </a:p>
        </p:txBody>
      </p:sp>
      <p:pic>
        <p:nvPicPr>
          <p:cNvPr id="28" name="Picture 36" descr="24fwmyqt[1]"/>
          <p:cNvPicPr>
            <a:picLocks noChangeAspect="1" noChangeArrowheads="1"/>
          </p:cNvPicPr>
          <p:nvPr/>
        </p:nvPicPr>
        <p:blipFill>
          <a:blip r:embed="rId11" cstate="print"/>
          <a:srcRect/>
          <a:stretch>
            <a:fillRect/>
          </a:stretch>
        </p:blipFill>
        <p:spPr bwMode="auto">
          <a:xfrm>
            <a:off x="6732240" y="2780928"/>
            <a:ext cx="360363" cy="436319"/>
          </a:xfrm>
          <a:prstGeom prst="rect">
            <a:avLst/>
          </a:prstGeom>
          <a:noFill/>
        </p:spPr>
      </p:pic>
      <p:pic>
        <p:nvPicPr>
          <p:cNvPr id="29" name="Picture 37" descr="xwqqlqfd[1]"/>
          <p:cNvPicPr>
            <a:picLocks noChangeAspect="1" noChangeArrowheads="1"/>
          </p:cNvPicPr>
          <p:nvPr/>
        </p:nvPicPr>
        <p:blipFill>
          <a:blip r:embed="rId12" cstate="print"/>
          <a:srcRect/>
          <a:stretch>
            <a:fillRect/>
          </a:stretch>
        </p:blipFill>
        <p:spPr bwMode="auto">
          <a:xfrm>
            <a:off x="7812360" y="2708920"/>
            <a:ext cx="406400" cy="403757"/>
          </a:xfrm>
          <a:prstGeom prst="rect">
            <a:avLst/>
          </a:prstGeom>
          <a:noFill/>
        </p:spPr>
      </p:pic>
      <p:pic>
        <p:nvPicPr>
          <p:cNvPr id="30" name="Picture 38" descr="wemlwoq4[1]"/>
          <p:cNvPicPr>
            <a:picLocks noChangeAspect="1" noChangeArrowheads="1"/>
          </p:cNvPicPr>
          <p:nvPr/>
        </p:nvPicPr>
        <p:blipFill>
          <a:blip r:embed="rId13" cstate="print"/>
          <a:srcRect/>
          <a:stretch>
            <a:fillRect/>
          </a:stretch>
        </p:blipFill>
        <p:spPr bwMode="auto">
          <a:xfrm>
            <a:off x="7380312" y="3140968"/>
            <a:ext cx="409575" cy="432048"/>
          </a:xfrm>
          <a:prstGeom prst="rect">
            <a:avLst/>
          </a:prstGeom>
          <a:noFill/>
        </p:spPr>
      </p:pic>
      <p:pic>
        <p:nvPicPr>
          <p:cNvPr id="31" name="Picture 39" descr="lld1elvd[1]"/>
          <p:cNvPicPr>
            <a:picLocks noChangeAspect="1" noChangeArrowheads="1"/>
          </p:cNvPicPr>
          <p:nvPr/>
        </p:nvPicPr>
        <p:blipFill>
          <a:blip r:embed="rId14" cstate="print"/>
          <a:srcRect/>
          <a:stretch>
            <a:fillRect/>
          </a:stretch>
        </p:blipFill>
        <p:spPr bwMode="auto">
          <a:xfrm>
            <a:off x="6876256" y="3212976"/>
            <a:ext cx="366713" cy="369568"/>
          </a:xfrm>
          <a:prstGeom prst="rect">
            <a:avLst/>
          </a:prstGeom>
          <a:noFill/>
        </p:spPr>
      </p:pic>
      <p:pic>
        <p:nvPicPr>
          <p:cNvPr id="32" name="Picture 40" descr="mzzxvrva[1]"/>
          <p:cNvPicPr>
            <a:picLocks noChangeAspect="1" noChangeArrowheads="1"/>
          </p:cNvPicPr>
          <p:nvPr/>
        </p:nvPicPr>
        <p:blipFill>
          <a:blip r:embed="rId15" cstate="print"/>
          <a:srcRect/>
          <a:stretch>
            <a:fillRect/>
          </a:stretch>
        </p:blipFill>
        <p:spPr bwMode="auto">
          <a:xfrm>
            <a:off x="7812360" y="3212976"/>
            <a:ext cx="481013" cy="340263"/>
          </a:xfrm>
          <a:prstGeom prst="rect">
            <a:avLst/>
          </a:prstGeom>
          <a:noFill/>
        </p:spPr>
      </p:pic>
      <p:pic>
        <p:nvPicPr>
          <p:cNvPr id="33" name="Picture 41" descr="z4cpqory[1]"/>
          <p:cNvPicPr>
            <a:picLocks noChangeAspect="1" noChangeArrowheads="1"/>
          </p:cNvPicPr>
          <p:nvPr/>
        </p:nvPicPr>
        <p:blipFill>
          <a:blip r:embed="rId16" cstate="print"/>
          <a:srcRect/>
          <a:stretch>
            <a:fillRect/>
          </a:stretch>
        </p:blipFill>
        <p:spPr bwMode="auto">
          <a:xfrm>
            <a:off x="7164288" y="2780928"/>
            <a:ext cx="433388" cy="343519"/>
          </a:xfrm>
          <a:prstGeom prst="rect">
            <a:avLst/>
          </a:prstGeom>
          <a:noFill/>
        </p:spPr>
      </p:pic>
      <p:sp>
        <p:nvSpPr>
          <p:cNvPr id="36" name="Oval 35"/>
          <p:cNvSpPr>
            <a:spLocks noChangeArrowheads="1"/>
          </p:cNvSpPr>
          <p:nvPr/>
        </p:nvSpPr>
        <p:spPr bwMode="auto">
          <a:xfrm>
            <a:off x="2555776" y="4149080"/>
            <a:ext cx="1728192" cy="1321980"/>
          </a:xfrm>
          <a:prstGeom prst="ellipse">
            <a:avLst/>
          </a:prstGeom>
          <a:solidFill>
            <a:srgbClr val="EEEEEE"/>
          </a:solidFill>
          <a:ln w="12700" algn="ctr">
            <a:solidFill>
              <a:schemeClr val="tx1"/>
            </a:solidFill>
            <a:round/>
            <a:headEnd/>
            <a:tailEnd type="none" w="sm" len="sm"/>
          </a:ln>
          <a:effectLst/>
        </p:spPr>
        <p:txBody>
          <a:bodyPr vert="eaVert" wrap="none" lIns="90000" tIns="46800" rIns="90000" bIns="46800" anchor="ctr"/>
          <a:lstStyle/>
          <a:p>
            <a:endParaRPr lang="ja-JP" altLang="en-US"/>
          </a:p>
        </p:txBody>
      </p:sp>
      <p:pic>
        <p:nvPicPr>
          <p:cNvPr id="37" name="Picture 4" descr="C:\Users\BeaTomo\AppData\Local\Microsoft\Windows\Temporary Internet Files\Content.IE5\WIWRKBR8\MC900295697[1].wmf"/>
          <p:cNvPicPr>
            <a:picLocks noChangeAspect="1" noChangeArrowheads="1"/>
          </p:cNvPicPr>
          <p:nvPr/>
        </p:nvPicPr>
        <p:blipFill>
          <a:blip r:embed="rId17" cstate="print"/>
          <a:srcRect/>
          <a:stretch>
            <a:fillRect/>
          </a:stretch>
        </p:blipFill>
        <p:spPr bwMode="auto">
          <a:xfrm>
            <a:off x="2987825" y="4869160"/>
            <a:ext cx="648072" cy="514357"/>
          </a:xfrm>
          <a:prstGeom prst="rect">
            <a:avLst/>
          </a:prstGeom>
          <a:noFill/>
        </p:spPr>
      </p:pic>
      <p:pic>
        <p:nvPicPr>
          <p:cNvPr id="38" name="Picture 7" descr="C:\Users\BeaTomo\AppData\Local\Microsoft\Windows\Temporary Internet Files\Content.IE5\3ORG02PZ\MC900240713[1].wmf"/>
          <p:cNvPicPr>
            <a:picLocks noChangeAspect="1" noChangeArrowheads="1"/>
          </p:cNvPicPr>
          <p:nvPr/>
        </p:nvPicPr>
        <p:blipFill>
          <a:blip r:embed="rId18" cstate="print"/>
          <a:srcRect/>
          <a:stretch>
            <a:fillRect/>
          </a:stretch>
        </p:blipFill>
        <p:spPr bwMode="auto">
          <a:xfrm>
            <a:off x="3491880" y="4365104"/>
            <a:ext cx="612046" cy="504056"/>
          </a:xfrm>
          <a:prstGeom prst="rect">
            <a:avLst/>
          </a:prstGeom>
          <a:noFill/>
        </p:spPr>
      </p:pic>
      <p:pic>
        <p:nvPicPr>
          <p:cNvPr id="39" name="Picture 14" descr="C:\Users\BeaTomo\AppData\Local\Microsoft\Windows\Temporary Internet Files\Content.IE5\3ORG02PZ\MC900150149[1].wmf"/>
          <p:cNvPicPr>
            <a:picLocks noChangeAspect="1" noChangeArrowheads="1"/>
          </p:cNvPicPr>
          <p:nvPr/>
        </p:nvPicPr>
        <p:blipFill>
          <a:blip r:embed="rId19" cstate="print"/>
          <a:srcRect/>
          <a:stretch>
            <a:fillRect/>
          </a:stretch>
        </p:blipFill>
        <p:spPr bwMode="auto">
          <a:xfrm>
            <a:off x="2843808" y="4437112"/>
            <a:ext cx="576472" cy="432049"/>
          </a:xfrm>
          <a:prstGeom prst="rect">
            <a:avLst/>
          </a:prstGeom>
          <a:noFill/>
        </p:spPr>
      </p:pic>
      <p:sp>
        <p:nvSpPr>
          <p:cNvPr id="41" name="Oval 26"/>
          <p:cNvSpPr>
            <a:spLocks noChangeArrowheads="1"/>
          </p:cNvSpPr>
          <p:nvPr/>
        </p:nvSpPr>
        <p:spPr bwMode="auto">
          <a:xfrm>
            <a:off x="6372200" y="5013176"/>
            <a:ext cx="1944216" cy="1395243"/>
          </a:xfrm>
          <a:prstGeom prst="ellipse">
            <a:avLst/>
          </a:prstGeom>
          <a:solidFill>
            <a:srgbClr val="EEEEEE"/>
          </a:solidFill>
          <a:ln w="12700" algn="ctr">
            <a:solidFill>
              <a:schemeClr val="tx1"/>
            </a:solidFill>
            <a:round/>
            <a:headEnd/>
            <a:tailEnd type="none" w="sm" len="sm"/>
          </a:ln>
          <a:effectLst/>
        </p:spPr>
        <p:txBody>
          <a:bodyPr vert="eaVert" wrap="none" lIns="90000" tIns="46800" rIns="90000" bIns="46800" anchor="ctr"/>
          <a:lstStyle/>
          <a:p>
            <a:endParaRPr lang="ja-JP" altLang="en-US"/>
          </a:p>
        </p:txBody>
      </p:sp>
      <p:pic>
        <p:nvPicPr>
          <p:cNvPr id="42" name="Picture 28" descr="00hlbuep[1]"/>
          <p:cNvPicPr>
            <a:picLocks noChangeAspect="1" noChangeArrowheads="1"/>
          </p:cNvPicPr>
          <p:nvPr/>
        </p:nvPicPr>
        <p:blipFill>
          <a:blip r:embed="rId20" cstate="print"/>
          <a:srcRect/>
          <a:stretch>
            <a:fillRect/>
          </a:stretch>
        </p:blipFill>
        <p:spPr bwMode="auto">
          <a:xfrm>
            <a:off x="7452320" y="5805264"/>
            <a:ext cx="504825" cy="367940"/>
          </a:xfrm>
          <a:prstGeom prst="rect">
            <a:avLst/>
          </a:prstGeom>
          <a:noFill/>
        </p:spPr>
      </p:pic>
      <p:pic>
        <p:nvPicPr>
          <p:cNvPr id="43" name="Picture 29" descr="azciqqvt[1]"/>
          <p:cNvPicPr>
            <a:picLocks noChangeAspect="1" noChangeArrowheads="1"/>
          </p:cNvPicPr>
          <p:nvPr/>
        </p:nvPicPr>
        <p:blipFill>
          <a:blip r:embed="rId21" cstate="print"/>
          <a:srcRect/>
          <a:stretch>
            <a:fillRect/>
          </a:stretch>
        </p:blipFill>
        <p:spPr bwMode="auto">
          <a:xfrm>
            <a:off x="7092280" y="5229200"/>
            <a:ext cx="479425" cy="343520"/>
          </a:xfrm>
          <a:prstGeom prst="rect">
            <a:avLst/>
          </a:prstGeom>
          <a:noFill/>
        </p:spPr>
      </p:pic>
      <p:pic>
        <p:nvPicPr>
          <p:cNvPr id="44" name="Picture 30" descr="2a__wjro[1]"/>
          <p:cNvPicPr>
            <a:picLocks noChangeAspect="1" noChangeArrowheads="1"/>
          </p:cNvPicPr>
          <p:nvPr/>
        </p:nvPicPr>
        <p:blipFill>
          <a:blip r:embed="rId22" cstate="print"/>
          <a:srcRect/>
          <a:stretch>
            <a:fillRect/>
          </a:stretch>
        </p:blipFill>
        <p:spPr bwMode="auto">
          <a:xfrm>
            <a:off x="6638492" y="5229200"/>
            <a:ext cx="431316" cy="360040"/>
          </a:xfrm>
          <a:prstGeom prst="rect">
            <a:avLst/>
          </a:prstGeom>
          <a:noFill/>
        </p:spPr>
      </p:pic>
      <p:pic>
        <p:nvPicPr>
          <p:cNvPr id="45" name="Picture 31" descr="vptzmluz[1]"/>
          <p:cNvPicPr>
            <a:picLocks noChangeAspect="1" noChangeArrowheads="1"/>
          </p:cNvPicPr>
          <p:nvPr/>
        </p:nvPicPr>
        <p:blipFill>
          <a:blip r:embed="rId23" cstate="print"/>
          <a:srcRect/>
          <a:stretch>
            <a:fillRect/>
          </a:stretch>
        </p:blipFill>
        <p:spPr bwMode="auto">
          <a:xfrm>
            <a:off x="6804248" y="5661248"/>
            <a:ext cx="592138" cy="390733"/>
          </a:xfrm>
          <a:prstGeom prst="rect">
            <a:avLst/>
          </a:prstGeom>
          <a:noFill/>
        </p:spPr>
      </p:pic>
      <p:sp>
        <p:nvSpPr>
          <p:cNvPr id="46" name="AutoShape 33"/>
          <p:cNvSpPr>
            <a:spLocks noChangeArrowheads="1"/>
          </p:cNvSpPr>
          <p:nvPr/>
        </p:nvSpPr>
        <p:spPr bwMode="auto">
          <a:xfrm>
            <a:off x="6804248" y="4869160"/>
            <a:ext cx="1101725" cy="258861"/>
          </a:xfrm>
          <a:prstGeom prst="roundRect">
            <a:avLst>
              <a:gd name="adj" fmla="val 16667"/>
            </a:avLst>
          </a:prstGeom>
          <a:solidFill>
            <a:srgbClr val="FFCC99"/>
          </a:solidFill>
          <a:ln w="12700" algn="ctr">
            <a:solidFill>
              <a:schemeClr val="tx1"/>
            </a:solidFill>
            <a:round/>
            <a:headEnd/>
            <a:tailEnd type="none" w="sm" len="sm"/>
          </a:ln>
          <a:effectLst/>
        </p:spPr>
        <p:txBody>
          <a:bodyPr wrap="none" lIns="90000" tIns="46800" rIns="90000" bIns="46800" anchor="ctr"/>
          <a:lstStyle/>
          <a:p>
            <a:pPr algn="ctr"/>
            <a:r>
              <a:rPr lang="ja-JP" altLang="en-US" sz="1200" dirty="0" smtClean="0">
                <a:solidFill>
                  <a:srgbClr val="000066"/>
                </a:solidFill>
                <a:latin typeface="HGPｺﾞｼｯｸM" pitchFamily="50" charset="-128"/>
                <a:ea typeface="HGPｺﾞｼｯｸM" pitchFamily="50" charset="-128"/>
              </a:rPr>
              <a:t>家計（住民）</a:t>
            </a:r>
            <a:endParaRPr lang="ja-JP" altLang="en-US" sz="1200" dirty="0">
              <a:solidFill>
                <a:srgbClr val="000066"/>
              </a:solidFill>
              <a:latin typeface="HGPｺﾞｼｯｸM" pitchFamily="50" charset="-128"/>
              <a:ea typeface="HGPｺﾞｼｯｸM" pitchFamily="50" charset="-128"/>
            </a:endParaRPr>
          </a:p>
        </p:txBody>
      </p:sp>
      <p:pic>
        <p:nvPicPr>
          <p:cNvPr id="47" name="Picture 108" descr="ne3mc_jz[1]"/>
          <p:cNvPicPr>
            <a:picLocks noChangeAspect="1" noChangeArrowheads="1"/>
          </p:cNvPicPr>
          <p:nvPr/>
        </p:nvPicPr>
        <p:blipFill>
          <a:blip r:embed="rId24" cstate="print"/>
          <a:srcRect/>
          <a:stretch>
            <a:fillRect/>
          </a:stretch>
        </p:blipFill>
        <p:spPr bwMode="auto">
          <a:xfrm>
            <a:off x="7596336" y="5373216"/>
            <a:ext cx="549275" cy="330495"/>
          </a:xfrm>
          <a:prstGeom prst="rect">
            <a:avLst/>
          </a:prstGeom>
          <a:noFill/>
        </p:spPr>
      </p:pic>
      <p:sp>
        <p:nvSpPr>
          <p:cNvPr id="14" name="AutoShape 56"/>
          <p:cNvSpPr>
            <a:spLocks noChangeArrowheads="1"/>
          </p:cNvSpPr>
          <p:nvPr/>
        </p:nvSpPr>
        <p:spPr bwMode="auto">
          <a:xfrm>
            <a:off x="6732240" y="2348880"/>
            <a:ext cx="1296144" cy="257233"/>
          </a:xfrm>
          <a:prstGeom prst="roundRect">
            <a:avLst>
              <a:gd name="adj" fmla="val 16667"/>
            </a:avLst>
          </a:prstGeom>
          <a:solidFill>
            <a:srgbClr val="FFCC99"/>
          </a:solidFill>
          <a:ln w="12700" algn="ctr">
            <a:solidFill>
              <a:schemeClr val="tx1"/>
            </a:solidFill>
            <a:round/>
            <a:headEnd/>
            <a:tailEnd type="none" w="sm" len="sm"/>
          </a:ln>
          <a:effectLst/>
        </p:spPr>
        <p:txBody>
          <a:bodyPr wrap="none" lIns="90000" tIns="46800" rIns="90000" bIns="46800" anchor="ctr"/>
          <a:lstStyle/>
          <a:p>
            <a:pPr algn="ctr"/>
            <a:r>
              <a:rPr lang="ja-JP" altLang="en-US" sz="1200" dirty="0">
                <a:solidFill>
                  <a:srgbClr val="000066"/>
                </a:solidFill>
                <a:latin typeface="HGPｺﾞｼｯｸM" pitchFamily="50" charset="-128"/>
                <a:ea typeface="HGPｺﾞｼｯｸM" pitchFamily="50" charset="-128"/>
              </a:rPr>
              <a:t>商業・サービス業等</a:t>
            </a:r>
          </a:p>
        </p:txBody>
      </p:sp>
      <p:sp>
        <p:nvSpPr>
          <p:cNvPr id="48" name="AutoShape 56"/>
          <p:cNvSpPr>
            <a:spLocks noChangeArrowheads="1"/>
          </p:cNvSpPr>
          <p:nvPr/>
        </p:nvSpPr>
        <p:spPr bwMode="auto">
          <a:xfrm>
            <a:off x="6156176" y="3645024"/>
            <a:ext cx="864096" cy="257233"/>
          </a:xfrm>
          <a:prstGeom prst="roundRect">
            <a:avLst>
              <a:gd name="adj" fmla="val 16667"/>
            </a:avLst>
          </a:prstGeom>
          <a:solidFill>
            <a:srgbClr val="FFCC99"/>
          </a:solidFill>
          <a:ln w="12700" algn="ctr">
            <a:solidFill>
              <a:schemeClr val="tx1"/>
            </a:solidFill>
            <a:round/>
            <a:headEnd/>
            <a:tailEnd type="none" w="sm" len="sm"/>
          </a:ln>
          <a:effectLst/>
        </p:spPr>
        <p:txBody>
          <a:bodyPr wrap="none" lIns="90000" tIns="46800" rIns="90000" bIns="46800" anchor="ctr"/>
          <a:lstStyle/>
          <a:p>
            <a:pPr algn="ctr"/>
            <a:r>
              <a:rPr lang="ja-JP" altLang="en-US" sz="1200" dirty="0" smtClean="0">
                <a:solidFill>
                  <a:srgbClr val="000066"/>
                </a:solidFill>
                <a:latin typeface="HGPｺﾞｼｯｸM" pitchFamily="50" charset="-128"/>
                <a:ea typeface="HGPｺﾞｼｯｸM" pitchFamily="50" charset="-128"/>
              </a:rPr>
              <a:t>建設業</a:t>
            </a:r>
            <a:endParaRPr lang="ja-JP" altLang="en-US" sz="1200" dirty="0">
              <a:solidFill>
                <a:srgbClr val="000066"/>
              </a:solidFill>
              <a:latin typeface="HGPｺﾞｼｯｸM" pitchFamily="50" charset="-128"/>
              <a:ea typeface="HGPｺﾞｼｯｸM" pitchFamily="50" charset="-128"/>
            </a:endParaRPr>
          </a:p>
        </p:txBody>
      </p:sp>
      <p:sp>
        <p:nvSpPr>
          <p:cNvPr id="50" name="右矢印 49"/>
          <p:cNvSpPr/>
          <p:nvPr/>
        </p:nvSpPr>
        <p:spPr>
          <a:xfrm>
            <a:off x="5076057" y="5912700"/>
            <a:ext cx="1306228" cy="432048"/>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t>所得移転</a:t>
            </a:r>
            <a:endParaRPr kumimoji="1" lang="ja-JP" altLang="en-US" sz="1400" dirty="0"/>
          </a:p>
        </p:txBody>
      </p:sp>
      <p:sp>
        <p:nvSpPr>
          <p:cNvPr id="51" name="上矢印 50"/>
          <p:cNvSpPr/>
          <p:nvPr/>
        </p:nvSpPr>
        <p:spPr>
          <a:xfrm>
            <a:off x="7164288" y="3861048"/>
            <a:ext cx="432048" cy="936104"/>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t>域内消費</a:t>
            </a:r>
            <a:endParaRPr kumimoji="1" lang="ja-JP" altLang="en-US" sz="1400" dirty="0"/>
          </a:p>
        </p:txBody>
      </p:sp>
      <p:sp>
        <p:nvSpPr>
          <p:cNvPr id="52" name="右矢印 51"/>
          <p:cNvSpPr/>
          <p:nvPr/>
        </p:nvSpPr>
        <p:spPr>
          <a:xfrm>
            <a:off x="7956376" y="4797152"/>
            <a:ext cx="1080120" cy="432048"/>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t>域外消費</a:t>
            </a:r>
            <a:endParaRPr kumimoji="1" lang="ja-JP" altLang="en-US" sz="1400" dirty="0"/>
          </a:p>
        </p:txBody>
      </p:sp>
      <p:sp>
        <p:nvSpPr>
          <p:cNvPr id="53" name="左矢印 52"/>
          <p:cNvSpPr/>
          <p:nvPr/>
        </p:nvSpPr>
        <p:spPr>
          <a:xfrm>
            <a:off x="5070506" y="5579704"/>
            <a:ext cx="1229686" cy="394741"/>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t>納税</a:t>
            </a:r>
            <a:endParaRPr kumimoji="1" lang="ja-JP" altLang="en-US" sz="1400" dirty="0"/>
          </a:p>
        </p:txBody>
      </p:sp>
      <p:sp>
        <p:nvSpPr>
          <p:cNvPr id="35" name="AutoShape 8"/>
          <p:cNvSpPr>
            <a:spLocks noChangeArrowheads="1"/>
          </p:cNvSpPr>
          <p:nvPr/>
        </p:nvSpPr>
        <p:spPr bwMode="auto">
          <a:xfrm>
            <a:off x="2843808" y="4005064"/>
            <a:ext cx="1101725" cy="257233"/>
          </a:xfrm>
          <a:prstGeom prst="roundRect">
            <a:avLst>
              <a:gd name="adj" fmla="val 16667"/>
            </a:avLst>
          </a:prstGeom>
          <a:solidFill>
            <a:srgbClr val="FFCC99"/>
          </a:solidFill>
          <a:ln w="12700" algn="ctr">
            <a:solidFill>
              <a:schemeClr val="tx1"/>
            </a:solidFill>
            <a:round/>
            <a:headEnd/>
            <a:tailEnd type="none" w="sm" len="sm"/>
          </a:ln>
          <a:effectLst/>
        </p:spPr>
        <p:txBody>
          <a:bodyPr wrap="none" lIns="90000" tIns="46800" rIns="90000" bIns="46800" anchor="ctr"/>
          <a:lstStyle/>
          <a:p>
            <a:pPr algn="ctr"/>
            <a:r>
              <a:rPr lang="ja-JP" altLang="en-US" sz="1200" dirty="0" smtClean="0">
                <a:solidFill>
                  <a:srgbClr val="000066"/>
                </a:solidFill>
                <a:latin typeface="HGPｺﾞｼｯｸM" pitchFamily="50" charset="-128"/>
                <a:ea typeface="HGPｺﾞｼｯｸM" pitchFamily="50" charset="-128"/>
              </a:rPr>
              <a:t>農林水産業</a:t>
            </a:r>
            <a:endParaRPr lang="ja-JP" altLang="en-US" sz="1200" dirty="0">
              <a:solidFill>
                <a:srgbClr val="000066"/>
              </a:solidFill>
              <a:latin typeface="HGPｺﾞｼｯｸM" pitchFamily="50" charset="-128"/>
              <a:ea typeface="HGPｺﾞｼｯｸM" pitchFamily="50" charset="-128"/>
            </a:endParaRPr>
          </a:p>
        </p:txBody>
      </p:sp>
      <p:sp>
        <p:nvSpPr>
          <p:cNvPr id="54" name="AutoShape 9"/>
          <p:cNvSpPr>
            <a:spLocks noChangeArrowheads="1"/>
          </p:cNvSpPr>
          <p:nvPr/>
        </p:nvSpPr>
        <p:spPr bwMode="auto">
          <a:xfrm>
            <a:off x="7380312" y="836712"/>
            <a:ext cx="1373188" cy="258861"/>
          </a:xfrm>
          <a:prstGeom prst="roundRect">
            <a:avLst>
              <a:gd name="adj" fmla="val 16667"/>
            </a:avLst>
          </a:prstGeom>
          <a:solidFill>
            <a:srgbClr val="FFFFCC"/>
          </a:solidFill>
          <a:ln w="12700" algn="ctr">
            <a:solidFill>
              <a:schemeClr val="tx1"/>
            </a:solidFill>
            <a:round/>
            <a:headEnd/>
            <a:tailEnd type="none" w="sm" len="sm"/>
          </a:ln>
          <a:effectLst/>
        </p:spPr>
        <p:txBody>
          <a:bodyPr wrap="none" lIns="90000" tIns="46800" rIns="90000" bIns="46800" anchor="ctr"/>
          <a:lstStyle/>
          <a:p>
            <a:pPr algn="ctr"/>
            <a:r>
              <a:rPr lang="ja-JP" altLang="en-US" sz="1000">
                <a:solidFill>
                  <a:srgbClr val="000066"/>
                </a:solidFill>
                <a:latin typeface="HGPｺﾞｼｯｸM" pitchFamily="50" charset="-128"/>
                <a:ea typeface="HGPｺﾞｼｯｸM" pitchFamily="50" charset="-128"/>
              </a:rPr>
              <a:t>域外の部品メーカー</a:t>
            </a:r>
          </a:p>
        </p:txBody>
      </p:sp>
      <p:pic>
        <p:nvPicPr>
          <p:cNvPr id="55" name="Picture 13" descr="igowqvjq[1]"/>
          <p:cNvPicPr>
            <a:picLocks noChangeAspect="1" noChangeArrowheads="1"/>
          </p:cNvPicPr>
          <p:nvPr/>
        </p:nvPicPr>
        <p:blipFill>
          <a:blip r:embed="rId25" cstate="print"/>
          <a:srcRect/>
          <a:stretch>
            <a:fillRect/>
          </a:stretch>
        </p:blipFill>
        <p:spPr bwMode="auto">
          <a:xfrm>
            <a:off x="6804248" y="1268760"/>
            <a:ext cx="431800" cy="327239"/>
          </a:xfrm>
          <a:prstGeom prst="rect">
            <a:avLst/>
          </a:prstGeom>
          <a:noFill/>
        </p:spPr>
      </p:pic>
      <p:pic>
        <p:nvPicPr>
          <p:cNvPr id="56" name="Picture 14" descr="hmoghtb3[1]"/>
          <p:cNvPicPr>
            <a:picLocks noChangeAspect="1" noChangeArrowheads="1"/>
          </p:cNvPicPr>
          <p:nvPr/>
        </p:nvPicPr>
        <p:blipFill>
          <a:blip r:embed="rId26" cstate="print"/>
          <a:srcRect/>
          <a:stretch>
            <a:fillRect/>
          </a:stretch>
        </p:blipFill>
        <p:spPr bwMode="auto">
          <a:xfrm>
            <a:off x="7236296" y="1268760"/>
            <a:ext cx="268091" cy="216024"/>
          </a:xfrm>
          <a:prstGeom prst="rect">
            <a:avLst/>
          </a:prstGeom>
          <a:noFill/>
          <a:ln w="9525">
            <a:noFill/>
            <a:miter lim="800000"/>
            <a:headEnd/>
            <a:tailEnd/>
          </a:ln>
        </p:spPr>
      </p:pic>
      <p:pic>
        <p:nvPicPr>
          <p:cNvPr id="57" name="Picture 16" descr="tzsbg3el[1]"/>
          <p:cNvPicPr>
            <a:picLocks noChangeAspect="1" noChangeArrowheads="1"/>
          </p:cNvPicPr>
          <p:nvPr/>
        </p:nvPicPr>
        <p:blipFill>
          <a:blip r:embed="rId27" cstate="print"/>
          <a:srcRect/>
          <a:stretch>
            <a:fillRect/>
          </a:stretch>
        </p:blipFill>
        <p:spPr bwMode="auto">
          <a:xfrm>
            <a:off x="7596336" y="1052736"/>
            <a:ext cx="863402" cy="775540"/>
          </a:xfrm>
          <a:prstGeom prst="rect">
            <a:avLst/>
          </a:prstGeom>
          <a:noFill/>
        </p:spPr>
      </p:pic>
      <p:pic>
        <p:nvPicPr>
          <p:cNvPr id="58" name="Picture 20" descr="sos2jsfa[1]"/>
          <p:cNvPicPr>
            <a:picLocks noChangeAspect="1" noChangeArrowheads="1"/>
          </p:cNvPicPr>
          <p:nvPr/>
        </p:nvPicPr>
        <p:blipFill>
          <a:blip r:embed="rId28" cstate="print"/>
          <a:srcRect/>
          <a:stretch>
            <a:fillRect/>
          </a:stretch>
        </p:blipFill>
        <p:spPr bwMode="auto">
          <a:xfrm>
            <a:off x="6372200" y="1268760"/>
            <a:ext cx="346075" cy="382593"/>
          </a:xfrm>
          <a:prstGeom prst="rect">
            <a:avLst/>
          </a:prstGeom>
          <a:noFill/>
        </p:spPr>
      </p:pic>
      <p:sp>
        <p:nvSpPr>
          <p:cNvPr id="59" name="Freeform 65"/>
          <p:cNvSpPr>
            <a:spLocks/>
          </p:cNvSpPr>
          <p:nvPr/>
        </p:nvSpPr>
        <p:spPr bwMode="auto">
          <a:xfrm>
            <a:off x="3851920" y="1196752"/>
            <a:ext cx="3456384" cy="648072"/>
          </a:xfrm>
          <a:custGeom>
            <a:avLst/>
            <a:gdLst/>
            <a:ahLst/>
            <a:cxnLst>
              <a:cxn ang="0">
                <a:pos x="0" y="590"/>
              </a:cxn>
              <a:cxn ang="0">
                <a:pos x="544" y="136"/>
              </a:cxn>
              <a:cxn ang="0">
                <a:pos x="2540" y="0"/>
              </a:cxn>
            </a:cxnLst>
            <a:rect l="0" t="0" r="r" b="b"/>
            <a:pathLst>
              <a:path w="2540" h="590">
                <a:moveTo>
                  <a:pt x="0" y="590"/>
                </a:moveTo>
                <a:cubicBezTo>
                  <a:pt x="60" y="412"/>
                  <a:pt x="121" y="234"/>
                  <a:pt x="544" y="136"/>
                </a:cubicBezTo>
                <a:cubicBezTo>
                  <a:pt x="967" y="38"/>
                  <a:pt x="1753" y="19"/>
                  <a:pt x="2540" y="0"/>
                </a:cubicBezTo>
              </a:path>
            </a:pathLst>
          </a:custGeom>
          <a:noFill/>
          <a:ln w="38100" cap="flat" cmpd="sng">
            <a:solidFill>
              <a:srgbClr val="0000FF"/>
            </a:solidFill>
            <a:prstDash val="solid"/>
            <a:round/>
            <a:headEnd type="triangle" w="med" len="med"/>
            <a:tailEnd type="none" w="med" len="med"/>
          </a:ln>
          <a:effectLst/>
        </p:spPr>
        <p:txBody>
          <a:bodyPr/>
          <a:lstStyle/>
          <a:p>
            <a:endParaRPr lang="ja-JP" altLang="en-US"/>
          </a:p>
        </p:txBody>
      </p:sp>
      <p:sp>
        <p:nvSpPr>
          <p:cNvPr id="60" name="正方形/長方形 59"/>
          <p:cNvSpPr/>
          <p:nvPr/>
        </p:nvSpPr>
        <p:spPr>
          <a:xfrm>
            <a:off x="4283968" y="1124744"/>
            <a:ext cx="1296144" cy="28803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dirty="0" smtClean="0"/>
              <a:t>中間財の移入</a:t>
            </a:r>
            <a:endParaRPr kumimoji="1" lang="ja-JP" altLang="en-US" sz="1400" dirty="0"/>
          </a:p>
        </p:txBody>
      </p:sp>
      <p:sp>
        <p:nvSpPr>
          <p:cNvPr id="61" name="AutoShape 76"/>
          <p:cNvSpPr>
            <a:spLocks noChangeArrowheads="1"/>
          </p:cNvSpPr>
          <p:nvPr/>
        </p:nvSpPr>
        <p:spPr bwMode="auto">
          <a:xfrm>
            <a:off x="5724128" y="4005064"/>
            <a:ext cx="785446" cy="257233"/>
          </a:xfrm>
          <a:prstGeom prst="roundRect">
            <a:avLst>
              <a:gd name="adj" fmla="val 16667"/>
            </a:avLst>
          </a:prstGeom>
          <a:solidFill>
            <a:srgbClr val="FFCC99"/>
          </a:solidFill>
          <a:ln w="12700" algn="ctr">
            <a:solidFill>
              <a:schemeClr val="tx1"/>
            </a:solidFill>
            <a:round/>
            <a:headEnd/>
            <a:tailEnd type="none" w="sm" len="sm"/>
          </a:ln>
          <a:effectLst/>
        </p:spPr>
        <p:txBody>
          <a:bodyPr wrap="none" lIns="90000" tIns="46800" rIns="90000" bIns="46800" anchor="ctr"/>
          <a:lstStyle/>
          <a:p>
            <a:pPr algn="ctr"/>
            <a:r>
              <a:rPr lang="ja-JP" altLang="en-US" sz="1000" dirty="0">
                <a:solidFill>
                  <a:srgbClr val="000066"/>
                </a:solidFill>
                <a:latin typeface="HGPｺﾞｼｯｸM" pitchFamily="50" charset="-128"/>
                <a:ea typeface="HGPｺﾞｼｯｸM" pitchFamily="50" charset="-128"/>
              </a:rPr>
              <a:t>公共事業</a:t>
            </a:r>
          </a:p>
        </p:txBody>
      </p:sp>
      <p:pic>
        <p:nvPicPr>
          <p:cNvPr id="62" name="Picture 93" descr="31lsvqbo[1]"/>
          <p:cNvPicPr>
            <a:picLocks noChangeAspect="1" noChangeArrowheads="1"/>
          </p:cNvPicPr>
          <p:nvPr/>
        </p:nvPicPr>
        <p:blipFill>
          <a:blip r:embed="rId29" cstate="print"/>
          <a:srcRect/>
          <a:stretch>
            <a:fillRect/>
          </a:stretch>
        </p:blipFill>
        <p:spPr bwMode="auto">
          <a:xfrm>
            <a:off x="6516215" y="3933056"/>
            <a:ext cx="504057" cy="489486"/>
          </a:xfrm>
          <a:prstGeom prst="rect">
            <a:avLst/>
          </a:prstGeom>
          <a:noFill/>
        </p:spPr>
      </p:pic>
      <p:sp>
        <p:nvSpPr>
          <p:cNvPr id="67" name="右矢印 66"/>
          <p:cNvSpPr/>
          <p:nvPr/>
        </p:nvSpPr>
        <p:spPr>
          <a:xfrm>
            <a:off x="5508104" y="2924944"/>
            <a:ext cx="1152128" cy="432048"/>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域内需要</a:t>
            </a:r>
            <a:endParaRPr kumimoji="1" lang="ja-JP" altLang="en-US" sz="1400" dirty="0"/>
          </a:p>
        </p:txBody>
      </p:sp>
      <p:sp>
        <p:nvSpPr>
          <p:cNvPr id="68" name="右矢印 67"/>
          <p:cNvSpPr/>
          <p:nvPr/>
        </p:nvSpPr>
        <p:spPr>
          <a:xfrm>
            <a:off x="4355976" y="4797152"/>
            <a:ext cx="2160240" cy="432048"/>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　　　　　　　地 産 地 消</a:t>
            </a:r>
            <a:endParaRPr kumimoji="1" lang="ja-JP" altLang="en-US" sz="1400" dirty="0"/>
          </a:p>
        </p:txBody>
      </p:sp>
      <p:sp>
        <p:nvSpPr>
          <p:cNvPr id="65" name="上矢印 64"/>
          <p:cNvSpPr/>
          <p:nvPr/>
        </p:nvSpPr>
        <p:spPr>
          <a:xfrm rot="2380347">
            <a:off x="4889229" y="4043628"/>
            <a:ext cx="451112" cy="1988349"/>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t>公共　　　　　　支出</a:t>
            </a:r>
            <a:endParaRPr kumimoji="1" lang="ja-JP" altLang="en-US" sz="1400" dirty="0"/>
          </a:p>
        </p:txBody>
      </p:sp>
      <p:sp>
        <p:nvSpPr>
          <p:cNvPr id="69" name="AutoShape 8"/>
          <p:cNvSpPr>
            <a:spLocks noChangeArrowheads="1"/>
          </p:cNvSpPr>
          <p:nvPr/>
        </p:nvSpPr>
        <p:spPr bwMode="auto">
          <a:xfrm>
            <a:off x="4283968" y="4005064"/>
            <a:ext cx="1101725" cy="257233"/>
          </a:xfrm>
          <a:prstGeom prst="roundRect">
            <a:avLst>
              <a:gd name="adj" fmla="val 16667"/>
            </a:avLst>
          </a:prstGeom>
          <a:solidFill>
            <a:srgbClr val="FFCC99"/>
          </a:solidFill>
          <a:ln w="12700" algn="ctr">
            <a:solidFill>
              <a:schemeClr val="tx1"/>
            </a:solidFill>
            <a:round/>
            <a:headEnd/>
            <a:tailEnd type="none" w="sm" len="sm"/>
          </a:ln>
          <a:effectLst/>
        </p:spPr>
        <p:txBody>
          <a:bodyPr wrap="none" lIns="90000" tIns="46800" rIns="90000" bIns="46800" anchor="ctr"/>
          <a:lstStyle/>
          <a:p>
            <a:pPr algn="ctr"/>
            <a:r>
              <a:rPr lang="ja-JP" altLang="en-US" sz="1200" dirty="0" smtClean="0">
                <a:solidFill>
                  <a:srgbClr val="000066"/>
                </a:solidFill>
                <a:latin typeface="HGPｺﾞｼｯｸM" pitchFamily="50" charset="-128"/>
                <a:ea typeface="HGPｺﾞｼｯｸM" pitchFamily="50" charset="-128"/>
              </a:rPr>
              <a:t>観光産業</a:t>
            </a:r>
            <a:endParaRPr lang="ja-JP" altLang="en-US" sz="1200" dirty="0">
              <a:solidFill>
                <a:srgbClr val="000066"/>
              </a:solidFill>
              <a:latin typeface="HGPｺﾞｼｯｸM" pitchFamily="50" charset="-128"/>
              <a:ea typeface="HGPｺﾞｼｯｸM" pitchFamily="50" charset="-128"/>
            </a:endParaRPr>
          </a:p>
        </p:txBody>
      </p:sp>
      <p:sp>
        <p:nvSpPr>
          <p:cNvPr id="66" name="正方形/長方形 65"/>
          <p:cNvSpPr/>
          <p:nvPr/>
        </p:nvSpPr>
        <p:spPr>
          <a:xfrm>
            <a:off x="1475656" y="1124744"/>
            <a:ext cx="1296144" cy="28803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400" dirty="0" smtClean="0"/>
              <a:t>原材料の移入</a:t>
            </a:r>
            <a:endParaRPr kumimoji="1" lang="ja-JP" altLang="en-US" sz="1400" dirty="0"/>
          </a:p>
        </p:txBody>
      </p:sp>
      <p:sp>
        <p:nvSpPr>
          <p:cNvPr id="70" name="円弧 69"/>
          <p:cNvSpPr/>
          <p:nvPr/>
        </p:nvSpPr>
        <p:spPr>
          <a:xfrm>
            <a:off x="1763688" y="1268760"/>
            <a:ext cx="2016224" cy="1152128"/>
          </a:xfrm>
          <a:prstGeom prst="arc">
            <a:avLst/>
          </a:prstGeom>
          <a:ln w="28575">
            <a:solidFill>
              <a:schemeClr val="tx2">
                <a:lumMod val="60000"/>
                <a:lumOff val="4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1026" name="Picture 2" descr="C:\Users\BeaTomo\AppData\Local\Microsoft\Windows\Temporary Internet Files\Content.IE5\SB786E0V\MC900212013[1].wmf"/>
          <p:cNvPicPr>
            <a:picLocks noChangeAspect="1" noChangeArrowheads="1"/>
          </p:cNvPicPr>
          <p:nvPr/>
        </p:nvPicPr>
        <p:blipFill>
          <a:blip r:embed="rId30" cstate="print"/>
          <a:srcRect/>
          <a:stretch>
            <a:fillRect/>
          </a:stretch>
        </p:blipFill>
        <p:spPr bwMode="auto">
          <a:xfrm>
            <a:off x="4427984" y="4293096"/>
            <a:ext cx="614481" cy="523585"/>
          </a:xfrm>
          <a:prstGeom prst="rect">
            <a:avLst/>
          </a:prstGeom>
          <a:noFill/>
        </p:spPr>
      </p:pic>
      <p:sp>
        <p:nvSpPr>
          <p:cNvPr id="71" name="左矢印 70"/>
          <p:cNvSpPr/>
          <p:nvPr/>
        </p:nvSpPr>
        <p:spPr>
          <a:xfrm>
            <a:off x="1115616" y="6237312"/>
            <a:ext cx="6120680"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投資　←　貯蓄　</a:t>
            </a:r>
            <a:endParaRPr kumimoji="1" lang="ja-JP" altLang="en-US" dirty="0"/>
          </a:p>
        </p:txBody>
      </p:sp>
      <p:sp>
        <p:nvSpPr>
          <p:cNvPr id="49" name="AutoShape 17"/>
          <p:cNvSpPr>
            <a:spLocks noChangeArrowheads="1"/>
          </p:cNvSpPr>
          <p:nvPr/>
        </p:nvSpPr>
        <p:spPr bwMode="auto">
          <a:xfrm>
            <a:off x="3851920" y="5733256"/>
            <a:ext cx="1152078" cy="360933"/>
          </a:xfrm>
          <a:prstGeom prst="horizontalScroll">
            <a:avLst>
              <a:gd name="adj" fmla="val 12500"/>
            </a:avLst>
          </a:prstGeom>
          <a:solidFill>
            <a:srgbClr val="99CCFF"/>
          </a:solidFill>
          <a:ln w="19050">
            <a:solidFill>
              <a:srgbClr val="000066"/>
            </a:solidFill>
            <a:round/>
            <a:headEnd/>
            <a:tailEnd/>
          </a:ln>
          <a:effectLst/>
        </p:spPr>
        <p:txBody>
          <a:bodyPr wrap="none" lIns="90000" tIns="46800" rIns="90000" bIns="46800" anchor="ctr"/>
          <a:lstStyle/>
          <a:p>
            <a:pPr algn="ctr"/>
            <a:r>
              <a:rPr lang="ja-JP" altLang="en-US" sz="1600" dirty="0" smtClean="0">
                <a:solidFill>
                  <a:srgbClr val="000066"/>
                </a:solidFill>
                <a:latin typeface="HGPｺﾞｼｯｸE" pitchFamily="50" charset="-128"/>
                <a:ea typeface="HGPｺﾞｼｯｸM" pitchFamily="50" charset="-128"/>
              </a:rPr>
              <a:t>政　府</a:t>
            </a:r>
            <a:endParaRPr lang="ja-JP" altLang="en-US" sz="1600" dirty="0">
              <a:solidFill>
                <a:srgbClr val="000066"/>
              </a:solidFill>
              <a:latin typeface="HGPｺﾞｼｯｸE" pitchFamily="50" charset="-128"/>
              <a:ea typeface="HGPｺﾞｼｯｸM" pitchFamily="50" charset="-128"/>
            </a:endParaRPr>
          </a:p>
        </p:txBody>
      </p:sp>
      <p:sp>
        <p:nvSpPr>
          <p:cNvPr id="72" name="上矢印 71"/>
          <p:cNvSpPr/>
          <p:nvPr/>
        </p:nvSpPr>
        <p:spPr>
          <a:xfrm>
            <a:off x="2843808" y="5661248"/>
            <a:ext cx="432048" cy="7200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251520" y="3153886"/>
            <a:ext cx="864096" cy="80500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600" dirty="0" smtClean="0"/>
              <a:t>108,141 </a:t>
            </a:r>
            <a:r>
              <a:rPr kumimoji="1" lang="ja-JP" altLang="en-US" sz="1600" dirty="0" smtClean="0"/>
              <a:t>百万円</a:t>
            </a:r>
            <a:endParaRPr kumimoji="1" lang="ja-JP" altLang="en-US" sz="1600" dirty="0"/>
          </a:p>
        </p:txBody>
      </p:sp>
    </p:spTree>
    <p:extLst>
      <p:ext uri="{BB962C8B-B14F-4D97-AF65-F5344CB8AC3E}">
        <p14:creationId xmlns:p14="http://schemas.microsoft.com/office/powerpoint/2010/main" val="1468501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3568" y="1556792"/>
            <a:ext cx="7772400" cy="2547714"/>
          </a:xfrm>
        </p:spPr>
        <p:txBody>
          <a:bodyPr/>
          <a:lstStyle/>
          <a:p>
            <a:pPr>
              <a:lnSpc>
                <a:spcPct val="150000"/>
              </a:lnSpc>
            </a:pPr>
            <a:r>
              <a:rPr lang="ja-JP" altLang="en-US" sz="5400" dirty="0"/>
              <a:t>地域構造改革の</a:t>
            </a:r>
            <a:r>
              <a:rPr lang="ja-JP" altLang="en-US" sz="5400" dirty="0" smtClean="0"/>
              <a:t>ステップ</a:t>
            </a:r>
            <a:r>
              <a:rPr lang="en-US" altLang="ja-JP" dirty="0" smtClean="0"/>
              <a:t/>
            </a:r>
            <a:br>
              <a:rPr lang="en-US" altLang="ja-JP" dirty="0" smtClean="0"/>
            </a:br>
            <a:r>
              <a:rPr lang="ja-JP" altLang="en-US" dirty="0" smtClean="0"/>
              <a:t>地域</a:t>
            </a:r>
            <a:r>
              <a:rPr kumimoji="1" lang="ja-JP" altLang="en-US" dirty="0" smtClean="0"/>
              <a:t>経済構造分析</a:t>
            </a:r>
            <a:endParaRPr kumimoji="1" lang="ja-JP" altLang="en-US" dirty="0"/>
          </a:p>
        </p:txBody>
      </p:sp>
      <p:sp>
        <p:nvSpPr>
          <p:cNvPr id="2" name="フッター プレースホルダー 1"/>
          <p:cNvSpPr>
            <a:spLocks noGrp="1"/>
          </p:cNvSpPr>
          <p:nvPr>
            <p:ph type="ftr" sz="quarter" idx="11"/>
          </p:nvPr>
        </p:nvSpPr>
        <p:spPr/>
        <p:txBody>
          <a:bodyPr/>
          <a:lstStyle/>
          <a:p>
            <a:r>
              <a:rPr kumimoji="1" lang="en-US" altLang="ja-JP" smtClean="0"/>
              <a:t>©Ryohei Nakamura, Okayama University</a:t>
            </a:r>
            <a:endParaRPr kumimoji="1" lang="ja-JP" altLang="en-US"/>
          </a:p>
        </p:txBody>
      </p:sp>
    </p:spTree>
    <p:extLst>
      <p:ext uri="{BB962C8B-B14F-4D97-AF65-F5344CB8AC3E}">
        <p14:creationId xmlns:p14="http://schemas.microsoft.com/office/powerpoint/2010/main" val="3325518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611560" y="476672"/>
            <a:ext cx="8103844" cy="5922524"/>
          </a:xfrm>
          <a:prstGeom prst="rect">
            <a:avLst/>
          </a:prstGeom>
          <a:noFill/>
          <a:ln w="9525">
            <a:noFill/>
            <a:miter lim="800000"/>
            <a:headEnd/>
            <a:tailEnd/>
          </a:ln>
          <a:effectLst/>
        </p:spPr>
        <p:txBody>
          <a:bodyPr/>
          <a:lstStyle/>
          <a:p>
            <a:pPr>
              <a:spcAft>
                <a:spcPts val="600"/>
              </a:spcAft>
            </a:pPr>
            <a:r>
              <a:rPr lang="ja-JP" altLang="en-US" sz="2400" dirty="0" smtClean="0"/>
              <a:t>　</a:t>
            </a:r>
            <a:r>
              <a:rPr lang="en-US" altLang="ja-JP" sz="2400" dirty="0" smtClean="0"/>
              <a:t>Ⅰ</a:t>
            </a:r>
            <a:r>
              <a:rPr lang="ja-JP" altLang="en-US" sz="2400" dirty="0" smtClean="0"/>
              <a:t>）　地域</a:t>
            </a:r>
            <a:r>
              <a:rPr lang="ja-JP" altLang="en-US" sz="2400" dirty="0"/>
              <a:t>経済の設定・・・</a:t>
            </a:r>
            <a:r>
              <a:rPr lang="ja-JP" altLang="en-US" sz="2400" dirty="0" smtClean="0"/>
              <a:t>・・対象圏域</a:t>
            </a:r>
            <a:endParaRPr lang="ja-JP" altLang="en-US" sz="2400" dirty="0"/>
          </a:p>
          <a:p>
            <a:pPr>
              <a:spcAft>
                <a:spcPts val="600"/>
              </a:spcAft>
            </a:pPr>
            <a:r>
              <a:rPr lang="ja-JP" altLang="en-US" sz="2400" dirty="0" smtClean="0"/>
              <a:t>　</a:t>
            </a:r>
            <a:r>
              <a:rPr lang="en-US" altLang="ja-JP" sz="2400" dirty="0" smtClean="0"/>
              <a:t>Ⅱ</a:t>
            </a:r>
            <a:r>
              <a:rPr lang="ja-JP" altLang="en-US" sz="2400" dirty="0" smtClean="0"/>
              <a:t>）　地域</a:t>
            </a:r>
            <a:r>
              <a:rPr lang="ja-JP" altLang="en-US" sz="2400" dirty="0"/>
              <a:t>経済</a:t>
            </a:r>
            <a:r>
              <a:rPr lang="ja-JP" altLang="en-US" sz="2400" dirty="0" smtClean="0"/>
              <a:t>の状況・</a:t>
            </a:r>
            <a:r>
              <a:rPr lang="ja-JP" altLang="en-US" sz="2400" dirty="0"/>
              <a:t>・・</a:t>
            </a:r>
            <a:r>
              <a:rPr lang="ja-JP" altLang="en-US" sz="2400" dirty="0" smtClean="0"/>
              <a:t>・・人口、雇用、所得、税収</a:t>
            </a:r>
            <a:endParaRPr lang="ja-JP" altLang="en-US" sz="2400" dirty="0"/>
          </a:p>
          <a:p>
            <a:pPr>
              <a:spcAft>
                <a:spcPts val="600"/>
              </a:spcAft>
            </a:pPr>
            <a:r>
              <a:rPr lang="ja-JP" altLang="en-US" sz="2400" dirty="0" smtClean="0"/>
              <a:t>　</a:t>
            </a:r>
            <a:r>
              <a:rPr lang="en-US" altLang="ja-JP" sz="2400" dirty="0" smtClean="0"/>
              <a:t>Ⅲ</a:t>
            </a:r>
            <a:r>
              <a:rPr lang="ja-JP" altLang="en-US" sz="2400" dirty="0" smtClean="0"/>
              <a:t>）　地域経済構造の識別・</a:t>
            </a:r>
            <a:r>
              <a:rPr lang="ja-JP" altLang="en-US" sz="2400" dirty="0"/>
              <a:t>・・</a:t>
            </a:r>
            <a:r>
              <a:rPr lang="ja-JP" altLang="en-US" sz="2400" dirty="0" smtClean="0"/>
              <a:t>・・雇用</a:t>
            </a:r>
            <a:r>
              <a:rPr lang="ja-JP" altLang="en-US" sz="2400" dirty="0"/>
              <a:t>吸収、所得獲得</a:t>
            </a:r>
          </a:p>
          <a:p>
            <a:pPr>
              <a:spcAft>
                <a:spcPts val="600"/>
              </a:spcAft>
            </a:pPr>
            <a:r>
              <a:rPr lang="ja-JP" altLang="en-US" sz="2400" dirty="0"/>
              <a:t>　　</a:t>
            </a:r>
            <a:r>
              <a:rPr lang="ja-JP" altLang="en-US" sz="2400" dirty="0" smtClean="0"/>
              <a:t>　</a:t>
            </a:r>
            <a:r>
              <a:rPr lang="ja-JP" altLang="en-US" sz="2400" dirty="0"/>
              <a:t>　</a:t>
            </a:r>
            <a:r>
              <a:rPr lang="ja-JP" altLang="en-US" sz="2400" dirty="0" smtClean="0"/>
              <a:t>　</a:t>
            </a:r>
            <a:r>
              <a:rPr lang="ja-JP" altLang="en-US" sz="2400" dirty="0"/>
              <a:t>　　　　　　　　　　　　  </a:t>
            </a:r>
            <a:r>
              <a:rPr lang="ja-JP" altLang="en-US" sz="2400" dirty="0" smtClean="0"/>
              <a:t>　付加</a:t>
            </a:r>
            <a:r>
              <a:rPr lang="ja-JP" altLang="en-US" sz="2400" dirty="0"/>
              <a:t>価値創出</a:t>
            </a:r>
          </a:p>
          <a:p>
            <a:pPr marL="3944938" indent="-3944938">
              <a:spcAft>
                <a:spcPts val="600"/>
              </a:spcAft>
            </a:pPr>
            <a:r>
              <a:rPr lang="ja-JP" altLang="en-US" sz="2400" dirty="0" smtClean="0"/>
              <a:t>　</a:t>
            </a:r>
            <a:r>
              <a:rPr lang="en-US" altLang="ja-JP" sz="2400" dirty="0" smtClean="0"/>
              <a:t>Ⅳ</a:t>
            </a:r>
            <a:r>
              <a:rPr lang="ja-JP" altLang="en-US" sz="2400" dirty="0" smtClean="0"/>
              <a:t>）　地域経済構造の特徴・</a:t>
            </a:r>
            <a:r>
              <a:rPr lang="ja-JP" altLang="en-US" sz="2400" dirty="0"/>
              <a:t>・・</a:t>
            </a:r>
            <a:r>
              <a:rPr lang="ja-JP" altLang="en-US" sz="2400" dirty="0" smtClean="0"/>
              <a:t>・・産業</a:t>
            </a:r>
            <a:r>
              <a:rPr lang="ja-JP" altLang="en-US" sz="2400" dirty="0"/>
              <a:t>構造と</a:t>
            </a:r>
            <a:r>
              <a:rPr lang="ja-JP" altLang="en-US" sz="2400" dirty="0" smtClean="0"/>
              <a:t>成長性、</a:t>
            </a:r>
            <a:endParaRPr lang="en-US" altLang="ja-JP" sz="2400" dirty="0" smtClean="0"/>
          </a:p>
          <a:p>
            <a:pPr marL="3857625" indent="-3857625">
              <a:spcAft>
                <a:spcPts val="600"/>
              </a:spcAft>
            </a:pPr>
            <a:r>
              <a:rPr lang="ja-JP" altLang="en-US" sz="2400" dirty="0" smtClean="0"/>
              <a:t>　　　　　　　　　　　　　　　　　　　効率性、安定性</a:t>
            </a:r>
            <a:endParaRPr lang="ja-JP" altLang="en-US" sz="2400" dirty="0"/>
          </a:p>
          <a:p>
            <a:pPr>
              <a:spcAft>
                <a:spcPts val="600"/>
              </a:spcAft>
            </a:pPr>
            <a:r>
              <a:rPr lang="ja-JP" altLang="en-US" sz="2400" dirty="0" smtClean="0"/>
              <a:t>　</a:t>
            </a:r>
            <a:r>
              <a:rPr lang="en-US" altLang="ja-JP" sz="2400" dirty="0" smtClean="0"/>
              <a:t>Ⅴ</a:t>
            </a:r>
            <a:r>
              <a:rPr lang="ja-JP" altLang="en-US" sz="2400" dirty="0" smtClean="0"/>
              <a:t>）　地域</a:t>
            </a:r>
            <a:r>
              <a:rPr lang="ja-JP" altLang="en-US" sz="2400" dirty="0"/>
              <a:t>経済の</a:t>
            </a:r>
            <a:r>
              <a:rPr lang="ja-JP" altLang="en-US" sz="2400" dirty="0" smtClean="0"/>
              <a:t>連関構造：循環と漏出</a:t>
            </a:r>
            <a:endParaRPr lang="ja-JP" altLang="en-US" sz="2400" dirty="0"/>
          </a:p>
          <a:p>
            <a:pPr>
              <a:spcAft>
                <a:spcPts val="600"/>
              </a:spcAft>
            </a:pPr>
            <a:r>
              <a:rPr lang="ja-JP" altLang="en-US" sz="2400" dirty="0"/>
              <a:t>　</a:t>
            </a:r>
            <a:r>
              <a:rPr lang="ja-JP" altLang="en-US" sz="2400" dirty="0" smtClean="0"/>
              <a:t>　　</a:t>
            </a:r>
            <a:r>
              <a:rPr lang="ja-JP" altLang="en-US" sz="2400" dirty="0"/>
              <a:t>　　</a:t>
            </a:r>
            <a:r>
              <a:rPr lang="ja-JP" altLang="en-US" sz="2400" dirty="0" smtClean="0"/>
              <a:t>　</a:t>
            </a:r>
            <a:r>
              <a:rPr lang="ja-JP" altLang="en-US" sz="2400" dirty="0"/>
              <a:t>　　　　　　　　　　・・・</a:t>
            </a:r>
            <a:r>
              <a:rPr lang="ja-JP" altLang="en-US" sz="2400" dirty="0" smtClean="0"/>
              <a:t>・・財貨・サービス</a:t>
            </a:r>
            <a:r>
              <a:rPr lang="ja-JP" altLang="en-US" sz="2400" dirty="0"/>
              <a:t>の</a:t>
            </a:r>
            <a:r>
              <a:rPr lang="ja-JP" altLang="en-US" sz="2400" dirty="0" smtClean="0"/>
              <a:t>流れ</a:t>
            </a:r>
            <a:endParaRPr lang="en-US" altLang="ja-JP" sz="2400" dirty="0" smtClean="0"/>
          </a:p>
          <a:p>
            <a:pPr marL="3944938">
              <a:spcAft>
                <a:spcPts val="600"/>
              </a:spcAft>
            </a:pPr>
            <a:r>
              <a:rPr lang="ja-JP" altLang="en-US" sz="2400" dirty="0" smtClean="0"/>
              <a:t>産業連関や漏出の検証</a:t>
            </a:r>
            <a:endParaRPr lang="ja-JP" altLang="en-US" sz="2400" dirty="0"/>
          </a:p>
          <a:p>
            <a:pPr>
              <a:spcAft>
                <a:spcPts val="600"/>
              </a:spcAft>
            </a:pPr>
            <a:r>
              <a:rPr lang="ja-JP" altLang="en-US" sz="2400" dirty="0" smtClean="0"/>
              <a:t>　</a:t>
            </a:r>
            <a:r>
              <a:rPr lang="en-US" altLang="ja-JP" sz="2400" dirty="0" smtClean="0"/>
              <a:t>Ⅵ</a:t>
            </a:r>
            <a:r>
              <a:rPr lang="ja-JP" altLang="en-US" sz="2400" dirty="0" smtClean="0"/>
              <a:t>）　地域</a:t>
            </a:r>
            <a:r>
              <a:rPr lang="ja-JP" altLang="en-US" sz="2400" dirty="0"/>
              <a:t>経済の対応・・・</a:t>
            </a:r>
            <a:r>
              <a:rPr lang="ja-JP" altLang="en-US" sz="2400" dirty="0" smtClean="0"/>
              <a:t>・・政策シミュレーション</a:t>
            </a:r>
            <a:endParaRPr lang="en-US" altLang="ja-JP" sz="2400" dirty="0" smtClean="0"/>
          </a:p>
          <a:p>
            <a:r>
              <a:rPr lang="ja-JP" altLang="en-US" sz="2800" dirty="0"/>
              <a:t>　　　　　　</a:t>
            </a:r>
          </a:p>
          <a:p>
            <a:pPr algn="ctr"/>
            <a:endParaRPr lang="en-US" altLang="ja-JP" sz="2800" dirty="0" smtClean="0"/>
          </a:p>
          <a:p>
            <a:pPr algn="ctr"/>
            <a:r>
              <a:rPr lang="ja-JP" altLang="en-US" sz="2800" dirty="0" smtClean="0"/>
              <a:t>地域</a:t>
            </a:r>
            <a:r>
              <a:rPr lang="ja-JP" altLang="en-US" sz="2800" dirty="0"/>
              <a:t>経済・産業政策</a:t>
            </a:r>
          </a:p>
        </p:txBody>
      </p:sp>
      <p:sp>
        <p:nvSpPr>
          <p:cNvPr id="4" name="下矢印 3"/>
          <p:cNvSpPr/>
          <p:nvPr/>
        </p:nvSpPr>
        <p:spPr>
          <a:xfrm>
            <a:off x="4139952" y="5157192"/>
            <a:ext cx="785818" cy="428628"/>
          </a:xfrm>
          <a:prstGeom prst="down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373734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5831</TotalTime>
  <Words>1900</Words>
  <Application>Microsoft Office PowerPoint</Application>
  <PresentationFormat>画面に合わせる (4:3)</PresentationFormat>
  <Paragraphs>341</Paragraphs>
  <Slides>40</Slides>
  <Notes>21</Notes>
  <HiddenSlides>0</HiddenSlides>
  <MMClips>0</MMClips>
  <ScaleCrop>false</ScaleCrop>
  <HeadingPairs>
    <vt:vector size="6" baseType="variant">
      <vt:variant>
        <vt:lpstr>テーマ</vt:lpstr>
      </vt:variant>
      <vt:variant>
        <vt:i4>1</vt:i4>
      </vt:variant>
      <vt:variant>
        <vt:lpstr>スライド タイトル</vt:lpstr>
      </vt:variant>
      <vt:variant>
        <vt:i4>40</vt:i4>
      </vt:variant>
      <vt:variant>
        <vt:lpstr>目的別スライド ショー</vt:lpstr>
      </vt:variant>
      <vt:variant>
        <vt:i4>1</vt:i4>
      </vt:variant>
    </vt:vector>
  </HeadingPairs>
  <TitlesOfParts>
    <vt:vector size="42" baseType="lpstr">
      <vt:lpstr>Office ​​テーマ</vt:lpstr>
      <vt:lpstr>地域経済成長のための まちづくり構造改革 朝来市バージョン</vt:lpstr>
      <vt:lpstr>PowerPoint プレゼンテーション</vt:lpstr>
      <vt:lpstr>なぜ地域構造改革か！</vt:lpstr>
      <vt:lpstr>得られた所得は地域内で循環しているか</vt:lpstr>
      <vt:lpstr>PowerPoint プレゼンテーション</vt:lpstr>
      <vt:lpstr>産業を２つに分ける</vt:lpstr>
      <vt:lpstr>朝来市地域経済の基本構造</vt:lpstr>
      <vt:lpstr>地域構造改革のステップ 地域経済構造分析</vt:lpstr>
      <vt:lpstr>PowerPoint プレゼンテーション</vt:lpstr>
      <vt:lpstr>Ⅰ）地域経済の設定 </vt:lpstr>
      <vt:lpstr>PowerPoint プレゼンテーション</vt:lpstr>
      <vt:lpstr>PowerPoint プレゼンテーション</vt:lpstr>
      <vt:lpstr>都市吸引性・拠点性の変化</vt:lpstr>
      <vt:lpstr>Ⅱ）地域経済の状況 </vt:lpstr>
      <vt:lpstr>人口の長期的動向</vt:lpstr>
      <vt:lpstr>人口の長期的変動</vt:lpstr>
      <vt:lpstr>自然増減：出生と死亡</vt:lpstr>
      <vt:lpstr>社会増減：転入と転出</vt:lpstr>
      <vt:lpstr>朝来市の地域間人口移動（2005～2010）</vt:lpstr>
      <vt:lpstr>産業別の年齢構成</vt:lpstr>
      <vt:lpstr>完全失業率　2010年</vt:lpstr>
      <vt:lpstr>市町村の個人所得分布</vt:lpstr>
      <vt:lpstr>個人所得の推移（課税者当たり）</vt:lpstr>
      <vt:lpstr>市町村の地方税収（人口当たり）</vt:lpstr>
      <vt:lpstr>1人当たり地方税収の推移</vt:lpstr>
      <vt:lpstr>Ⅲ）地域経済構造の識別 </vt:lpstr>
      <vt:lpstr>域外市場産業</vt:lpstr>
      <vt:lpstr>雇用吸収産業</vt:lpstr>
      <vt:lpstr>製造業の雇用吸収力</vt:lpstr>
      <vt:lpstr>所得創出産業</vt:lpstr>
      <vt:lpstr>PowerPoint プレゼンテーション</vt:lpstr>
      <vt:lpstr>Ⅴ）地域経済の連関構造： 循環と漏出 </vt:lpstr>
      <vt:lpstr>PowerPoint プレゼンテーション</vt:lpstr>
      <vt:lpstr>PowerPoint プレゼンテーション</vt:lpstr>
      <vt:lpstr>消費の流入と流出</vt:lpstr>
      <vt:lpstr>PowerPoint プレゼンテーション</vt:lpstr>
      <vt:lpstr>Ⅵ）経済効果シミュレーション</vt:lpstr>
      <vt:lpstr>問題意識</vt:lpstr>
      <vt:lpstr>地域産業連関構造のシミュレーション</vt:lpstr>
      <vt:lpstr>PowerPoint プレゼンテーション</vt:lpstr>
      <vt:lpstr>目的別スライド ショー 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地域経済構造改革 美作市バージョン</dc:title>
  <dc:creator>BeaTomo</dc:creator>
  <cp:lastModifiedBy>BeaTomo</cp:lastModifiedBy>
  <cp:revision>179</cp:revision>
  <cp:lastPrinted>2013-05-28T02:44:25Z</cp:lastPrinted>
  <dcterms:created xsi:type="dcterms:W3CDTF">2013-04-27T00:58:23Z</dcterms:created>
  <dcterms:modified xsi:type="dcterms:W3CDTF">2014-06-23T12:02:26Z</dcterms:modified>
</cp:coreProperties>
</file>