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Slides/notesSlide6.xml" ContentType="application/vnd.openxmlformats-officedocument.presentationml.notesSl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notesSlides/notesSlide7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8.xml" ContentType="application/vnd.openxmlformats-officedocument.presentationml.notesSlid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8" r:id="rId2"/>
    <p:sldId id="259" r:id="rId3"/>
    <p:sldId id="280" r:id="rId4"/>
    <p:sldId id="260" r:id="rId5"/>
    <p:sldId id="261" r:id="rId6"/>
    <p:sldId id="282" r:id="rId7"/>
    <p:sldId id="283" r:id="rId8"/>
    <p:sldId id="284" r:id="rId9"/>
    <p:sldId id="285" r:id="rId10"/>
    <p:sldId id="281" r:id="rId11"/>
    <p:sldId id="265" r:id="rId12"/>
    <p:sldId id="266" r:id="rId13"/>
    <p:sldId id="267" r:id="rId14"/>
    <p:sldId id="270" r:id="rId15"/>
    <p:sldId id="271" r:id="rId16"/>
    <p:sldId id="286" r:id="rId17"/>
    <p:sldId id="277" r:id="rId18"/>
    <p:sldId id="257" r:id="rId19"/>
  </p:sldIdLst>
  <p:sldSz cx="9144000" cy="6858000" type="screen4x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DB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094" autoAdjust="0"/>
  </p:normalViewPr>
  <p:slideViewPr>
    <p:cSldViewPr>
      <p:cViewPr varScale="1">
        <p:scale>
          <a:sx n="97" d="100"/>
          <a:sy n="97" d="100"/>
        </p:scale>
        <p:origin x="-19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I:\&#22269;&#21218;&#35519;&#26619;\&#20154;&#21475;\&#22269;&#21218;&#35519;&#26619;&#20154;&#21475;&#31995;&#21015;(2010&#22522;&#28310;&#65289;NEW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20304;&#36032;&#30476;&#20304;&#36032;&#24066;\&#21172;&#20685;&#21147;&#20154;&#21475;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20304;&#36032;&#30476;&#20304;&#36032;&#24066;\&#21172;&#20685;&#21147;&#20154;&#21475;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J:\&#20304;&#36032;&#30476;\&#35506;&#31246;&#25152;&#24471;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J:\&#20304;&#36032;&#30476;\&#35506;&#31246;&#25152;&#24471;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I:\&#22269;&#21218;&#35519;&#26619;\&#20154;&#21475;\&#22269;&#21218;&#35519;&#26619;&#20154;&#21475;&#31995;&#21015;(2010&#22522;&#28310;&#65289;NEW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I:\&#22269;&#21218;&#35519;&#26619;\&#20154;&#21475;\&#22269;&#21218;&#35519;&#26619;&#20154;&#21475;&#31995;&#21015;(2010&#22522;&#28310;&#65289;NEW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J:\&#22269;&#21218;&#35519;&#26619;\&#20154;&#21475;\&#22269;&#21218;&#35519;&#26619;&#20154;&#21475;&#31995;&#21015;(2010&#22522;&#28310;&#65289;NEW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H:\&#22320;&#26041;&#33258;&#27835;&#20307;&#30740;&#31350;\&#24066;&#30010;&#26449;\45201&#23470;&#23822;&#30476;&#23470;&#23822;&#24066;\&#20154;&#21475;&#21205;&#24907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H:\&#22320;&#26041;&#33258;&#27835;&#20307;&#30740;&#31350;\&#24066;&#30010;&#26449;\45201&#23470;&#23822;&#30476;&#23470;&#23822;&#24066;\&#20154;&#21475;&#21205;&#24907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H:\&#22320;&#26041;&#33258;&#27835;&#20307;&#30740;&#31350;\&#24066;&#30010;&#26449;\45201&#23470;&#23822;&#30476;&#23470;&#23822;&#24066;\&#20154;&#21475;&#21205;&#24907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H:\&#22320;&#26041;&#33258;&#27835;&#20307;&#30740;&#31350;\&#24066;&#30010;&#26449;\45201&#23470;&#23822;&#30476;&#23470;&#23822;&#24066;\&#20154;&#21475;&#21205;&#24907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v>中心都市(合併後の宮崎市)</c:v>
          </c:tx>
          <c:invertIfNegative val="0"/>
          <c:cat>
            <c:numRef>
              <c:f>宮崎県!$Z$2:$AN$2</c:f>
              <c:numCache>
                <c:formatCode>General</c:formatCode>
                <c:ptCount val="15"/>
                <c:pt idx="0">
                  <c:v>1947</c:v>
                </c:pt>
                <c:pt idx="1">
                  <c:v>1950</c:v>
                </c:pt>
                <c:pt idx="2">
                  <c:v>1955</c:v>
                </c:pt>
                <c:pt idx="3">
                  <c:v>1960</c:v>
                </c:pt>
                <c:pt idx="4">
                  <c:v>1965</c:v>
                </c:pt>
                <c:pt idx="5">
                  <c:v>1970</c:v>
                </c:pt>
                <c:pt idx="6">
                  <c:v>1975</c:v>
                </c:pt>
                <c:pt idx="7">
                  <c:v>1980</c:v>
                </c:pt>
                <c:pt idx="8">
                  <c:v>1985</c:v>
                </c:pt>
                <c:pt idx="9">
                  <c:v>1990</c:v>
                </c:pt>
                <c:pt idx="10">
                  <c:v>1995</c:v>
                </c:pt>
                <c:pt idx="11">
                  <c:v>2000</c:v>
                </c:pt>
                <c:pt idx="12">
                  <c:v>2005</c:v>
                </c:pt>
                <c:pt idx="13">
                  <c:v>2010</c:v>
                </c:pt>
                <c:pt idx="14">
                  <c:v>2000</c:v>
                </c:pt>
              </c:numCache>
            </c:numRef>
          </c:cat>
          <c:val>
            <c:numRef>
              <c:f>宮崎県!$Z$5:$AM$5</c:f>
              <c:numCache>
                <c:formatCode>#,##0_);[Red]\(#,##0\)</c:formatCode>
                <c:ptCount val="14"/>
                <c:pt idx="0">
                  <c:v>192069</c:v>
                </c:pt>
                <c:pt idx="1">
                  <c:v>205562</c:v>
                </c:pt>
                <c:pt idx="2">
                  <c:v>218601</c:v>
                </c:pt>
                <c:pt idx="3">
                  <c:v>224498</c:v>
                </c:pt>
                <c:pt idx="4">
                  <c:v>236660</c:v>
                </c:pt>
                <c:pt idx="5">
                  <c:v>255888</c:v>
                </c:pt>
                <c:pt idx="6">
                  <c:v>291157</c:v>
                </c:pt>
                <c:pt idx="7">
                  <c:v>329751</c:v>
                </c:pt>
                <c:pt idx="8">
                  <c:v>349465</c:v>
                </c:pt>
                <c:pt idx="9">
                  <c:v>365080</c:v>
                </c:pt>
                <c:pt idx="10">
                  <c:v>384391</c:v>
                </c:pt>
                <c:pt idx="11">
                  <c:v>392178</c:v>
                </c:pt>
                <c:pt idx="12">
                  <c:v>395593</c:v>
                </c:pt>
                <c:pt idx="13">
                  <c:v>400583</c:v>
                </c:pt>
              </c:numCache>
            </c:numRef>
          </c:val>
        </c:ser>
        <c:ser>
          <c:idx val="1"/>
          <c:order val="1"/>
          <c:tx>
            <c:v>郊外地域</c:v>
          </c:tx>
          <c:invertIfNegative val="0"/>
          <c:cat>
            <c:numRef>
              <c:f>宮崎県!$Z$2:$AN$2</c:f>
              <c:numCache>
                <c:formatCode>General</c:formatCode>
                <c:ptCount val="15"/>
                <c:pt idx="0">
                  <c:v>1947</c:v>
                </c:pt>
                <c:pt idx="1">
                  <c:v>1950</c:v>
                </c:pt>
                <c:pt idx="2">
                  <c:v>1955</c:v>
                </c:pt>
                <c:pt idx="3">
                  <c:v>1960</c:v>
                </c:pt>
                <c:pt idx="4">
                  <c:v>1965</c:v>
                </c:pt>
                <c:pt idx="5">
                  <c:v>1970</c:v>
                </c:pt>
                <c:pt idx="6">
                  <c:v>1975</c:v>
                </c:pt>
                <c:pt idx="7">
                  <c:v>1980</c:v>
                </c:pt>
                <c:pt idx="8">
                  <c:v>1985</c:v>
                </c:pt>
                <c:pt idx="9">
                  <c:v>1990</c:v>
                </c:pt>
                <c:pt idx="10">
                  <c:v>1995</c:v>
                </c:pt>
                <c:pt idx="11">
                  <c:v>2000</c:v>
                </c:pt>
                <c:pt idx="12">
                  <c:v>2005</c:v>
                </c:pt>
                <c:pt idx="13">
                  <c:v>2010</c:v>
                </c:pt>
                <c:pt idx="14">
                  <c:v>2000</c:v>
                </c:pt>
              </c:numCache>
            </c:numRef>
          </c:cat>
          <c:val>
            <c:numRef>
              <c:f>宮崎県!$Z$4:$AM$4</c:f>
              <c:numCache>
                <c:formatCode>#,##0_);[Red]\(#,##0\)</c:formatCode>
                <c:ptCount val="14"/>
                <c:pt idx="0">
                  <c:v>177178</c:v>
                </c:pt>
                <c:pt idx="1">
                  <c:v>182512</c:v>
                </c:pt>
                <c:pt idx="2">
                  <c:v>180468</c:v>
                </c:pt>
                <c:pt idx="3">
                  <c:v>178876</c:v>
                </c:pt>
                <c:pt idx="4">
                  <c:v>161777</c:v>
                </c:pt>
                <c:pt idx="5">
                  <c:v>154612</c:v>
                </c:pt>
                <c:pt idx="6">
                  <c:v>158373</c:v>
                </c:pt>
                <c:pt idx="7">
                  <c:v>170027</c:v>
                </c:pt>
                <c:pt idx="8">
                  <c:v>178483</c:v>
                </c:pt>
                <c:pt idx="9">
                  <c:v>184725</c:v>
                </c:pt>
                <c:pt idx="10">
                  <c:v>191126</c:v>
                </c:pt>
                <c:pt idx="11">
                  <c:v>193573</c:v>
                </c:pt>
                <c:pt idx="12">
                  <c:v>189857</c:v>
                </c:pt>
                <c:pt idx="13">
                  <c:v>184957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477248"/>
        <c:axId val="23511808"/>
      </c:barChart>
      <c:catAx>
        <c:axId val="23477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511808"/>
        <c:crosses val="autoZero"/>
        <c:auto val="1"/>
        <c:lblAlgn val="ctr"/>
        <c:lblOffset val="100"/>
        <c:noMultiLvlLbl val="0"/>
      </c:catAx>
      <c:valAx>
        <c:axId val="23511808"/>
        <c:scaling>
          <c:orientation val="minMax"/>
          <c:max val="600000"/>
        </c:scaling>
        <c:delete val="0"/>
        <c:axPos val="l"/>
        <c:majorGridlines>
          <c:spPr>
            <a:ln>
              <a:prstDash val="sysDash"/>
            </a:ln>
          </c:spPr>
        </c:majorGridlines>
        <c:numFmt formatCode="#,##0_);[Red]\(#,##0\)" sourceLinked="1"/>
        <c:majorTickMark val="out"/>
        <c:minorTickMark val="none"/>
        <c:tickLblPos val="nextTo"/>
        <c:crossAx val="2347724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896303587051633"/>
          <c:y val="4.8501555382735255E-2"/>
          <c:w val="0.77000874890638682"/>
          <c:h val="0.65076380402177592"/>
        </c:manualLayout>
      </c:layout>
      <c:barChart>
        <c:barDir val="col"/>
        <c:grouping val="clustered"/>
        <c:varyColors val="0"/>
        <c:ser>
          <c:idx val="0"/>
          <c:order val="0"/>
          <c:tx>
            <c:v>1990年</c:v>
          </c:tx>
          <c:invertIfNegative val="0"/>
          <c:cat>
            <c:strRef>
              <c:f>労働力人口!$C$35:$C$44</c:f>
              <c:strCache>
                <c:ptCount val="10"/>
                <c:pt idx="0">
                  <c:v>全国計</c:v>
                </c:pt>
                <c:pt idx="1">
                  <c:v>北九州市</c:v>
                </c:pt>
                <c:pt idx="2">
                  <c:v>福岡市</c:v>
                </c:pt>
                <c:pt idx="3">
                  <c:v>佐賀県</c:v>
                </c:pt>
                <c:pt idx="4">
                  <c:v>佐賀市</c:v>
                </c:pt>
                <c:pt idx="5">
                  <c:v>長崎市</c:v>
                </c:pt>
                <c:pt idx="6">
                  <c:v>熊本市</c:v>
                </c:pt>
                <c:pt idx="7">
                  <c:v>大分市</c:v>
                </c:pt>
                <c:pt idx="8">
                  <c:v>宮崎市</c:v>
                </c:pt>
                <c:pt idx="9">
                  <c:v>鹿児島市</c:v>
                </c:pt>
              </c:strCache>
            </c:strRef>
          </c:cat>
          <c:val>
            <c:numRef>
              <c:f>労働力人口!$J$35:$J$44</c:f>
              <c:numCache>
                <c:formatCode>0.0%</c:formatCode>
                <c:ptCount val="10"/>
                <c:pt idx="0">
                  <c:v>0.51447891435245452</c:v>
                </c:pt>
                <c:pt idx="1">
                  <c:v>0.46736486256095039</c:v>
                </c:pt>
                <c:pt idx="2">
                  <c:v>0.49051543091615457</c:v>
                </c:pt>
                <c:pt idx="3">
                  <c:v>0.49994589058963324</c:v>
                </c:pt>
                <c:pt idx="4">
                  <c:v>0.48808087770693342</c:v>
                </c:pt>
                <c:pt idx="5">
                  <c:v>0.45638946465006341</c:v>
                </c:pt>
                <c:pt idx="6">
                  <c:v>0.48112536061174882</c:v>
                </c:pt>
                <c:pt idx="7">
                  <c:v>0.46600469382011384</c:v>
                </c:pt>
                <c:pt idx="8">
                  <c:v>0.4933459437842449</c:v>
                </c:pt>
                <c:pt idx="9">
                  <c:v>0.46175023872824827</c:v>
                </c:pt>
              </c:numCache>
            </c:numRef>
          </c:val>
        </c:ser>
        <c:ser>
          <c:idx val="1"/>
          <c:order val="1"/>
          <c:tx>
            <c:v>2005年</c:v>
          </c:tx>
          <c:invertIfNegative val="0"/>
          <c:val>
            <c:numRef>
              <c:f>労働力人口!$M$35:$M$44</c:f>
              <c:numCache>
                <c:formatCode>0.0%</c:formatCode>
                <c:ptCount val="10"/>
                <c:pt idx="0">
                  <c:v>0.51186281440718262</c:v>
                </c:pt>
                <c:pt idx="1">
                  <c:v>0.47650335925115128</c:v>
                </c:pt>
                <c:pt idx="2">
                  <c:v>0.49738560272436855</c:v>
                </c:pt>
                <c:pt idx="3">
                  <c:v>0.5183599597861881</c:v>
                </c:pt>
                <c:pt idx="4">
                  <c:v>0.50443112184652816</c:v>
                </c:pt>
                <c:pt idx="5">
                  <c:v>0.48041326344556107</c:v>
                </c:pt>
                <c:pt idx="6">
                  <c:v>0.50066192911381191</c:v>
                </c:pt>
                <c:pt idx="7">
                  <c:v>0.50453476727007651</c:v>
                </c:pt>
                <c:pt idx="8">
                  <c:v>0.50906385170769941</c:v>
                </c:pt>
                <c:pt idx="9">
                  <c:v>0.49795736696411302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821696"/>
        <c:axId val="23831680"/>
      </c:barChart>
      <c:catAx>
        <c:axId val="238216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 vert="eaVert"/>
          <a:lstStyle/>
          <a:p>
            <a:pPr>
              <a:defRPr sz="800"/>
            </a:pPr>
            <a:endParaRPr lang="ja-JP"/>
          </a:p>
        </c:txPr>
        <c:crossAx val="23831680"/>
        <c:crosses val="autoZero"/>
        <c:auto val="1"/>
        <c:lblAlgn val="ctr"/>
        <c:lblOffset val="100"/>
        <c:tickLblSkip val="1"/>
        <c:noMultiLvlLbl val="0"/>
      </c:catAx>
      <c:valAx>
        <c:axId val="23831680"/>
        <c:scaling>
          <c:orientation val="minMax"/>
          <c:max val="0.54"/>
          <c:min val="0.4"/>
        </c:scaling>
        <c:delete val="0"/>
        <c:axPos val="l"/>
        <c:majorGridlines>
          <c:spPr>
            <a:ln>
              <a:prstDash val="sysDash"/>
            </a:ln>
          </c:spPr>
        </c:majorGridlines>
        <c:title>
          <c:tx>
            <c:rich>
              <a:bodyPr rot="0" vert="wordArtVertRtl"/>
              <a:lstStyle/>
              <a:p>
                <a:pPr>
                  <a:defRPr/>
                </a:pPr>
                <a:r>
                  <a:rPr lang="ja-JP" altLang="en-US" sz="900" b="0"/>
                  <a:t>労働力比率</a:t>
                </a:r>
              </a:p>
            </c:rich>
          </c:tx>
          <c:layout>
            <c:manualLayout>
              <c:xMode val="edge"/>
              <c:yMode val="edge"/>
              <c:x val="2.2222222222222251E-2"/>
              <c:y val="0.27565470982793838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ja-JP"/>
          </a:p>
        </c:txPr>
        <c:crossAx val="2382169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ja-JP"/>
        </a:p>
      </c:txPr>
    </c:legend>
    <c:plotVisOnly val="1"/>
    <c:dispBlanksAs val="gap"/>
    <c:showDLblsOverMax val="0"/>
  </c:chart>
  <c:spPr>
    <a:ln>
      <a:solidFill>
        <a:srgbClr val="4F81BD"/>
      </a:solidFill>
    </a:ln>
  </c:sp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16297025371829"/>
          <c:y val="4.9745185007933589E-2"/>
          <c:w val="0.75734208223972044"/>
          <c:h val="0.64180902976592369"/>
        </c:manualLayout>
      </c:layout>
      <c:barChart>
        <c:barDir val="col"/>
        <c:grouping val="clustered"/>
        <c:varyColors val="0"/>
        <c:ser>
          <c:idx val="0"/>
          <c:order val="0"/>
          <c:tx>
            <c:v>1990年</c:v>
          </c:tx>
          <c:invertIfNegative val="0"/>
          <c:cat>
            <c:strRef>
              <c:f>労働力人口!$C$35:$C$44</c:f>
              <c:strCache>
                <c:ptCount val="10"/>
                <c:pt idx="0">
                  <c:v>全国計</c:v>
                </c:pt>
                <c:pt idx="1">
                  <c:v>北九州市</c:v>
                </c:pt>
                <c:pt idx="2">
                  <c:v>福岡市</c:v>
                </c:pt>
                <c:pt idx="3">
                  <c:v>佐賀県</c:v>
                </c:pt>
                <c:pt idx="4">
                  <c:v>佐賀市</c:v>
                </c:pt>
                <c:pt idx="5">
                  <c:v>長崎市</c:v>
                </c:pt>
                <c:pt idx="6">
                  <c:v>熊本市</c:v>
                </c:pt>
                <c:pt idx="7">
                  <c:v>大分市</c:v>
                </c:pt>
                <c:pt idx="8">
                  <c:v>宮崎市</c:v>
                </c:pt>
                <c:pt idx="9">
                  <c:v>鹿児島市</c:v>
                </c:pt>
              </c:strCache>
            </c:strRef>
          </c:cat>
          <c:val>
            <c:numRef>
              <c:f>労働力人口!$N$35:$N$44</c:f>
              <c:numCache>
                <c:formatCode>0.0%</c:formatCode>
                <c:ptCount val="10"/>
                <c:pt idx="0">
                  <c:v>0.9699082192171351</c:v>
                </c:pt>
                <c:pt idx="1">
                  <c:v>0.94576729778687563</c:v>
                </c:pt>
                <c:pt idx="2">
                  <c:v>0.95994713232410189</c:v>
                </c:pt>
                <c:pt idx="3">
                  <c:v>0.97242286011146606</c:v>
                </c:pt>
                <c:pt idx="4">
                  <c:v>0.9714268901629145</c:v>
                </c:pt>
                <c:pt idx="5">
                  <c:v>0.95866874232162891</c:v>
                </c:pt>
                <c:pt idx="6">
                  <c:v>0.96339802965338972</c:v>
                </c:pt>
                <c:pt idx="7">
                  <c:v>0.96428714037574592</c:v>
                </c:pt>
                <c:pt idx="8">
                  <c:v>0.96346896874093912</c:v>
                </c:pt>
                <c:pt idx="9">
                  <c:v>0.95730040356325929</c:v>
                </c:pt>
              </c:numCache>
            </c:numRef>
          </c:val>
        </c:ser>
        <c:ser>
          <c:idx val="1"/>
          <c:order val="1"/>
          <c:tx>
            <c:v>2005年</c:v>
          </c:tx>
          <c:invertIfNegative val="0"/>
          <c:val>
            <c:numRef>
              <c:f>労働力人口!$Q$35:$Q$44</c:f>
              <c:numCache>
                <c:formatCode>0.0%</c:formatCode>
                <c:ptCount val="10"/>
                <c:pt idx="0">
                  <c:v>0.9404628325044686</c:v>
                </c:pt>
                <c:pt idx="1">
                  <c:v>0.92274058020607619</c:v>
                </c:pt>
                <c:pt idx="2">
                  <c:v>0.93092445077018482</c:v>
                </c:pt>
                <c:pt idx="3">
                  <c:v>0.9427465702942166</c:v>
                </c:pt>
                <c:pt idx="4">
                  <c:v>0.94218480492813161</c:v>
                </c:pt>
                <c:pt idx="5">
                  <c:v>0.92943796384787358</c:v>
                </c:pt>
                <c:pt idx="6">
                  <c:v>0.93854630030863928</c:v>
                </c:pt>
                <c:pt idx="7">
                  <c:v>0.93489957342822283</c:v>
                </c:pt>
                <c:pt idx="8">
                  <c:v>0.93672031439065395</c:v>
                </c:pt>
                <c:pt idx="9">
                  <c:v>0.91798278113567378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844736"/>
        <c:axId val="23846272"/>
      </c:barChart>
      <c:catAx>
        <c:axId val="238447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 vert="eaVert"/>
          <a:lstStyle/>
          <a:p>
            <a:pPr>
              <a:defRPr sz="800"/>
            </a:pPr>
            <a:endParaRPr lang="ja-JP"/>
          </a:p>
        </c:txPr>
        <c:crossAx val="23846272"/>
        <c:crosses val="autoZero"/>
        <c:auto val="1"/>
        <c:lblAlgn val="ctr"/>
        <c:lblOffset val="100"/>
        <c:tickLblSkip val="1"/>
        <c:noMultiLvlLbl val="0"/>
      </c:catAx>
      <c:valAx>
        <c:axId val="23846272"/>
        <c:scaling>
          <c:orientation val="minMax"/>
          <c:max val="1"/>
          <c:min val="0.9"/>
        </c:scaling>
        <c:delete val="0"/>
        <c:axPos val="l"/>
        <c:majorGridlines>
          <c:spPr>
            <a:ln>
              <a:prstDash val="sysDash"/>
            </a:ln>
          </c:spPr>
        </c:majorGridlines>
        <c:title>
          <c:tx>
            <c:rich>
              <a:bodyPr rot="0" vert="wordArtVertRtl"/>
              <a:lstStyle/>
              <a:p>
                <a:pPr>
                  <a:defRPr/>
                </a:pPr>
                <a:r>
                  <a:rPr lang="ja-JP" altLang="en-US" sz="900" b="0"/>
                  <a:t>就業率</a:t>
                </a:r>
              </a:p>
            </c:rich>
          </c:tx>
          <c:layout/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ja-JP"/>
          </a:p>
        </c:txPr>
        <c:crossAx val="23844736"/>
        <c:crosses val="autoZero"/>
        <c:crossBetween val="between"/>
        <c:majorUnit val="2.0000000000000014E-2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ja-JP"/>
        </a:p>
      </c:txPr>
    </c:legend>
    <c:plotVisOnly val="1"/>
    <c:dispBlanksAs val="gap"/>
    <c:showDLblsOverMax val="0"/>
  </c:chart>
  <c:spPr>
    <a:ln>
      <a:solidFill>
        <a:srgbClr val="4F81BD"/>
      </a:solidFill>
    </a:ln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86230696589268"/>
          <c:y val="4.9043628036140298E-2"/>
          <c:w val="0.81904256008591558"/>
          <c:h val="0.7010948052056466"/>
        </c:manualLayout>
      </c:layout>
      <c:barChart>
        <c:barDir val="col"/>
        <c:grouping val="clustered"/>
        <c:varyColors val="0"/>
        <c:ser>
          <c:idx val="0"/>
          <c:order val="0"/>
          <c:tx>
            <c:v>中心都市（佐賀市）</c:v>
          </c:tx>
          <c:invertIfNegative val="0"/>
          <c:cat>
            <c:strRef>
              <c:f>Sheet1!$C$30:$T$30</c:f>
              <c:strCache>
                <c:ptCount val="18"/>
                <c:pt idx="0">
                  <c:v>91</c:v>
                </c:pt>
                <c:pt idx="1">
                  <c:v>92</c:v>
                </c:pt>
                <c:pt idx="2">
                  <c:v>93</c:v>
                </c:pt>
                <c:pt idx="3">
                  <c:v>94</c:v>
                </c:pt>
                <c:pt idx="4">
                  <c:v>95</c:v>
                </c:pt>
                <c:pt idx="5">
                  <c:v>96</c:v>
                </c:pt>
                <c:pt idx="6">
                  <c:v>97</c:v>
                </c:pt>
                <c:pt idx="7">
                  <c:v>98</c:v>
                </c:pt>
                <c:pt idx="8">
                  <c:v>99</c:v>
                </c:pt>
                <c:pt idx="9">
                  <c:v>00</c:v>
                </c:pt>
                <c:pt idx="10">
                  <c:v>01</c:v>
                </c:pt>
                <c:pt idx="11">
                  <c:v>02</c:v>
                </c:pt>
                <c:pt idx="12">
                  <c:v>03</c:v>
                </c:pt>
                <c:pt idx="13">
                  <c:v>04</c:v>
                </c:pt>
                <c:pt idx="14">
                  <c:v>05</c:v>
                </c:pt>
                <c:pt idx="15">
                  <c:v>06</c:v>
                </c:pt>
                <c:pt idx="16">
                  <c:v>07</c:v>
                </c:pt>
                <c:pt idx="17">
                  <c:v>08</c:v>
                </c:pt>
              </c:strCache>
            </c:strRef>
          </c:cat>
          <c:val>
            <c:numRef>
              <c:f>Sheet1!$C$31:$T$31</c:f>
              <c:numCache>
                <c:formatCode>0_ </c:formatCode>
                <c:ptCount val="18"/>
                <c:pt idx="0">
                  <c:v>310.26004157850713</c:v>
                </c:pt>
                <c:pt idx="1">
                  <c:v>333.6746221470043</c:v>
                </c:pt>
                <c:pt idx="2">
                  <c:v>322.53639708356695</c:v>
                </c:pt>
                <c:pt idx="3">
                  <c:v>327.96697898763546</c:v>
                </c:pt>
                <c:pt idx="4">
                  <c:v>340.36714499544451</c:v>
                </c:pt>
                <c:pt idx="5">
                  <c:v>332.10652412634914</c:v>
                </c:pt>
                <c:pt idx="6">
                  <c:v>342.30046829971263</c:v>
                </c:pt>
                <c:pt idx="7">
                  <c:v>340.65746453597757</c:v>
                </c:pt>
                <c:pt idx="8">
                  <c:v>338.06374006073548</c:v>
                </c:pt>
                <c:pt idx="9">
                  <c:v>336.33065462506909</c:v>
                </c:pt>
                <c:pt idx="10">
                  <c:v>333.17031574528136</c:v>
                </c:pt>
                <c:pt idx="11">
                  <c:v>330.87006760771891</c:v>
                </c:pt>
                <c:pt idx="12">
                  <c:v>327.8678280553288</c:v>
                </c:pt>
                <c:pt idx="13">
                  <c:v>319.9966455558482</c:v>
                </c:pt>
                <c:pt idx="14">
                  <c:v>315.24500362905553</c:v>
                </c:pt>
                <c:pt idx="15">
                  <c:v>304.87105326508953</c:v>
                </c:pt>
                <c:pt idx="16">
                  <c:v>304.28940919492408</c:v>
                </c:pt>
                <c:pt idx="17">
                  <c:v>303.76805640267372</c:v>
                </c:pt>
              </c:numCache>
            </c:numRef>
          </c:val>
        </c:ser>
        <c:ser>
          <c:idx val="1"/>
          <c:order val="1"/>
          <c:tx>
            <c:v>郊外地域</c:v>
          </c:tx>
          <c:invertIfNegative val="0"/>
          <c:val>
            <c:numRef>
              <c:f>Sheet1!$C$32:$T$32</c:f>
              <c:numCache>
                <c:formatCode>0_ </c:formatCode>
                <c:ptCount val="18"/>
                <c:pt idx="0">
                  <c:v>268.82839567150103</c:v>
                </c:pt>
                <c:pt idx="1">
                  <c:v>289.87907854651399</c:v>
                </c:pt>
                <c:pt idx="2">
                  <c:v>287.2870918738945</c:v>
                </c:pt>
                <c:pt idx="3">
                  <c:v>296.95186200024909</c:v>
                </c:pt>
                <c:pt idx="4">
                  <c:v>302.86406923789951</c:v>
                </c:pt>
                <c:pt idx="5">
                  <c:v>302.84624150777995</c:v>
                </c:pt>
                <c:pt idx="6">
                  <c:v>307.42199801134694</c:v>
                </c:pt>
                <c:pt idx="7">
                  <c:v>308.14671059140107</c:v>
                </c:pt>
                <c:pt idx="8">
                  <c:v>301.60508115321971</c:v>
                </c:pt>
                <c:pt idx="9">
                  <c:v>302.43329601791129</c:v>
                </c:pt>
                <c:pt idx="10">
                  <c:v>301.01115753698417</c:v>
                </c:pt>
                <c:pt idx="11">
                  <c:v>298.48896889810959</c:v>
                </c:pt>
                <c:pt idx="12">
                  <c:v>295.26662705362355</c:v>
                </c:pt>
                <c:pt idx="13">
                  <c:v>291.42735270816735</c:v>
                </c:pt>
                <c:pt idx="14">
                  <c:v>284.01274348171216</c:v>
                </c:pt>
                <c:pt idx="15">
                  <c:v>273.22894494810015</c:v>
                </c:pt>
                <c:pt idx="16">
                  <c:v>270.43085474587025</c:v>
                </c:pt>
                <c:pt idx="17">
                  <c:v>269.28347783840343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902464"/>
        <c:axId val="23912448"/>
      </c:barChart>
      <c:catAx>
        <c:axId val="23902464"/>
        <c:scaling>
          <c:orientation val="minMax"/>
        </c:scaling>
        <c:delete val="0"/>
        <c:axPos val="b"/>
        <c:majorTickMark val="out"/>
        <c:minorTickMark val="none"/>
        <c:tickLblPos val="nextTo"/>
        <c:crossAx val="23912448"/>
        <c:crosses val="autoZero"/>
        <c:auto val="1"/>
        <c:lblAlgn val="ctr"/>
        <c:lblOffset val="100"/>
        <c:noMultiLvlLbl val="0"/>
      </c:catAx>
      <c:valAx>
        <c:axId val="23912448"/>
        <c:scaling>
          <c:orientation val="minMax"/>
          <c:max val="350"/>
          <c:min val="100"/>
        </c:scaling>
        <c:delete val="0"/>
        <c:axPos val="l"/>
        <c:majorGridlines>
          <c:spPr>
            <a:ln>
              <a:prstDash val="sysDash"/>
            </a:ln>
          </c:spPr>
        </c:majorGridlines>
        <c:title>
          <c:tx>
            <c:rich>
              <a:bodyPr rot="0" vert="wordArtVertRtl"/>
              <a:lstStyle/>
              <a:p>
                <a:pPr>
                  <a:defRPr/>
                </a:pPr>
                <a:r>
                  <a:rPr lang="ja-JP" altLang="en-US" sz="900" b="0" dirty="0" smtClean="0"/>
                  <a:t>課税者所得（</a:t>
                </a:r>
                <a:r>
                  <a:rPr lang="en-US" altLang="ja-JP" sz="900" b="0" dirty="0" smtClean="0"/>
                  <a:t>1</a:t>
                </a:r>
                <a:r>
                  <a:rPr lang="ja-JP" altLang="en-US" sz="900" b="0" dirty="0" smtClean="0"/>
                  <a:t>人万円）</a:t>
                </a:r>
                <a:endParaRPr lang="ja-JP" altLang="en-US" sz="900" b="0" dirty="0"/>
              </a:p>
            </c:rich>
          </c:tx>
          <c:layout/>
          <c:overlay val="0"/>
        </c:title>
        <c:numFmt formatCode="0_ 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ja-JP"/>
          </a:p>
        </c:txPr>
        <c:crossAx val="2390246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900"/>
          </a:pPr>
          <a:endParaRPr lang="ja-JP"/>
        </a:p>
      </c:txPr>
    </c:legend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446931822390104"/>
          <c:y val="4.7759598526992936E-2"/>
          <c:w val="0.83319631152094209"/>
          <c:h val="0.70820078256887653"/>
        </c:manualLayout>
      </c:layout>
      <c:lineChart>
        <c:grouping val="standard"/>
        <c:varyColors val="0"/>
        <c:ser>
          <c:idx val="0"/>
          <c:order val="0"/>
          <c:tx>
            <c:v>佐賀市</c:v>
          </c:tx>
          <c:cat>
            <c:strRef>
              <c:f>Sheet1!$C$30:$T$30</c:f>
              <c:strCache>
                <c:ptCount val="18"/>
                <c:pt idx="0">
                  <c:v>91</c:v>
                </c:pt>
                <c:pt idx="1">
                  <c:v>92</c:v>
                </c:pt>
                <c:pt idx="2">
                  <c:v>93</c:v>
                </c:pt>
                <c:pt idx="3">
                  <c:v>94</c:v>
                </c:pt>
                <c:pt idx="4">
                  <c:v>95</c:v>
                </c:pt>
                <c:pt idx="5">
                  <c:v>96</c:v>
                </c:pt>
                <c:pt idx="6">
                  <c:v>97</c:v>
                </c:pt>
                <c:pt idx="7">
                  <c:v>98</c:v>
                </c:pt>
                <c:pt idx="8">
                  <c:v>99</c:v>
                </c:pt>
                <c:pt idx="9">
                  <c:v>00</c:v>
                </c:pt>
                <c:pt idx="10">
                  <c:v>01</c:v>
                </c:pt>
                <c:pt idx="11">
                  <c:v>02</c:v>
                </c:pt>
                <c:pt idx="12">
                  <c:v>03</c:v>
                </c:pt>
                <c:pt idx="13">
                  <c:v>04</c:v>
                </c:pt>
                <c:pt idx="14">
                  <c:v>05</c:v>
                </c:pt>
                <c:pt idx="15">
                  <c:v>06</c:v>
                </c:pt>
                <c:pt idx="16">
                  <c:v>07</c:v>
                </c:pt>
                <c:pt idx="17">
                  <c:v>08</c:v>
                </c:pt>
              </c:strCache>
            </c:strRef>
          </c:cat>
          <c:val>
            <c:numRef>
              <c:f>Sheet1!$C$31:$T$31</c:f>
              <c:numCache>
                <c:formatCode>0_ </c:formatCode>
                <c:ptCount val="18"/>
                <c:pt idx="0">
                  <c:v>310.26004157850713</c:v>
                </c:pt>
                <c:pt idx="1">
                  <c:v>333.6746221470043</c:v>
                </c:pt>
                <c:pt idx="2">
                  <c:v>322.53639708356695</c:v>
                </c:pt>
                <c:pt idx="3">
                  <c:v>327.96697898763546</c:v>
                </c:pt>
                <c:pt idx="4">
                  <c:v>340.36714499544451</c:v>
                </c:pt>
                <c:pt idx="5">
                  <c:v>332.10652412634914</c:v>
                </c:pt>
                <c:pt idx="6">
                  <c:v>342.30046829971263</c:v>
                </c:pt>
                <c:pt idx="7">
                  <c:v>340.65746453597757</c:v>
                </c:pt>
                <c:pt idx="8">
                  <c:v>338.06374006073548</c:v>
                </c:pt>
                <c:pt idx="9">
                  <c:v>336.33065462506909</c:v>
                </c:pt>
                <c:pt idx="10">
                  <c:v>333.17031574528136</c:v>
                </c:pt>
                <c:pt idx="11">
                  <c:v>330.87006760771891</c:v>
                </c:pt>
                <c:pt idx="12">
                  <c:v>327.8678280553288</c:v>
                </c:pt>
                <c:pt idx="13">
                  <c:v>319.9966455558482</c:v>
                </c:pt>
                <c:pt idx="14">
                  <c:v>315.24500362905553</c:v>
                </c:pt>
                <c:pt idx="15">
                  <c:v>304.87105326508953</c:v>
                </c:pt>
                <c:pt idx="16">
                  <c:v>304.28940919492408</c:v>
                </c:pt>
                <c:pt idx="17">
                  <c:v>303.76805640267372</c:v>
                </c:pt>
              </c:numCache>
            </c:numRef>
          </c:val>
          <c:smooth val="0"/>
        </c:ser>
        <c:ser>
          <c:idx val="1"/>
          <c:order val="1"/>
          <c:tx>
            <c:v>鹿児島市</c:v>
          </c:tx>
          <c:marker>
            <c:symbol val="square"/>
            <c:size val="4"/>
          </c:marker>
          <c:val>
            <c:numRef>
              <c:f>Sheet1!$C$50:$T$50</c:f>
              <c:numCache>
                <c:formatCode>0_ </c:formatCode>
                <c:ptCount val="18"/>
                <c:pt idx="0">
                  <c:v>315.97083747956924</c:v>
                </c:pt>
                <c:pt idx="1">
                  <c:v>323.67294386634404</c:v>
                </c:pt>
                <c:pt idx="2">
                  <c:v>320.08242744012369</c:v>
                </c:pt>
                <c:pt idx="3">
                  <c:v>327.80289224189141</c:v>
                </c:pt>
                <c:pt idx="4">
                  <c:v>333.84247423823228</c:v>
                </c:pt>
                <c:pt idx="5">
                  <c:v>333.26517392988723</c:v>
                </c:pt>
                <c:pt idx="6">
                  <c:v>338.13895756486022</c:v>
                </c:pt>
                <c:pt idx="7">
                  <c:v>340.22102714368344</c:v>
                </c:pt>
                <c:pt idx="8">
                  <c:v>336.7053951923333</c:v>
                </c:pt>
                <c:pt idx="9">
                  <c:v>337.33143757151629</c:v>
                </c:pt>
                <c:pt idx="10">
                  <c:v>335.57790510984432</c:v>
                </c:pt>
                <c:pt idx="11">
                  <c:v>332.05343806850709</c:v>
                </c:pt>
                <c:pt idx="12">
                  <c:v>328.98846645885425</c:v>
                </c:pt>
                <c:pt idx="13">
                  <c:v>323.56648914360892</c:v>
                </c:pt>
                <c:pt idx="14">
                  <c:v>318.32696521405398</c:v>
                </c:pt>
                <c:pt idx="15">
                  <c:v>311.11216777136138</c:v>
                </c:pt>
                <c:pt idx="16">
                  <c:v>307.84602812603271</c:v>
                </c:pt>
                <c:pt idx="17">
                  <c:v>305.04129507450801</c:v>
                </c:pt>
              </c:numCache>
            </c:numRef>
          </c:val>
          <c:smooth val="0"/>
        </c:ser>
        <c:ser>
          <c:idx val="2"/>
          <c:order val="2"/>
          <c:tx>
            <c:v>長崎市</c:v>
          </c:tx>
          <c:marker>
            <c:symbol val="triangle"/>
            <c:size val="4"/>
          </c:marker>
          <c:val>
            <c:numRef>
              <c:f>Sheet1!$C$46:$T$46</c:f>
              <c:numCache>
                <c:formatCode>0_ </c:formatCode>
                <c:ptCount val="18"/>
                <c:pt idx="0">
                  <c:v>307.52795651605066</c:v>
                </c:pt>
                <c:pt idx="1">
                  <c:v>325.41666018109265</c:v>
                </c:pt>
                <c:pt idx="2">
                  <c:v>319.82575366305508</c:v>
                </c:pt>
                <c:pt idx="3">
                  <c:v>325.45346537945738</c:v>
                </c:pt>
                <c:pt idx="4">
                  <c:v>329.47055165073925</c:v>
                </c:pt>
                <c:pt idx="5">
                  <c:v>328.64249638380051</c:v>
                </c:pt>
                <c:pt idx="6">
                  <c:v>334.52639442717265</c:v>
                </c:pt>
                <c:pt idx="7">
                  <c:v>335.04130299727404</c:v>
                </c:pt>
                <c:pt idx="8">
                  <c:v>332.60134045142729</c:v>
                </c:pt>
                <c:pt idx="9">
                  <c:v>329.08796277380571</c:v>
                </c:pt>
                <c:pt idx="10">
                  <c:v>324.55713930836868</c:v>
                </c:pt>
                <c:pt idx="11">
                  <c:v>323.71666941622863</c:v>
                </c:pt>
                <c:pt idx="12">
                  <c:v>320.1011514646766</c:v>
                </c:pt>
                <c:pt idx="13">
                  <c:v>315.41218117907465</c:v>
                </c:pt>
                <c:pt idx="14">
                  <c:v>308.57820659080835</c:v>
                </c:pt>
                <c:pt idx="15">
                  <c:v>296.86943165299965</c:v>
                </c:pt>
                <c:pt idx="16">
                  <c:v>296.45042856666396</c:v>
                </c:pt>
                <c:pt idx="17">
                  <c:v>296.40436962631185</c:v>
                </c:pt>
              </c:numCache>
            </c:numRef>
          </c:val>
          <c:smooth val="0"/>
        </c:ser>
        <c:ser>
          <c:idx val="3"/>
          <c:order val="3"/>
          <c:tx>
            <c:v>熊本市</c:v>
          </c:tx>
          <c:marker>
            <c:symbol val="x"/>
            <c:size val="4"/>
          </c:marker>
          <c:val>
            <c:numRef>
              <c:f>Sheet1!$C$47:$T$47</c:f>
              <c:numCache>
                <c:formatCode>0_ </c:formatCode>
                <c:ptCount val="18"/>
                <c:pt idx="0">
                  <c:v>336.85260204555402</c:v>
                </c:pt>
                <c:pt idx="1">
                  <c:v>343.62395240137164</c:v>
                </c:pt>
                <c:pt idx="2">
                  <c:v>330.9770833246809</c:v>
                </c:pt>
                <c:pt idx="3">
                  <c:v>336.23170631498368</c:v>
                </c:pt>
                <c:pt idx="4">
                  <c:v>345.83777388818794</c:v>
                </c:pt>
                <c:pt idx="5">
                  <c:v>343.1926468562163</c:v>
                </c:pt>
                <c:pt idx="6">
                  <c:v>347.57013770127128</c:v>
                </c:pt>
                <c:pt idx="7">
                  <c:v>347.42977362563909</c:v>
                </c:pt>
                <c:pt idx="8">
                  <c:v>343.1441465594288</c:v>
                </c:pt>
                <c:pt idx="9">
                  <c:v>343.16428891233573</c:v>
                </c:pt>
                <c:pt idx="10">
                  <c:v>345.41599863644404</c:v>
                </c:pt>
                <c:pt idx="11">
                  <c:v>341.83993225854363</c:v>
                </c:pt>
                <c:pt idx="12">
                  <c:v>337.32878778858623</c:v>
                </c:pt>
                <c:pt idx="13">
                  <c:v>330.81074740797038</c:v>
                </c:pt>
                <c:pt idx="14">
                  <c:v>325.52101320164854</c:v>
                </c:pt>
                <c:pt idx="15">
                  <c:v>317.06819424067095</c:v>
                </c:pt>
                <c:pt idx="16">
                  <c:v>316.8060191718854</c:v>
                </c:pt>
                <c:pt idx="17">
                  <c:v>318.03353059799247</c:v>
                </c:pt>
              </c:numCache>
            </c:numRef>
          </c:val>
          <c:smooth val="0"/>
        </c:ser>
        <c:ser>
          <c:idx val="4"/>
          <c:order val="4"/>
          <c:tx>
            <c:v>大分市</c:v>
          </c:tx>
          <c:marker>
            <c:symbol val="star"/>
            <c:size val="4"/>
          </c:marker>
          <c:val>
            <c:numRef>
              <c:f>Sheet1!$C$48:$T$48</c:f>
              <c:numCache>
                <c:formatCode>0_ </c:formatCode>
                <c:ptCount val="18"/>
                <c:pt idx="0">
                  <c:v>328.20952170120529</c:v>
                </c:pt>
                <c:pt idx="1">
                  <c:v>345.03680819355048</c:v>
                </c:pt>
                <c:pt idx="2">
                  <c:v>335.44408406197266</c:v>
                </c:pt>
                <c:pt idx="3">
                  <c:v>341.10518450747179</c:v>
                </c:pt>
                <c:pt idx="4">
                  <c:v>344.67180331711904</c:v>
                </c:pt>
                <c:pt idx="5">
                  <c:v>342.75112976409054</c:v>
                </c:pt>
                <c:pt idx="6">
                  <c:v>348.42168082578678</c:v>
                </c:pt>
                <c:pt idx="7">
                  <c:v>350.9213556542295</c:v>
                </c:pt>
                <c:pt idx="8">
                  <c:v>346.43726332991935</c:v>
                </c:pt>
                <c:pt idx="9">
                  <c:v>344.3588012696693</c:v>
                </c:pt>
                <c:pt idx="10">
                  <c:v>342.2420861533929</c:v>
                </c:pt>
                <c:pt idx="11">
                  <c:v>340.42070699010435</c:v>
                </c:pt>
                <c:pt idx="12">
                  <c:v>334.07678742683765</c:v>
                </c:pt>
                <c:pt idx="13">
                  <c:v>328.78270936132566</c:v>
                </c:pt>
                <c:pt idx="14">
                  <c:v>322.50477268270885</c:v>
                </c:pt>
                <c:pt idx="15">
                  <c:v>313.49931590061658</c:v>
                </c:pt>
                <c:pt idx="16">
                  <c:v>312.9765587732486</c:v>
                </c:pt>
                <c:pt idx="17">
                  <c:v>312.64334115916404</c:v>
                </c:pt>
              </c:numCache>
            </c:numRef>
          </c:val>
          <c:smooth val="0"/>
        </c:ser>
        <c:ser>
          <c:idx val="5"/>
          <c:order val="5"/>
          <c:tx>
            <c:v>宮崎市</c:v>
          </c:tx>
          <c:spPr>
            <a:ln w="19050"/>
          </c:spPr>
          <c:marker>
            <c:symbol val="circle"/>
            <c:size val="4"/>
          </c:marker>
          <c:val>
            <c:numRef>
              <c:f>Sheet1!$C$49:$T$49</c:f>
              <c:numCache>
                <c:formatCode>0_ </c:formatCode>
                <c:ptCount val="18"/>
                <c:pt idx="0">
                  <c:v>327.87347615163355</c:v>
                </c:pt>
                <c:pt idx="1">
                  <c:v>325.92796599667821</c:v>
                </c:pt>
                <c:pt idx="2">
                  <c:v>311.2453628021363</c:v>
                </c:pt>
                <c:pt idx="3">
                  <c:v>316.26524226422083</c:v>
                </c:pt>
                <c:pt idx="4">
                  <c:v>325.01468349856663</c:v>
                </c:pt>
                <c:pt idx="5">
                  <c:v>321.52829101412897</c:v>
                </c:pt>
                <c:pt idx="6">
                  <c:v>328.30005230050585</c:v>
                </c:pt>
                <c:pt idx="7">
                  <c:v>329.06320538527643</c:v>
                </c:pt>
                <c:pt idx="8">
                  <c:v>328.43971082957529</c:v>
                </c:pt>
                <c:pt idx="9">
                  <c:v>326.26867527876766</c:v>
                </c:pt>
                <c:pt idx="10">
                  <c:v>324.37242211084424</c:v>
                </c:pt>
                <c:pt idx="11">
                  <c:v>322.67304562232698</c:v>
                </c:pt>
                <c:pt idx="12">
                  <c:v>319.689254706567</c:v>
                </c:pt>
                <c:pt idx="13">
                  <c:v>314.60361852852924</c:v>
                </c:pt>
                <c:pt idx="14">
                  <c:v>308.73101117791333</c:v>
                </c:pt>
                <c:pt idx="15">
                  <c:v>300.24107750267564</c:v>
                </c:pt>
                <c:pt idx="16">
                  <c:v>299.5629089310338</c:v>
                </c:pt>
                <c:pt idx="17">
                  <c:v>298.2573788422136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986176"/>
        <c:axId val="23987712"/>
      </c:lineChart>
      <c:catAx>
        <c:axId val="23986176"/>
        <c:scaling>
          <c:orientation val="minMax"/>
        </c:scaling>
        <c:delete val="0"/>
        <c:axPos val="b"/>
        <c:majorTickMark val="out"/>
        <c:minorTickMark val="none"/>
        <c:tickLblPos val="nextTo"/>
        <c:crossAx val="23987712"/>
        <c:crosses val="autoZero"/>
        <c:auto val="1"/>
        <c:lblAlgn val="ctr"/>
        <c:lblOffset val="100"/>
        <c:noMultiLvlLbl val="0"/>
      </c:catAx>
      <c:valAx>
        <c:axId val="23987712"/>
        <c:scaling>
          <c:orientation val="minMax"/>
          <c:max val="360"/>
          <c:min val="290"/>
        </c:scaling>
        <c:delete val="0"/>
        <c:axPos val="l"/>
        <c:majorGridlines>
          <c:spPr>
            <a:ln>
              <a:prstDash val="sysDash"/>
            </a:ln>
          </c:spPr>
        </c:majorGridlines>
        <c:title>
          <c:tx>
            <c:rich>
              <a:bodyPr rot="0" vert="wordArtVertRtl"/>
              <a:lstStyle/>
              <a:p>
                <a:pPr>
                  <a:defRPr/>
                </a:pPr>
                <a:r>
                  <a:rPr lang="ja-JP" altLang="en-US" sz="900" b="0" dirty="0" smtClean="0"/>
                  <a:t>課税者所得（</a:t>
                </a:r>
                <a:r>
                  <a:rPr lang="en-US" altLang="ja-JP" sz="900" b="0" dirty="0" smtClean="0"/>
                  <a:t>1</a:t>
                </a:r>
                <a:r>
                  <a:rPr lang="ja-JP" altLang="en-US" sz="900" b="0" dirty="0" smtClean="0"/>
                  <a:t>人万円）</a:t>
                </a:r>
                <a:endParaRPr lang="ja-JP" altLang="en-US" sz="900" b="0" dirty="0"/>
              </a:p>
            </c:rich>
          </c:tx>
          <c:layout/>
          <c:overlay val="0"/>
        </c:title>
        <c:numFmt formatCode="0_ 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ja-JP"/>
          </a:p>
        </c:txPr>
        <c:crossAx val="2398617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8.2592674887975379E-2"/>
          <c:y val="0.87847623976739708"/>
          <c:w val="0.8818464615042777"/>
          <c:h val="9.5713619895892305E-2"/>
        </c:manualLayout>
      </c:layout>
      <c:overlay val="0"/>
      <c:txPr>
        <a:bodyPr/>
        <a:lstStyle/>
        <a:p>
          <a:pPr>
            <a:defRPr sz="900"/>
          </a:pPr>
          <a:endParaRPr lang="ja-JP"/>
        </a:p>
      </c:txPr>
    </c:legend>
    <c:plotVisOnly val="1"/>
    <c:dispBlanksAs val="gap"/>
    <c:showDLblsOverMax val="0"/>
  </c:chart>
  <c:spPr>
    <a:ln>
      <a:solidFill>
        <a:srgbClr val="4F81BD"/>
      </a:solidFill>
    </a:ln>
  </c:sp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Sheet1!$C$30</c:f>
              <c:strCache>
                <c:ptCount val="1"/>
                <c:pt idx="0">
                  <c:v>宮崎市</c:v>
                </c:pt>
              </c:strCache>
            </c:strRef>
          </c:tx>
          <c:invertIfNegative val="0"/>
          <c:cat>
            <c:strRef>
              <c:f>Sheet1!$B$31:$B$43</c:f>
              <c:strCache>
                <c:ptCount val="13"/>
                <c:pt idx="0">
                  <c:v>サ－ビス業</c:v>
                </c:pt>
                <c:pt idx="1">
                  <c:v>卸売・小売業</c:v>
                </c:pt>
                <c:pt idx="2">
                  <c:v>不動産業</c:v>
                </c:pt>
                <c:pt idx="3">
                  <c:v>製造業</c:v>
                </c:pt>
                <c:pt idx="4">
                  <c:v>金融・保険業</c:v>
                </c:pt>
                <c:pt idx="5">
                  <c:v>建設業</c:v>
                </c:pt>
                <c:pt idx="6">
                  <c:v>情報通信業</c:v>
                </c:pt>
                <c:pt idx="7">
                  <c:v>運輸業</c:v>
                </c:pt>
                <c:pt idx="8">
                  <c:v>電気・ガス・水道業</c:v>
                </c:pt>
                <c:pt idx="9">
                  <c:v>農業</c:v>
                </c:pt>
                <c:pt idx="10">
                  <c:v>林業</c:v>
                </c:pt>
                <c:pt idx="11">
                  <c:v>水産業</c:v>
                </c:pt>
                <c:pt idx="12">
                  <c:v>鉱業</c:v>
                </c:pt>
              </c:strCache>
            </c:strRef>
          </c:cat>
          <c:val>
            <c:numRef>
              <c:f>Sheet1!$C$31:$C$43</c:f>
              <c:numCache>
                <c:formatCode>#,##0_ </c:formatCode>
                <c:ptCount val="13"/>
                <c:pt idx="0">
                  <c:v>338538.66672534711</c:v>
                </c:pt>
                <c:pt idx="1">
                  <c:v>198069.01405395789</c:v>
                </c:pt>
                <c:pt idx="2">
                  <c:v>142313.51373372012</c:v>
                </c:pt>
                <c:pt idx="3">
                  <c:v>69258.880675496577</c:v>
                </c:pt>
                <c:pt idx="4">
                  <c:v>68059.906185089712</c:v>
                </c:pt>
                <c:pt idx="5">
                  <c:v>65748.854812792051</c:v>
                </c:pt>
                <c:pt idx="6">
                  <c:v>64231.477680865013</c:v>
                </c:pt>
                <c:pt idx="7">
                  <c:v>62945.105730084208</c:v>
                </c:pt>
                <c:pt idx="8">
                  <c:v>22300.625761018782</c:v>
                </c:pt>
                <c:pt idx="9">
                  <c:v>16777.560307072887</c:v>
                </c:pt>
                <c:pt idx="10">
                  <c:v>681.2855971239303</c:v>
                </c:pt>
                <c:pt idx="11">
                  <c:v>564.6702643524045</c:v>
                </c:pt>
                <c:pt idx="12">
                  <c:v>453.59744458014376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506304"/>
        <c:axId val="22538496"/>
      </c:barChart>
      <c:catAx>
        <c:axId val="195063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ja-JP"/>
          </a:p>
        </c:txPr>
        <c:crossAx val="22538496"/>
        <c:crosses val="autoZero"/>
        <c:auto val="1"/>
        <c:lblAlgn val="ctr"/>
        <c:lblOffset val="100"/>
        <c:noMultiLvlLbl val="0"/>
      </c:catAx>
      <c:valAx>
        <c:axId val="22538496"/>
        <c:scaling>
          <c:orientation val="minMax"/>
          <c:max val="350000"/>
        </c:scaling>
        <c:delete val="0"/>
        <c:axPos val="l"/>
        <c:majorGridlines>
          <c:spPr>
            <a:ln>
              <a:prstDash val="sysDash"/>
            </a:ln>
          </c:spPr>
        </c:majorGridlines>
        <c:numFmt formatCode="#,##0_ " sourceLinked="1"/>
        <c:majorTickMark val="out"/>
        <c:minorTickMark val="none"/>
        <c:tickLblPos val="nextTo"/>
        <c:crossAx val="1950630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Sheet1!$H$30</c:f>
              <c:strCache>
                <c:ptCount val="1"/>
                <c:pt idx="0">
                  <c:v>郊外地域</c:v>
                </c:pt>
              </c:strCache>
            </c:strRef>
          </c:tx>
          <c:invertIfNegative val="0"/>
          <c:cat>
            <c:strRef>
              <c:f>Sheet1!$G$31:$G$43</c:f>
              <c:strCache>
                <c:ptCount val="13"/>
                <c:pt idx="0">
                  <c:v>農業</c:v>
                </c:pt>
                <c:pt idx="1">
                  <c:v>林業</c:v>
                </c:pt>
                <c:pt idx="2">
                  <c:v>電気・ガス・水道業</c:v>
                </c:pt>
                <c:pt idx="3">
                  <c:v>情報通信業</c:v>
                </c:pt>
                <c:pt idx="4">
                  <c:v>不動産業</c:v>
                </c:pt>
                <c:pt idx="5">
                  <c:v>卸売・小売業</c:v>
                </c:pt>
                <c:pt idx="6">
                  <c:v>水産業</c:v>
                </c:pt>
                <c:pt idx="7">
                  <c:v>サ－ビス業</c:v>
                </c:pt>
                <c:pt idx="8">
                  <c:v>金融・保険業</c:v>
                </c:pt>
                <c:pt idx="9">
                  <c:v>運輸業</c:v>
                </c:pt>
                <c:pt idx="10">
                  <c:v>製造業</c:v>
                </c:pt>
                <c:pt idx="11">
                  <c:v>鉱業</c:v>
                </c:pt>
                <c:pt idx="12">
                  <c:v>建設業</c:v>
                </c:pt>
              </c:strCache>
            </c:strRef>
          </c:cat>
          <c:val>
            <c:numRef>
              <c:f>Sheet1!$H$31:$H$43</c:f>
              <c:numCache>
                <c:formatCode>#,##0_ </c:formatCode>
                <c:ptCount val="13"/>
                <c:pt idx="0">
                  <c:v>288160.83400012413</c:v>
                </c:pt>
                <c:pt idx="1">
                  <c:v>221812.02359841095</c:v>
                </c:pt>
                <c:pt idx="2">
                  <c:v>41831.30394050396</c:v>
                </c:pt>
                <c:pt idx="3">
                  <c:v>36717.99623668252</c:v>
                </c:pt>
                <c:pt idx="4">
                  <c:v>22717.416123383471</c:v>
                </c:pt>
                <c:pt idx="5">
                  <c:v>20696.262249213542</c:v>
                </c:pt>
                <c:pt idx="6">
                  <c:v>18187.083566348847</c:v>
                </c:pt>
                <c:pt idx="7">
                  <c:v>9368.105386141342</c:v>
                </c:pt>
                <c:pt idx="8">
                  <c:v>8484.3776202074114</c:v>
                </c:pt>
                <c:pt idx="9">
                  <c:v>6133.3936389999344</c:v>
                </c:pt>
                <c:pt idx="10">
                  <c:v>1998.2560562262647</c:v>
                </c:pt>
                <c:pt idx="11">
                  <c:v>591.69038510674989</c:v>
                </c:pt>
                <c:pt idx="12">
                  <c:v>39.644713029423009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634496"/>
        <c:axId val="22636416"/>
      </c:barChart>
      <c:catAx>
        <c:axId val="226344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ja-JP"/>
          </a:p>
        </c:txPr>
        <c:crossAx val="22636416"/>
        <c:crosses val="autoZero"/>
        <c:auto val="1"/>
        <c:lblAlgn val="ctr"/>
        <c:lblOffset val="100"/>
        <c:noMultiLvlLbl val="0"/>
      </c:catAx>
      <c:valAx>
        <c:axId val="22636416"/>
        <c:scaling>
          <c:orientation val="minMax"/>
          <c:max val="350000"/>
        </c:scaling>
        <c:delete val="0"/>
        <c:axPos val="l"/>
        <c:majorGridlines>
          <c:spPr>
            <a:ln>
              <a:prstDash val="sysDash"/>
            </a:ln>
          </c:spPr>
        </c:majorGridlines>
        <c:numFmt formatCode="#,##0_ " sourceLinked="1"/>
        <c:majorTickMark val="out"/>
        <c:minorTickMark val="none"/>
        <c:tickLblPos val="nextTo"/>
        <c:crossAx val="2263449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2"/>
          <c:order val="2"/>
          <c:tx>
            <c:v>圏域全体</c:v>
          </c:tx>
          <c:invertIfNegative val="0"/>
          <c:val>
            <c:numRef>
              <c:f>宮崎県!$Z$35:$AL$35</c:f>
              <c:numCache>
                <c:formatCode>#,##0_ ;[Red]\-#,##0\ </c:formatCode>
                <c:ptCount val="13"/>
                <c:pt idx="0">
                  <c:v>17771</c:v>
                </c:pt>
                <c:pt idx="1">
                  <c:v>12705</c:v>
                </c:pt>
                <c:pt idx="2">
                  <c:v>7882</c:v>
                </c:pt>
                <c:pt idx="3">
                  <c:v>-590</c:v>
                </c:pt>
                <c:pt idx="4">
                  <c:v>12827</c:v>
                </c:pt>
                <c:pt idx="5">
                  <c:v>35246</c:v>
                </c:pt>
                <c:pt idx="6">
                  <c:v>42163</c:v>
                </c:pt>
                <c:pt idx="7">
                  <c:v>22715</c:v>
                </c:pt>
                <c:pt idx="8">
                  <c:v>14480</c:v>
                </c:pt>
                <c:pt idx="9">
                  <c:v>19117</c:v>
                </c:pt>
                <c:pt idx="10">
                  <c:v>8134</c:v>
                </c:pt>
                <c:pt idx="11">
                  <c:v>652</c:v>
                </c:pt>
                <c:pt idx="12">
                  <c:v>1175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525632"/>
        <c:axId val="23539712"/>
      </c:barChart>
      <c:lineChart>
        <c:grouping val="standard"/>
        <c:varyColors val="0"/>
        <c:ser>
          <c:idx val="0"/>
          <c:order val="0"/>
          <c:tx>
            <c:v>中心都市(合併後の宮崎市)</c:v>
          </c:tx>
          <c:marker>
            <c:symbol val="square"/>
            <c:size val="4"/>
          </c:marker>
          <c:cat>
            <c:strRef>
              <c:f>宮崎県!$Z$19:$AL$19</c:f>
              <c:strCache>
                <c:ptCount val="13"/>
                <c:pt idx="0">
                  <c:v>47-50</c:v>
                </c:pt>
                <c:pt idx="1">
                  <c:v>50-55</c:v>
                </c:pt>
                <c:pt idx="2">
                  <c:v>55-60</c:v>
                </c:pt>
                <c:pt idx="3">
                  <c:v>60-65</c:v>
                </c:pt>
                <c:pt idx="4">
                  <c:v>65-70</c:v>
                </c:pt>
                <c:pt idx="5">
                  <c:v>70-75</c:v>
                </c:pt>
                <c:pt idx="6">
                  <c:v>75-80</c:v>
                </c:pt>
                <c:pt idx="7">
                  <c:v>80-85</c:v>
                </c:pt>
                <c:pt idx="8">
                  <c:v>85-90</c:v>
                </c:pt>
                <c:pt idx="9">
                  <c:v>90-95</c:v>
                </c:pt>
                <c:pt idx="10">
                  <c:v>95-00</c:v>
                </c:pt>
                <c:pt idx="11">
                  <c:v>00-05</c:v>
                </c:pt>
                <c:pt idx="12">
                  <c:v>05-10</c:v>
                </c:pt>
              </c:strCache>
            </c:strRef>
          </c:cat>
          <c:val>
            <c:numRef>
              <c:f>宮崎県!$Z$21:$AL$21</c:f>
              <c:numCache>
                <c:formatCode>#,##0_ ;[Red]\-#,##0\ </c:formatCode>
                <c:ptCount val="13"/>
                <c:pt idx="0">
                  <c:v>13493</c:v>
                </c:pt>
                <c:pt idx="1">
                  <c:v>13039</c:v>
                </c:pt>
                <c:pt idx="2">
                  <c:v>5897</c:v>
                </c:pt>
                <c:pt idx="3">
                  <c:v>12162</c:v>
                </c:pt>
                <c:pt idx="4">
                  <c:v>19228</c:v>
                </c:pt>
                <c:pt idx="5">
                  <c:v>35269</c:v>
                </c:pt>
                <c:pt idx="6">
                  <c:v>38594</c:v>
                </c:pt>
                <c:pt idx="7">
                  <c:v>19714</c:v>
                </c:pt>
                <c:pt idx="8">
                  <c:v>15615</c:v>
                </c:pt>
                <c:pt idx="9">
                  <c:v>19311</c:v>
                </c:pt>
                <c:pt idx="10">
                  <c:v>7787</c:v>
                </c:pt>
                <c:pt idx="11">
                  <c:v>3415</c:v>
                </c:pt>
                <c:pt idx="12">
                  <c:v>4990</c:v>
                </c:pt>
              </c:numCache>
            </c:numRef>
          </c:val>
          <c:smooth val="0"/>
        </c:ser>
        <c:ser>
          <c:idx val="1"/>
          <c:order val="1"/>
          <c:tx>
            <c:v>郊外地域</c:v>
          </c:tx>
          <c:marker>
            <c:symbol val="square"/>
            <c:size val="4"/>
          </c:marker>
          <c:cat>
            <c:strRef>
              <c:f>宮崎県!$Z$19:$AL$19</c:f>
              <c:strCache>
                <c:ptCount val="13"/>
                <c:pt idx="0">
                  <c:v>47-50</c:v>
                </c:pt>
                <c:pt idx="1">
                  <c:v>50-55</c:v>
                </c:pt>
                <c:pt idx="2">
                  <c:v>55-60</c:v>
                </c:pt>
                <c:pt idx="3">
                  <c:v>60-65</c:v>
                </c:pt>
                <c:pt idx="4">
                  <c:v>65-70</c:v>
                </c:pt>
                <c:pt idx="5">
                  <c:v>70-75</c:v>
                </c:pt>
                <c:pt idx="6">
                  <c:v>75-80</c:v>
                </c:pt>
                <c:pt idx="7">
                  <c:v>80-85</c:v>
                </c:pt>
                <c:pt idx="8">
                  <c:v>85-90</c:v>
                </c:pt>
                <c:pt idx="9">
                  <c:v>90-95</c:v>
                </c:pt>
                <c:pt idx="10">
                  <c:v>95-00</c:v>
                </c:pt>
                <c:pt idx="11">
                  <c:v>00-05</c:v>
                </c:pt>
                <c:pt idx="12">
                  <c:v>05-10</c:v>
                </c:pt>
              </c:strCache>
            </c:strRef>
          </c:cat>
          <c:val>
            <c:numRef>
              <c:f>宮崎県!$Z$32:$AL$32</c:f>
              <c:numCache>
                <c:formatCode>#,##0_ ;[Red]\-#,##0\ </c:formatCode>
                <c:ptCount val="13"/>
                <c:pt idx="0">
                  <c:v>4278</c:v>
                </c:pt>
                <c:pt idx="1">
                  <c:v>-334</c:v>
                </c:pt>
                <c:pt idx="2">
                  <c:v>1985</c:v>
                </c:pt>
                <c:pt idx="3">
                  <c:v>-12752</c:v>
                </c:pt>
                <c:pt idx="4">
                  <c:v>-6401</c:v>
                </c:pt>
                <c:pt idx="5">
                  <c:v>-23</c:v>
                </c:pt>
                <c:pt idx="6">
                  <c:v>3569</c:v>
                </c:pt>
                <c:pt idx="7">
                  <c:v>3001</c:v>
                </c:pt>
                <c:pt idx="8">
                  <c:v>-1135</c:v>
                </c:pt>
                <c:pt idx="9">
                  <c:v>-194</c:v>
                </c:pt>
                <c:pt idx="10">
                  <c:v>347</c:v>
                </c:pt>
                <c:pt idx="11">
                  <c:v>-2763</c:v>
                </c:pt>
                <c:pt idx="12">
                  <c:v>-3815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525632"/>
        <c:axId val="23539712"/>
      </c:lineChart>
      <c:catAx>
        <c:axId val="23525632"/>
        <c:scaling>
          <c:orientation val="minMax"/>
        </c:scaling>
        <c:delete val="0"/>
        <c:axPos val="b"/>
        <c:majorTickMark val="out"/>
        <c:minorTickMark val="none"/>
        <c:tickLblPos val="nextTo"/>
        <c:crossAx val="23539712"/>
        <c:crosses val="autoZero"/>
        <c:auto val="1"/>
        <c:lblAlgn val="ctr"/>
        <c:lblOffset val="100"/>
        <c:noMultiLvlLbl val="0"/>
      </c:catAx>
      <c:valAx>
        <c:axId val="23539712"/>
        <c:scaling>
          <c:orientation val="minMax"/>
          <c:max val="45000"/>
          <c:min val="-15000"/>
        </c:scaling>
        <c:delete val="0"/>
        <c:axPos val="l"/>
        <c:majorGridlines>
          <c:spPr>
            <a:ln>
              <a:prstDash val="sysDash"/>
            </a:ln>
          </c:spPr>
        </c:majorGridlines>
        <c:numFmt formatCode="#,##0_ ;[Red]\-#,##0\ " sourceLinked="1"/>
        <c:majorTickMark val="out"/>
        <c:minorTickMark val="none"/>
        <c:tickLblPos val="nextTo"/>
        <c:crossAx val="2352563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2"/>
          <c:order val="2"/>
          <c:tx>
            <c:v>圏域全体</c:v>
          </c:tx>
          <c:invertIfNegative val="0"/>
          <c:val>
            <c:numRef>
              <c:f>宮崎県!$Z$35:$AL$35</c:f>
              <c:numCache>
                <c:formatCode>#,##0_ ;[Red]\-#,##0\ </c:formatCode>
                <c:ptCount val="13"/>
                <c:pt idx="0">
                  <c:v>17771</c:v>
                </c:pt>
                <c:pt idx="1">
                  <c:v>12705</c:v>
                </c:pt>
                <c:pt idx="2">
                  <c:v>7882</c:v>
                </c:pt>
                <c:pt idx="3">
                  <c:v>-590</c:v>
                </c:pt>
                <c:pt idx="4">
                  <c:v>12827</c:v>
                </c:pt>
                <c:pt idx="5">
                  <c:v>35246</c:v>
                </c:pt>
                <c:pt idx="6">
                  <c:v>42163</c:v>
                </c:pt>
                <c:pt idx="7">
                  <c:v>22715</c:v>
                </c:pt>
                <c:pt idx="8">
                  <c:v>14480</c:v>
                </c:pt>
                <c:pt idx="9">
                  <c:v>19117</c:v>
                </c:pt>
                <c:pt idx="10">
                  <c:v>8134</c:v>
                </c:pt>
                <c:pt idx="11">
                  <c:v>652</c:v>
                </c:pt>
                <c:pt idx="12">
                  <c:v>1175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0916736"/>
        <c:axId val="112190208"/>
      </c:barChart>
      <c:lineChart>
        <c:grouping val="standard"/>
        <c:varyColors val="0"/>
        <c:ser>
          <c:idx val="0"/>
          <c:order val="0"/>
          <c:tx>
            <c:v>中心都市(合併後の宮崎市)</c:v>
          </c:tx>
          <c:marker>
            <c:symbol val="square"/>
            <c:size val="4"/>
          </c:marker>
          <c:cat>
            <c:strRef>
              <c:f>宮崎県!$Z$19:$AL$19</c:f>
              <c:strCache>
                <c:ptCount val="13"/>
                <c:pt idx="0">
                  <c:v>47-50</c:v>
                </c:pt>
                <c:pt idx="1">
                  <c:v>50-55</c:v>
                </c:pt>
                <c:pt idx="2">
                  <c:v>55-60</c:v>
                </c:pt>
                <c:pt idx="3">
                  <c:v>60-65</c:v>
                </c:pt>
                <c:pt idx="4">
                  <c:v>65-70</c:v>
                </c:pt>
                <c:pt idx="5">
                  <c:v>70-75</c:v>
                </c:pt>
                <c:pt idx="6">
                  <c:v>75-80</c:v>
                </c:pt>
                <c:pt idx="7">
                  <c:v>80-85</c:v>
                </c:pt>
                <c:pt idx="8">
                  <c:v>85-90</c:v>
                </c:pt>
                <c:pt idx="9">
                  <c:v>90-95</c:v>
                </c:pt>
                <c:pt idx="10">
                  <c:v>95-00</c:v>
                </c:pt>
                <c:pt idx="11">
                  <c:v>00-05</c:v>
                </c:pt>
                <c:pt idx="12">
                  <c:v>05-10</c:v>
                </c:pt>
              </c:strCache>
            </c:strRef>
          </c:cat>
          <c:val>
            <c:numRef>
              <c:f>宮崎県!$Z$21:$AL$21</c:f>
              <c:numCache>
                <c:formatCode>#,##0_ ;[Red]\-#,##0\ </c:formatCode>
                <c:ptCount val="13"/>
                <c:pt idx="0">
                  <c:v>13493</c:v>
                </c:pt>
                <c:pt idx="1">
                  <c:v>13039</c:v>
                </c:pt>
                <c:pt idx="2">
                  <c:v>5897</c:v>
                </c:pt>
                <c:pt idx="3">
                  <c:v>12162</c:v>
                </c:pt>
                <c:pt idx="4">
                  <c:v>19228</c:v>
                </c:pt>
                <c:pt idx="5">
                  <c:v>35269</c:v>
                </c:pt>
                <c:pt idx="6">
                  <c:v>38594</c:v>
                </c:pt>
                <c:pt idx="7">
                  <c:v>19714</c:v>
                </c:pt>
                <c:pt idx="8">
                  <c:v>15615</c:v>
                </c:pt>
                <c:pt idx="9">
                  <c:v>19311</c:v>
                </c:pt>
                <c:pt idx="10">
                  <c:v>7787</c:v>
                </c:pt>
                <c:pt idx="11">
                  <c:v>3415</c:v>
                </c:pt>
                <c:pt idx="12">
                  <c:v>4990</c:v>
                </c:pt>
              </c:numCache>
            </c:numRef>
          </c:val>
          <c:smooth val="0"/>
        </c:ser>
        <c:ser>
          <c:idx val="1"/>
          <c:order val="1"/>
          <c:tx>
            <c:v>郊外地域</c:v>
          </c:tx>
          <c:marker>
            <c:symbol val="square"/>
            <c:size val="4"/>
          </c:marker>
          <c:cat>
            <c:strRef>
              <c:f>宮崎県!$Z$19:$AL$19</c:f>
              <c:strCache>
                <c:ptCount val="13"/>
                <c:pt idx="0">
                  <c:v>47-50</c:v>
                </c:pt>
                <c:pt idx="1">
                  <c:v>50-55</c:v>
                </c:pt>
                <c:pt idx="2">
                  <c:v>55-60</c:v>
                </c:pt>
                <c:pt idx="3">
                  <c:v>60-65</c:v>
                </c:pt>
                <c:pt idx="4">
                  <c:v>65-70</c:v>
                </c:pt>
                <c:pt idx="5">
                  <c:v>70-75</c:v>
                </c:pt>
                <c:pt idx="6">
                  <c:v>75-80</c:v>
                </c:pt>
                <c:pt idx="7">
                  <c:v>80-85</c:v>
                </c:pt>
                <c:pt idx="8">
                  <c:v>85-90</c:v>
                </c:pt>
                <c:pt idx="9">
                  <c:v>90-95</c:v>
                </c:pt>
                <c:pt idx="10">
                  <c:v>95-00</c:v>
                </c:pt>
                <c:pt idx="11">
                  <c:v>00-05</c:v>
                </c:pt>
                <c:pt idx="12">
                  <c:v>05-10</c:v>
                </c:pt>
              </c:strCache>
            </c:strRef>
          </c:cat>
          <c:val>
            <c:numRef>
              <c:f>宮崎県!$Z$32:$AL$32</c:f>
              <c:numCache>
                <c:formatCode>#,##0_ ;[Red]\-#,##0\ </c:formatCode>
                <c:ptCount val="13"/>
                <c:pt idx="0">
                  <c:v>4278</c:v>
                </c:pt>
                <c:pt idx="1">
                  <c:v>-334</c:v>
                </c:pt>
                <c:pt idx="2">
                  <c:v>1985</c:v>
                </c:pt>
                <c:pt idx="3">
                  <c:v>-12752</c:v>
                </c:pt>
                <c:pt idx="4">
                  <c:v>-6401</c:v>
                </c:pt>
                <c:pt idx="5">
                  <c:v>-23</c:v>
                </c:pt>
                <c:pt idx="6">
                  <c:v>3569</c:v>
                </c:pt>
                <c:pt idx="7">
                  <c:v>3001</c:v>
                </c:pt>
                <c:pt idx="8">
                  <c:v>-1135</c:v>
                </c:pt>
                <c:pt idx="9">
                  <c:v>-194</c:v>
                </c:pt>
                <c:pt idx="10">
                  <c:v>347</c:v>
                </c:pt>
                <c:pt idx="11">
                  <c:v>-2763</c:v>
                </c:pt>
                <c:pt idx="12">
                  <c:v>-3815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0916736"/>
        <c:axId val="112190208"/>
      </c:lineChart>
      <c:catAx>
        <c:axId val="110916736"/>
        <c:scaling>
          <c:orientation val="minMax"/>
        </c:scaling>
        <c:delete val="0"/>
        <c:axPos val="b"/>
        <c:majorTickMark val="out"/>
        <c:minorTickMark val="none"/>
        <c:tickLblPos val="nextTo"/>
        <c:crossAx val="112190208"/>
        <c:crosses val="autoZero"/>
        <c:auto val="1"/>
        <c:lblAlgn val="ctr"/>
        <c:lblOffset val="100"/>
        <c:noMultiLvlLbl val="0"/>
      </c:catAx>
      <c:valAx>
        <c:axId val="112190208"/>
        <c:scaling>
          <c:orientation val="minMax"/>
          <c:max val="45000"/>
          <c:min val="-15000"/>
        </c:scaling>
        <c:delete val="0"/>
        <c:axPos val="l"/>
        <c:majorGridlines>
          <c:spPr>
            <a:ln>
              <a:prstDash val="sysDash"/>
            </a:ln>
          </c:spPr>
        </c:majorGridlines>
        <c:numFmt formatCode="#,##0_ ;[Red]\-#,##0\ " sourceLinked="1"/>
        <c:majorTickMark val="out"/>
        <c:minorTickMark val="none"/>
        <c:tickLblPos val="nextTo"/>
        <c:crossAx val="11091673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2"/>
          <c:order val="2"/>
          <c:tx>
            <c:v>圏域全体</c:v>
          </c:tx>
          <c:invertIfNegative val="0"/>
          <c:val>
            <c:numRef>
              <c:f>宮崎県!$Z$35:$AL$35</c:f>
              <c:numCache>
                <c:formatCode>#,##0_ ;[Red]\-#,##0\ </c:formatCode>
                <c:ptCount val="13"/>
                <c:pt idx="0">
                  <c:v>17771</c:v>
                </c:pt>
                <c:pt idx="1">
                  <c:v>12705</c:v>
                </c:pt>
                <c:pt idx="2">
                  <c:v>7882</c:v>
                </c:pt>
                <c:pt idx="3">
                  <c:v>-590</c:v>
                </c:pt>
                <c:pt idx="4">
                  <c:v>12827</c:v>
                </c:pt>
                <c:pt idx="5">
                  <c:v>35246</c:v>
                </c:pt>
                <c:pt idx="6">
                  <c:v>42163</c:v>
                </c:pt>
                <c:pt idx="7">
                  <c:v>22715</c:v>
                </c:pt>
                <c:pt idx="8">
                  <c:v>14480</c:v>
                </c:pt>
                <c:pt idx="9">
                  <c:v>19117</c:v>
                </c:pt>
                <c:pt idx="10">
                  <c:v>8134</c:v>
                </c:pt>
                <c:pt idx="11">
                  <c:v>652</c:v>
                </c:pt>
                <c:pt idx="12">
                  <c:v>1175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020352"/>
        <c:axId val="30046464"/>
      </c:barChart>
      <c:lineChart>
        <c:grouping val="standard"/>
        <c:varyColors val="0"/>
        <c:ser>
          <c:idx val="0"/>
          <c:order val="0"/>
          <c:tx>
            <c:v>中心都市（合併前の宮崎市）</c:v>
          </c:tx>
          <c:marker>
            <c:symbol val="square"/>
            <c:size val="4"/>
          </c:marker>
          <c:cat>
            <c:strRef>
              <c:f>宮崎県!$Z$19:$AL$19</c:f>
              <c:strCache>
                <c:ptCount val="13"/>
                <c:pt idx="0">
                  <c:v>47-50</c:v>
                </c:pt>
                <c:pt idx="1">
                  <c:v>50-55</c:v>
                </c:pt>
                <c:pt idx="2">
                  <c:v>55-60</c:v>
                </c:pt>
                <c:pt idx="3">
                  <c:v>60-65</c:v>
                </c:pt>
                <c:pt idx="4">
                  <c:v>65-70</c:v>
                </c:pt>
                <c:pt idx="5">
                  <c:v>70-75</c:v>
                </c:pt>
                <c:pt idx="6">
                  <c:v>75-80</c:v>
                </c:pt>
                <c:pt idx="7">
                  <c:v>80-85</c:v>
                </c:pt>
                <c:pt idx="8">
                  <c:v>85-90</c:v>
                </c:pt>
                <c:pt idx="9">
                  <c:v>90-95</c:v>
                </c:pt>
                <c:pt idx="10">
                  <c:v>95-00</c:v>
                </c:pt>
                <c:pt idx="11">
                  <c:v>00-05</c:v>
                </c:pt>
                <c:pt idx="12">
                  <c:v>05-10</c:v>
                </c:pt>
              </c:strCache>
            </c:strRef>
          </c:cat>
          <c:val>
            <c:numRef>
              <c:f>宮崎県!$Z$20:$AL$20</c:f>
              <c:numCache>
                <c:formatCode>#,##0_ ;[Red]\-#,##0\ </c:formatCode>
                <c:ptCount val="13"/>
                <c:pt idx="0">
                  <c:v>12437</c:v>
                </c:pt>
                <c:pt idx="1">
                  <c:v>14749</c:v>
                </c:pt>
                <c:pt idx="2">
                  <c:v>9474</c:v>
                </c:pt>
                <c:pt idx="3">
                  <c:v>16509</c:v>
                </c:pt>
                <c:pt idx="4">
                  <c:v>19992</c:v>
                </c:pt>
                <c:pt idx="5">
                  <c:v>31485</c:v>
                </c:pt>
                <c:pt idx="6">
                  <c:v>30509</c:v>
                </c:pt>
                <c:pt idx="7">
                  <c:v>14259</c:v>
                </c:pt>
                <c:pt idx="8">
                  <c:v>8238</c:v>
                </c:pt>
                <c:pt idx="9">
                  <c:v>12716</c:v>
                </c:pt>
                <c:pt idx="10">
                  <c:v>5687</c:v>
                </c:pt>
                <c:pt idx="11">
                  <c:v>4368</c:v>
                </c:pt>
                <c:pt idx="12">
                  <c:v>6075</c:v>
                </c:pt>
              </c:numCache>
            </c:numRef>
          </c:val>
          <c:smooth val="0"/>
        </c:ser>
        <c:ser>
          <c:idx val="1"/>
          <c:order val="1"/>
          <c:tx>
            <c:v>郊外地域</c:v>
          </c:tx>
          <c:marker>
            <c:symbol val="square"/>
            <c:size val="4"/>
          </c:marker>
          <c:cat>
            <c:strRef>
              <c:f>宮崎県!$Z$19:$AL$19</c:f>
              <c:strCache>
                <c:ptCount val="13"/>
                <c:pt idx="0">
                  <c:v>47-50</c:v>
                </c:pt>
                <c:pt idx="1">
                  <c:v>50-55</c:v>
                </c:pt>
                <c:pt idx="2">
                  <c:v>55-60</c:v>
                </c:pt>
                <c:pt idx="3">
                  <c:v>60-65</c:v>
                </c:pt>
                <c:pt idx="4">
                  <c:v>65-70</c:v>
                </c:pt>
                <c:pt idx="5">
                  <c:v>70-75</c:v>
                </c:pt>
                <c:pt idx="6">
                  <c:v>75-80</c:v>
                </c:pt>
                <c:pt idx="7">
                  <c:v>80-85</c:v>
                </c:pt>
                <c:pt idx="8">
                  <c:v>85-90</c:v>
                </c:pt>
                <c:pt idx="9">
                  <c:v>90-95</c:v>
                </c:pt>
                <c:pt idx="10">
                  <c:v>95-00</c:v>
                </c:pt>
                <c:pt idx="11">
                  <c:v>00-05</c:v>
                </c:pt>
                <c:pt idx="12">
                  <c:v>05-10</c:v>
                </c:pt>
              </c:strCache>
            </c:strRef>
          </c:cat>
          <c:val>
            <c:numRef>
              <c:f>宮崎県!$Z$34:$AL$34</c:f>
              <c:numCache>
                <c:formatCode>#,##0_ ;[Red]\-#,##0\ </c:formatCode>
                <c:ptCount val="13"/>
                <c:pt idx="0">
                  <c:v>5334</c:v>
                </c:pt>
                <c:pt idx="1">
                  <c:v>-2044</c:v>
                </c:pt>
                <c:pt idx="2">
                  <c:v>-1592</c:v>
                </c:pt>
                <c:pt idx="3">
                  <c:v>-17099</c:v>
                </c:pt>
                <c:pt idx="4">
                  <c:v>-7165</c:v>
                </c:pt>
                <c:pt idx="5">
                  <c:v>3761</c:v>
                </c:pt>
                <c:pt idx="6">
                  <c:v>11654</c:v>
                </c:pt>
                <c:pt idx="7">
                  <c:v>8456</c:v>
                </c:pt>
                <c:pt idx="8">
                  <c:v>6242</c:v>
                </c:pt>
                <c:pt idx="9">
                  <c:v>6401</c:v>
                </c:pt>
                <c:pt idx="10">
                  <c:v>2447</c:v>
                </c:pt>
                <c:pt idx="11">
                  <c:v>-3716</c:v>
                </c:pt>
                <c:pt idx="12">
                  <c:v>-4900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020352"/>
        <c:axId val="30046464"/>
      </c:lineChart>
      <c:catAx>
        <c:axId val="30020352"/>
        <c:scaling>
          <c:orientation val="minMax"/>
        </c:scaling>
        <c:delete val="0"/>
        <c:axPos val="b"/>
        <c:majorTickMark val="out"/>
        <c:minorTickMark val="none"/>
        <c:tickLblPos val="nextTo"/>
        <c:crossAx val="30046464"/>
        <c:crosses val="autoZero"/>
        <c:auto val="1"/>
        <c:lblAlgn val="ctr"/>
        <c:lblOffset val="100"/>
        <c:noMultiLvlLbl val="0"/>
      </c:catAx>
      <c:valAx>
        <c:axId val="30046464"/>
        <c:scaling>
          <c:orientation val="minMax"/>
          <c:max val="45000"/>
          <c:min val="-15000"/>
        </c:scaling>
        <c:delete val="0"/>
        <c:axPos val="l"/>
        <c:majorGridlines>
          <c:spPr>
            <a:ln>
              <a:prstDash val="sysDash"/>
            </a:ln>
          </c:spPr>
        </c:majorGridlines>
        <c:numFmt formatCode="#,##0_ ;[Red]\-#,##0\ " sourceLinked="1"/>
        <c:majorTickMark val="out"/>
        <c:minorTickMark val="none"/>
        <c:tickLblPos val="nextTo"/>
        <c:crossAx val="30020352"/>
        <c:crosses val="autoZero"/>
        <c:crossBetween val="between"/>
      </c:valAx>
      <c:spPr>
        <a:ln>
          <a:solidFill>
            <a:schemeClr val="accent1"/>
          </a:solidFill>
        </a:ln>
      </c:spPr>
    </c:plotArea>
    <c:legend>
      <c:legendPos val="b"/>
      <c:layout/>
      <c:overlay val="0"/>
    </c:legend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2"/>
          <c:order val="2"/>
          <c:tx>
            <c:strRef>
              <c:f>Sheet1!$A$118</c:f>
              <c:strCache>
                <c:ptCount val="1"/>
                <c:pt idx="0">
                  <c:v>自然増減</c:v>
                </c:pt>
              </c:strCache>
            </c:strRef>
          </c:tx>
          <c:invertIfNegative val="0"/>
          <c:cat>
            <c:strRef>
              <c:f>Sheet1!$H$1:$AO$1</c:f>
              <c:strCache>
                <c:ptCount val="34"/>
                <c:pt idx="0">
                  <c:v>'79</c:v>
                </c:pt>
                <c:pt idx="1">
                  <c:v>'80</c:v>
                </c:pt>
                <c:pt idx="2">
                  <c:v>'81</c:v>
                </c:pt>
                <c:pt idx="3">
                  <c:v>'82</c:v>
                </c:pt>
                <c:pt idx="4">
                  <c:v>'83</c:v>
                </c:pt>
                <c:pt idx="5">
                  <c:v>'84</c:v>
                </c:pt>
                <c:pt idx="6">
                  <c:v>'85</c:v>
                </c:pt>
                <c:pt idx="7">
                  <c:v>'86</c:v>
                </c:pt>
                <c:pt idx="8">
                  <c:v>'87</c:v>
                </c:pt>
                <c:pt idx="9">
                  <c:v>'88</c:v>
                </c:pt>
                <c:pt idx="10">
                  <c:v>'89</c:v>
                </c:pt>
                <c:pt idx="11">
                  <c:v>'90</c:v>
                </c:pt>
                <c:pt idx="12">
                  <c:v>'91</c:v>
                </c:pt>
                <c:pt idx="13">
                  <c:v>'92</c:v>
                </c:pt>
                <c:pt idx="14">
                  <c:v>'93</c:v>
                </c:pt>
                <c:pt idx="15">
                  <c:v>'94</c:v>
                </c:pt>
                <c:pt idx="16">
                  <c:v>'95</c:v>
                </c:pt>
                <c:pt idx="17">
                  <c:v>'96</c:v>
                </c:pt>
                <c:pt idx="18">
                  <c:v>'97</c:v>
                </c:pt>
                <c:pt idx="19">
                  <c:v>'98</c:v>
                </c:pt>
                <c:pt idx="20">
                  <c:v>'99</c:v>
                </c:pt>
                <c:pt idx="21">
                  <c:v>'00</c:v>
                </c:pt>
                <c:pt idx="22">
                  <c:v>'01</c:v>
                </c:pt>
                <c:pt idx="23">
                  <c:v>'02</c:v>
                </c:pt>
                <c:pt idx="24">
                  <c:v>'03</c:v>
                </c:pt>
                <c:pt idx="25">
                  <c:v>'04</c:v>
                </c:pt>
                <c:pt idx="26">
                  <c:v>'05</c:v>
                </c:pt>
                <c:pt idx="27">
                  <c:v>'06</c:v>
                </c:pt>
                <c:pt idx="28">
                  <c:v>'07</c:v>
                </c:pt>
                <c:pt idx="29">
                  <c:v>'08</c:v>
                </c:pt>
                <c:pt idx="30">
                  <c:v>'09</c:v>
                </c:pt>
                <c:pt idx="31">
                  <c:v>'10</c:v>
                </c:pt>
                <c:pt idx="32">
                  <c:v>'11</c:v>
                </c:pt>
                <c:pt idx="33">
                  <c:v>'12</c:v>
                </c:pt>
              </c:strCache>
            </c:strRef>
          </c:cat>
          <c:val>
            <c:numRef>
              <c:f>Sheet1!$H$118:$AO$118</c:f>
              <c:numCache>
                <c:formatCode>#,##0_ </c:formatCode>
                <c:ptCount val="34"/>
                <c:pt idx="0">
                  <c:v>3560</c:v>
                </c:pt>
                <c:pt idx="1">
                  <c:v>3137</c:v>
                </c:pt>
                <c:pt idx="2">
                  <c:v>3050</c:v>
                </c:pt>
                <c:pt idx="3">
                  <c:v>3016</c:v>
                </c:pt>
                <c:pt idx="4">
                  <c:v>2882</c:v>
                </c:pt>
                <c:pt idx="5">
                  <c:v>3001</c:v>
                </c:pt>
                <c:pt idx="6">
                  <c:v>2751</c:v>
                </c:pt>
                <c:pt idx="7">
                  <c:v>2649</c:v>
                </c:pt>
                <c:pt idx="8">
                  <c:v>2314</c:v>
                </c:pt>
                <c:pt idx="9">
                  <c:v>2274</c:v>
                </c:pt>
                <c:pt idx="10">
                  <c:v>2190</c:v>
                </c:pt>
                <c:pt idx="11">
                  <c:v>1869</c:v>
                </c:pt>
                <c:pt idx="12">
                  <c:v>1799</c:v>
                </c:pt>
                <c:pt idx="13">
                  <c:v>1884</c:v>
                </c:pt>
                <c:pt idx="14">
                  <c:v>1724</c:v>
                </c:pt>
                <c:pt idx="15">
                  <c:v>1729</c:v>
                </c:pt>
                <c:pt idx="16">
                  <c:v>1797</c:v>
                </c:pt>
                <c:pt idx="17">
                  <c:v>1720</c:v>
                </c:pt>
                <c:pt idx="18">
                  <c:v>1753</c:v>
                </c:pt>
                <c:pt idx="19">
                  <c:v>1509</c:v>
                </c:pt>
                <c:pt idx="20">
                  <c:v>1514</c:v>
                </c:pt>
                <c:pt idx="21">
                  <c:v>1386</c:v>
                </c:pt>
                <c:pt idx="22">
                  <c:v>1402</c:v>
                </c:pt>
                <c:pt idx="23">
                  <c:v>1118</c:v>
                </c:pt>
                <c:pt idx="24">
                  <c:v>996</c:v>
                </c:pt>
                <c:pt idx="25">
                  <c:v>946</c:v>
                </c:pt>
                <c:pt idx="26">
                  <c:v>752</c:v>
                </c:pt>
                <c:pt idx="27">
                  <c:v>837</c:v>
                </c:pt>
                <c:pt idx="28">
                  <c:v>845</c:v>
                </c:pt>
                <c:pt idx="29">
                  <c:v>548</c:v>
                </c:pt>
                <c:pt idx="30">
                  <c:v>705</c:v>
                </c:pt>
                <c:pt idx="31">
                  <c:v>410</c:v>
                </c:pt>
                <c:pt idx="32">
                  <c:v>242</c:v>
                </c:pt>
                <c:pt idx="33">
                  <c:v>152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599360"/>
        <c:axId val="23597824"/>
      </c:barChart>
      <c:lineChart>
        <c:grouping val="standard"/>
        <c:varyColors val="0"/>
        <c:ser>
          <c:idx val="0"/>
          <c:order val="0"/>
          <c:tx>
            <c:strRef>
              <c:f>Sheet1!$E$3</c:f>
              <c:strCache>
                <c:ptCount val="1"/>
                <c:pt idx="0">
                  <c:v>出生者数</c:v>
                </c:pt>
              </c:strCache>
            </c:strRef>
          </c:tx>
          <c:spPr>
            <a:ln w="22225">
              <a:solidFill>
                <a:srgbClr val="00B0F0"/>
              </a:solidFill>
            </a:ln>
          </c:spPr>
          <c:marker>
            <c:symbol val="circle"/>
            <c:size val="5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</c:spPr>
          </c:marker>
          <c:cat>
            <c:strRef>
              <c:f>Sheet1!$H$1:$AO$1</c:f>
              <c:strCache>
                <c:ptCount val="34"/>
                <c:pt idx="0">
                  <c:v>'79</c:v>
                </c:pt>
                <c:pt idx="1">
                  <c:v>'80</c:v>
                </c:pt>
                <c:pt idx="2">
                  <c:v>'81</c:v>
                </c:pt>
                <c:pt idx="3">
                  <c:v>'82</c:v>
                </c:pt>
                <c:pt idx="4">
                  <c:v>'83</c:v>
                </c:pt>
                <c:pt idx="5">
                  <c:v>'84</c:v>
                </c:pt>
                <c:pt idx="6">
                  <c:v>'85</c:v>
                </c:pt>
                <c:pt idx="7">
                  <c:v>'86</c:v>
                </c:pt>
                <c:pt idx="8">
                  <c:v>'87</c:v>
                </c:pt>
                <c:pt idx="9">
                  <c:v>'88</c:v>
                </c:pt>
                <c:pt idx="10">
                  <c:v>'89</c:v>
                </c:pt>
                <c:pt idx="11">
                  <c:v>'90</c:v>
                </c:pt>
                <c:pt idx="12">
                  <c:v>'91</c:v>
                </c:pt>
                <c:pt idx="13">
                  <c:v>'92</c:v>
                </c:pt>
                <c:pt idx="14">
                  <c:v>'93</c:v>
                </c:pt>
                <c:pt idx="15">
                  <c:v>'94</c:v>
                </c:pt>
                <c:pt idx="16">
                  <c:v>'95</c:v>
                </c:pt>
                <c:pt idx="17">
                  <c:v>'96</c:v>
                </c:pt>
                <c:pt idx="18">
                  <c:v>'97</c:v>
                </c:pt>
                <c:pt idx="19">
                  <c:v>'98</c:v>
                </c:pt>
                <c:pt idx="20">
                  <c:v>'99</c:v>
                </c:pt>
                <c:pt idx="21">
                  <c:v>'00</c:v>
                </c:pt>
                <c:pt idx="22">
                  <c:v>'01</c:v>
                </c:pt>
                <c:pt idx="23">
                  <c:v>'02</c:v>
                </c:pt>
                <c:pt idx="24">
                  <c:v>'03</c:v>
                </c:pt>
                <c:pt idx="25">
                  <c:v>'04</c:v>
                </c:pt>
                <c:pt idx="26">
                  <c:v>'05</c:v>
                </c:pt>
                <c:pt idx="27">
                  <c:v>'06</c:v>
                </c:pt>
                <c:pt idx="28">
                  <c:v>'07</c:v>
                </c:pt>
                <c:pt idx="29">
                  <c:v>'08</c:v>
                </c:pt>
                <c:pt idx="30">
                  <c:v>'09</c:v>
                </c:pt>
                <c:pt idx="31">
                  <c:v>'10</c:v>
                </c:pt>
                <c:pt idx="32">
                  <c:v>'11</c:v>
                </c:pt>
                <c:pt idx="33">
                  <c:v>'12</c:v>
                </c:pt>
              </c:strCache>
            </c:strRef>
          </c:cat>
          <c:val>
            <c:numRef>
              <c:f>Sheet1!$H$3:$AO$3</c:f>
              <c:numCache>
                <c:formatCode>#,##0_ </c:formatCode>
                <c:ptCount val="34"/>
                <c:pt idx="0">
                  <c:v>5320</c:v>
                </c:pt>
                <c:pt idx="1">
                  <c:v>4955</c:v>
                </c:pt>
                <c:pt idx="2">
                  <c:v>4920</c:v>
                </c:pt>
                <c:pt idx="3">
                  <c:v>4912</c:v>
                </c:pt>
                <c:pt idx="4">
                  <c:v>4768</c:v>
                </c:pt>
                <c:pt idx="5">
                  <c:v>4894</c:v>
                </c:pt>
                <c:pt idx="6">
                  <c:v>4692</c:v>
                </c:pt>
                <c:pt idx="7">
                  <c:v>4544</c:v>
                </c:pt>
                <c:pt idx="8">
                  <c:v>4343</c:v>
                </c:pt>
                <c:pt idx="9">
                  <c:v>4326</c:v>
                </c:pt>
                <c:pt idx="10">
                  <c:v>4229</c:v>
                </c:pt>
                <c:pt idx="11">
                  <c:v>4006</c:v>
                </c:pt>
                <c:pt idx="12">
                  <c:v>3990</c:v>
                </c:pt>
                <c:pt idx="13">
                  <c:v>4092</c:v>
                </c:pt>
                <c:pt idx="14">
                  <c:v>4045</c:v>
                </c:pt>
                <c:pt idx="15">
                  <c:v>4223</c:v>
                </c:pt>
                <c:pt idx="16">
                  <c:v>4083</c:v>
                </c:pt>
                <c:pt idx="17">
                  <c:v>4150</c:v>
                </c:pt>
                <c:pt idx="18">
                  <c:v>4159</c:v>
                </c:pt>
                <c:pt idx="19">
                  <c:v>4113</c:v>
                </c:pt>
                <c:pt idx="20">
                  <c:v>3969</c:v>
                </c:pt>
                <c:pt idx="21">
                  <c:v>3924</c:v>
                </c:pt>
                <c:pt idx="22">
                  <c:v>4034</c:v>
                </c:pt>
                <c:pt idx="23">
                  <c:v>3827</c:v>
                </c:pt>
                <c:pt idx="24">
                  <c:v>3741</c:v>
                </c:pt>
                <c:pt idx="25">
                  <c:v>3763</c:v>
                </c:pt>
                <c:pt idx="26">
                  <c:v>3675</c:v>
                </c:pt>
                <c:pt idx="27">
                  <c:v>3764</c:v>
                </c:pt>
                <c:pt idx="28">
                  <c:v>3976</c:v>
                </c:pt>
                <c:pt idx="29">
                  <c:v>3837</c:v>
                </c:pt>
                <c:pt idx="30">
                  <c:v>3925</c:v>
                </c:pt>
                <c:pt idx="31">
                  <c:v>3776</c:v>
                </c:pt>
                <c:pt idx="32">
                  <c:v>3857</c:v>
                </c:pt>
                <c:pt idx="33">
                  <c:v>3779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Sheet1!$E$32</c:f>
              <c:strCache>
                <c:ptCount val="1"/>
                <c:pt idx="0">
                  <c:v>死亡者数</c:v>
                </c:pt>
              </c:strCache>
            </c:strRef>
          </c:tx>
          <c:spPr>
            <a:ln w="22225">
              <a:solidFill>
                <a:srgbClr val="FF0000"/>
              </a:solidFill>
            </a:ln>
          </c:spPr>
          <c:marker>
            <c:symbol val="square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cat>
            <c:strRef>
              <c:f>Sheet1!$H$1:$AO$1</c:f>
              <c:strCache>
                <c:ptCount val="34"/>
                <c:pt idx="0">
                  <c:v>'79</c:v>
                </c:pt>
                <c:pt idx="1">
                  <c:v>'80</c:v>
                </c:pt>
                <c:pt idx="2">
                  <c:v>'81</c:v>
                </c:pt>
                <c:pt idx="3">
                  <c:v>'82</c:v>
                </c:pt>
                <c:pt idx="4">
                  <c:v>'83</c:v>
                </c:pt>
                <c:pt idx="5">
                  <c:v>'84</c:v>
                </c:pt>
                <c:pt idx="6">
                  <c:v>'85</c:v>
                </c:pt>
                <c:pt idx="7">
                  <c:v>'86</c:v>
                </c:pt>
                <c:pt idx="8">
                  <c:v>'87</c:v>
                </c:pt>
                <c:pt idx="9">
                  <c:v>'88</c:v>
                </c:pt>
                <c:pt idx="10">
                  <c:v>'89</c:v>
                </c:pt>
                <c:pt idx="11">
                  <c:v>'90</c:v>
                </c:pt>
                <c:pt idx="12">
                  <c:v>'91</c:v>
                </c:pt>
                <c:pt idx="13">
                  <c:v>'92</c:v>
                </c:pt>
                <c:pt idx="14">
                  <c:v>'93</c:v>
                </c:pt>
                <c:pt idx="15">
                  <c:v>'94</c:v>
                </c:pt>
                <c:pt idx="16">
                  <c:v>'95</c:v>
                </c:pt>
                <c:pt idx="17">
                  <c:v>'96</c:v>
                </c:pt>
                <c:pt idx="18">
                  <c:v>'97</c:v>
                </c:pt>
                <c:pt idx="19">
                  <c:v>'98</c:v>
                </c:pt>
                <c:pt idx="20">
                  <c:v>'99</c:v>
                </c:pt>
                <c:pt idx="21">
                  <c:v>'00</c:v>
                </c:pt>
                <c:pt idx="22">
                  <c:v>'01</c:v>
                </c:pt>
                <c:pt idx="23">
                  <c:v>'02</c:v>
                </c:pt>
                <c:pt idx="24">
                  <c:v>'03</c:v>
                </c:pt>
                <c:pt idx="25">
                  <c:v>'04</c:v>
                </c:pt>
                <c:pt idx="26">
                  <c:v>'05</c:v>
                </c:pt>
                <c:pt idx="27">
                  <c:v>'06</c:v>
                </c:pt>
                <c:pt idx="28">
                  <c:v>'07</c:v>
                </c:pt>
                <c:pt idx="29">
                  <c:v>'08</c:v>
                </c:pt>
                <c:pt idx="30">
                  <c:v>'09</c:v>
                </c:pt>
                <c:pt idx="31">
                  <c:v>'10</c:v>
                </c:pt>
                <c:pt idx="32">
                  <c:v>'11</c:v>
                </c:pt>
                <c:pt idx="33">
                  <c:v>'12</c:v>
                </c:pt>
              </c:strCache>
            </c:strRef>
          </c:cat>
          <c:val>
            <c:numRef>
              <c:f>Sheet1!$H$32:$AO$32</c:f>
              <c:numCache>
                <c:formatCode>#,##0_ </c:formatCode>
                <c:ptCount val="34"/>
                <c:pt idx="0">
                  <c:v>1760</c:v>
                </c:pt>
                <c:pt idx="1">
                  <c:v>1818</c:v>
                </c:pt>
                <c:pt idx="2">
                  <c:v>1870</c:v>
                </c:pt>
                <c:pt idx="3">
                  <c:v>1896</c:v>
                </c:pt>
                <c:pt idx="4">
                  <c:v>1886</c:v>
                </c:pt>
                <c:pt idx="5">
                  <c:v>1893</c:v>
                </c:pt>
                <c:pt idx="6">
                  <c:v>1941</c:v>
                </c:pt>
                <c:pt idx="7">
                  <c:v>1895</c:v>
                </c:pt>
                <c:pt idx="8">
                  <c:v>2029</c:v>
                </c:pt>
                <c:pt idx="9">
                  <c:v>2052</c:v>
                </c:pt>
                <c:pt idx="10">
                  <c:v>2039</c:v>
                </c:pt>
                <c:pt idx="11">
                  <c:v>2137</c:v>
                </c:pt>
                <c:pt idx="12">
                  <c:v>2191</c:v>
                </c:pt>
                <c:pt idx="13">
                  <c:v>2208</c:v>
                </c:pt>
                <c:pt idx="14">
                  <c:v>2321</c:v>
                </c:pt>
                <c:pt idx="15">
                  <c:v>2494</c:v>
                </c:pt>
                <c:pt idx="16">
                  <c:v>2286</c:v>
                </c:pt>
                <c:pt idx="17">
                  <c:v>2430</c:v>
                </c:pt>
                <c:pt idx="18">
                  <c:v>2406</c:v>
                </c:pt>
                <c:pt idx="19">
                  <c:v>2604</c:v>
                </c:pt>
                <c:pt idx="20">
                  <c:v>2455</c:v>
                </c:pt>
                <c:pt idx="21">
                  <c:v>2538</c:v>
                </c:pt>
                <c:pt idx="22">
                  <c:v>2632</c:v>
                </c:pt>
                <c:pt idx="23">
                  <c:v>2709</c:v>
                </c:pt>
                <c:pt idx="24">
                  <c:v>2745</c:v>
                </c:pt>
                <c:pt idx="25">
                  <c:v>2817</c:v>
                </c:pt>
                <c:pt idx="26">
                  <c:v>2923</c:v>
                </c:pt>
                <c:pt idx="27">
                  <c:v>2927</c:v>
                </c:pt>
                <c:pt idx="28">
                  <c:v>3131</c:v>
                </c:pt>
                <c:pt idx="29">
                  <c:v>3289</c:v>
                </c:pt>
                <c:pt idx="30">
                  <c:v>3220</c:v>
                </c:pt>
                <c:pt idx="31">
                  <c:v>3366</c:v>
                </c:pt>
                <c:pt idx="32">
                  <c:v>3615</c:v>
                </c:pt>
                <c:pt idx="33">
                  <c:v>3627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585920"/>
        <c:axId val="23587840"/>
      </c:lineChart>
      <c:catAx>
        <c:axId val="23585920"/>
        <c:scaling>
          <c:orientation val="minMax"/>
        </c:scaling>
        <c:delete val="0"/>
        <c:axPos val="b"/>
        <c:majorTickMark val="out"/>
        <c:minorTickMark val="none"/>
        <c:tickLblPos val="nextTo"/>
        <c:crossAx val="23587840"/>
        <c:crosses val="autoZero"/>
        <c:auto val="1"/>
        <c:lblAlgn val="ctr"/>
        <c:lblOffset val="100"/>
        <c:noMultiLvlLbl val="0"/>
      </c:catAx>
      <c:valAx>
        <c:axId val="23587840"/>
        <c:scaling>
          <c:orientation val="minMax"/>
        </c:scaling>
        <c:delete val="0"/>
        <c:axPos val="l"/>
        <c:majorGridlines>
          <c:spPr>
            <a:ln>
              <a:prstDash val="sysDash"/>
            </a:ln>
          </c:spPr>
        </c:majorGridlines>
        <c:numFmt formatCode="#,##0_ " sourceLinked="1"/>
        <c:majorTickMark val="out"/>
        <c:minorTickMark val="none"/>
        <c:tickLblPos val="nextTo"/>
        <c:crossAx val="23585920"/>
        <c:crosses val="autoZero"/>
        <c:crossBetween val="between"/>
      </c:valAx>
      <c:valAx>
        <c:axId val="23597824"/>
        <c:scaling>
          <c:orientation val="minMax"/>
          <c:max val="5000"/>
        </c:scaling>
        <c:delete val="0"/>
        <c:axPos val="r"/>
        <c:numFmt formatCode="#,##0_ " sourceLinked="1"/>
        <c:majorTickMark val="out"/>
        <c:minorTickMark val="none"/>
        <c:tickLblPos val="nextTo"/>
        <c:crossAx val="23599360"/>
        <c:crosses val="max"/>
        <c:crossBetween val="between"/>
      </c:valAx>
      <c:catAx>
        <c:axId val="23599360"/>
        <c:scaling>
          <c:orientation val="minMax"/>
        </c:scaling>
        <c:delete val="1"/>
        <c:axPos val="b"/>
        <c:majorTickMark val="out"/>
        <c:minorTickMark val="none"/>
        <c:tickLblPos val="nextTo"/>
        <c:crossAx val="23597824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</c:legend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2"/>
          <c:order val="2"/>
          <c:tx>
            <c:strRef>
              <c:f>Sheet1!$A$119</c:f>
              <c:strCache>
                <c:ptCount val="1"/>
                <c:pt idx="0">
                  <c:v>社会増減</c:v>
                </c:pt>
              </c:strCache>
            </c:strRef>
          </c:tx>
          <c:invertIfNegative val="0"/>
          <c:cat>
            <c:strRef>
              <c:f>Sheet1!$H$1:$AO$1</c:f>
              <c:strCache>
                <c:ptCount val="34"/>
                <c:pt idx="0">
                  <c:v>'79</c:v>
                </c:pt>
                <c:pt idx="1">
                  <c:v>'80</c:v>
                </c:pt>
                <c:pt idx="2">
                  <c:v>'81</c:v>
                </c:pt>
                <c:pt idx="3">
                  <c:v>'82</c:v>
                </c:pt>
                <c:pt idx="4">
                  <c:v>'83</c:v>
                </c:pt>
                <c:pt idx="5">
                  <c:v>'84</c:v>
                </c:pt>
                <c:pt idx="6">
                  <c:v>'85</c:v>
                </c:pt>
                <c:pt idx="7">
                  <c:v>'86</c:v>
                </c:pt>
                <c:pt idx="8">
                  <c:v>'87</c:v>
                </c:pt>
                <c:pt idx="9">
                  <c:v>'88</c:v>
                </c:pt>
                <c:pt idx="10">
                  <c:v>'89</c:v>
                </c:pt>
                <c:pt idx="11">
                  <c:v>'90</c:v>
                </c:pt>
                <c:pt idx="12">
                  <c:v>'91</c:v>
                </c:pt>
                <c:pt idx="13">
                  <c:v>'92</c:v>
                </c:pt>
                <c:pt idx="14">
                  <c:v>'93</c:v>
                </c:pt>
                <c:pt idx="15">
                  <c:v>'94</c:v>
                </c:pt>
                <c:pt idx="16">
                  <c:v>'95</c:v>
                </c:pt>
                <c:pt idx="17">
                  <c:v>'96</c:v>
                </c:pt>
                <c:pt idx="18">
                  <c:v>'97</c:v>
                </c:pt>
                <c:pt idx="19">
                  <c:v>'98</c:v>
                </c:pt>
                <c:pt idx="20">
                  <c:v>'99</c:v>
                </c:pt>
                <c:pt idx="21">
                  <c:v>'00</c:v>
                </c:pt>
                <c:pt idx="22">
                  <c:v>'01</c:v>
                </c:pt>
                <c:pt idx="23">
                  <c:v>'02</c:v>
                </c:pt>
                <c:pt idx="24">
                  <c:v>'03</c:v>
                </c:pt>
                <c:pt idx="25">
                  <c:v>'04</c:v>
                </c:pt>
                <c:pt idx="26">
                  <c:v>'05</c:v>
                </c:pt>
                <c:pt idx="27">
                  <c:v>'06</c:v>
                </c:pt>
                <c:pt idx="28">
                  <c:v>'07</c:v>
                </c:pt>
                <c:pt idx="29">
                  <c:v>'08</c:v>
                </c:pt>
                <c:pt idx="30">
                  <c:v>'09</c:v>
                </c:pt>
                <c:pt idx="31">
                  <c:v>'10</c:v>
                </c:pt>
                <c:pt idx="32">
                  <c:v>'11</c:v>
                </c:pt>
                <c:pt idx="33">
                  <c:v>'12</c:v>
                </c:pt>
              </c:strCache>
            </c:strRef>
          </c:cat>
          <c:val>
            <c:numRef>
              <c:f>Sheet1!$H$119:$AO$119</c:f>
              <c:numCache>
                <c:formatCode>#,##0_ </c:formatCode>
                <c:ptCount val="34"/>
                <c:pt idx="0">
                  <c:v>3679</c:v>
                </c:pt>
                <c:pt idx="1">
                  <c:v>2754</c:v>
                </c:pt>
                <c:pt idx="2">
                  <c:v>1244</c:v>
                </c:pt>
                <c:pt idx="3">
                  <c:v>1602</c:v>
                </c:pt>
                <c:pt idx="4">
                  <c:v>-206</c:v>
                </c:pt>
                <c:pt idx="5">
                  <c:v>980</c:v>
                </c:pt>
                <c:pt idx="6">
                  <c:v>655</c:v>
                </c:pt>
                <c:pt idx="7">
                  <c:v>878</c:v>
                </c:pt>
                <c:pt idx="8">
                  <c:v>668</c:v>
                </c:pt>
                <c:pt idx="9">
                  <c:v>1103</c:v>
                </c:pt>
                <c:pt idx="10">
                  <c:v>1252</c:v>
                </c:pt>
                <c:pt idx="11">
                  <c:v>932</c:v>
                </c:pt>
                <c:pt idx="12">
                  <c:v>1088</c:v>
                </c:pt>
                <c:pt idx="13">
                  <c:v>1589</c:v>
                </c:pt>
                <c:pt idx="14">
                  <c:v>1773</c:v>
                </c:pt>
                <c:pt idx="15">
                  <c:v>2135</c:v>
                </c:pt>
                <c:pt idx="16">
                  <c:v>1336</c:v>
                </c:pt>
                <c:pt idx="17">
                  <c:v>938</c:v>
                </c:pt>
                <c:pt idx="18">
                  <c:v>-273</c:v>
                </c:pt>
                <c:pt idx="19">
                  <c:v>783</c:v>
                </c:pt>
                <c:pt idx="20">
                  <c:v>89</c:v>
                </c:pt>
                <c:pt idx="21">
                  <c:v>-768</c:v>
                </c:pt>
                <c:pt idx="22">
                  <c:v>-98</c:v>
                </c:pt>
                <c:pt idx="23">
                  <c:v>116</c:v>
                </c:pt>
                <c:pt idx="24">
                  <c:v>470</c:v>
                </c:pt>
                <c:pt idx="25">
                  <c:v>-182</c:v>
                </c:pt>
                <c:pt idx="26">
                  <c:v>-268</c:v>
                </c:pt>
                <c:pt idx="27">
                  <c:v>280</c:v>
                </c:pt>
                <c:pt idx="28">
                  <c:v>-354</c:v>
                </c:pt>
                <c:pt idx="29">
                  <c:v>-8</c:v>
                </c:pt>
                <c:pt idx="30">
                  <c:v>64</c:v>
                </c:pt>
                <c:pt idx="31">
                  <c:v>333</c:v>
                </c:pt>
                <c:pt idx="32">
                  <c:v>881</c:v>
                </c:pt>
                <c:pt idx="33">
                  <c:v>-357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639552"/>
        <c:axId val="23638016"/>
      </c:barChart>
      <c:lineChart>
        <c:grouping val="standard"/>
        <c:varyColors val="0"/>
        <c:ser>
          <c:idx val="0"/>
          <c:order val="0"/>
          <c:tx>
            <c:strRef>
              <c:f>Sheet1!$E$61</c:f>
              <c:strCache>
                <c:ptCount val="1"/>
                <c:pt idx="0">
                  <c:v>転入者数</c:v>
                </c:pt>
              </c:strCache>
            </c:strRef>
          </c:tx>
          <c:spPr>
            <a:ln w="22225">
              <a:solidFill>
                <a:srgbClr val="00B0F0"/>
              </a:solidFill>
            </a:ln>
          </c:spPr>
          <c:marker>
            <c:symbol val="circle"/>
            <c:size val="5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</c:spPr>
          </c:marker>
          <c:cat>
            <c:strRef>
              <c:f>Sheet1!$H$1:$AO$1</c:f>
              <c:strCache>
                <c:ptCount val="34"/>
                <c:pt idx="0">
                  <c:v>'79</c:v>
                </c:pt>
                <c:pt idx="1">
                  <c:v>'80</c:v>
                </c:pt>
                <c:pt idx="2">
                  <c:v>'81</c:v>
                </c:pt>
                <c:pt idx="3">
                  <c:v>'82</c:v>
                </c:pt>
                <c:pt idx="4">
                  <c:v>'83</c:v>
                </c:pt>
                <c:pt idx="5">
                  <c:v>'84</c:v>
                </c:pt>
                <c:pt idx="6">
                  <c:v>'85</c:v>
                </c:pt>
                <c:pt idx="7">
                  <c:v>'86</c:v>
                </c:pt>
                <c:pt idx="8">
                  <c:v>'87</c:v>
                </c:pt>
                <c:pt idx="9">
                  <c:v>'88</c:v>
                </c:pt>
                <c:pt idx="10">
                  <c:v>'89</c:v>
                </c:pt>
                <c:pt idx="11">
                  <c:v>'90</c:v>
                </c:pt>
                <c:pt idx="12">
                  <c:v>'91</c:v>
                </c:pt>
                <c:pt idx="13">
                  <c:v>'92</c:v>
                </c:pt>
                <c:pt idx="14">
                  <c:v>'93</c:v>
                </c:pt>
                <c:pt idx="15">
                  <c:v>'94</c:v>
                </c:pt>
                <c:pt idx="16">
                  <c:v>'95</c:v>
                </c:pt>
                <c:pt idx="17">
                  <c:v>'96</c:v>
                </c:pt>
                <c:pt idx="18">
                  <c:v>'97</c:v>
                </c:pt>
                <c:pt idx="19">
                  <c:v>'98</c:v>
                </c:pt>
                <c:pt idx="20">
                  <c:v>'99</c:v>
                </c:pt>
                <c:pt idx="21">
                  <c:v>'00</c:v>
                </c:pt>
                <c:pt idx="22">
                  <c:v>'01</c:v>
                </c:pt>
                <c:pt idx="23">
                  <c:v>'02</c:v>
                </c:pt>
                <c:pt idx="24">
                  <c:v>'03</c:v>
                </c:pt>
                <c:pt idx="25">
                  <c:v>'04</c:v>
                </c:pt>
                <c:pt idx="26">
                  <c:v>'05</c:v>
                </c:pt>
                <c:pt idx="27">
                  <c:v>'06</c:v>
                </c:pt>
                <c:pt idx="28">
                  <c:v>'07</c:v>
                </c:pt>
                <c:pt idx="29">
                  <c:v>'08</c:v>
                </c:pt>
                <c:pt idx="30">
                  <c:v>'09</c:v>
                </c:pt>
                <c:pt idx="31">
                  <c:v>'10</c:v>
                </c:pt>
                <c:pt idx="32">
                  <c:v>'11</c:v>
                </c:pt>
                <c:pt idx="33">
                  <c:v>'12</c:v>
                </c:pt>
              </c:strCache>
            </c:strRef>
          </c:cat>
          <c:val>
            <c:numRef>
              <c:f>Sheet1!$H$61:$AO$61</c:f>
              <c:numCache>
                <c:formatCode>#,##0_ </c:formatCode>
                <c:ptCount val="34"/>
                <c:pt idx="0">
                  <c:v>24547</c:v>
                </c:pt>
                <c:pt idx="1">
                  <c:v>23964</c:v>
                </c:pt>
                <c:pt idx="2">
                  <c:v>23582</c:v>
                </c:pt>
                <c:pt idx="3">
                  <c:v>23660</c:v>
                </c:pt>
                <c:pt idx="4">
                  <c:v>22455</c:v>
                </c:pt>
                <c:pt idx="5">
                  <c:v>23032</c:v>
                </c:pt>
                <c:pt idx="6">
                  <c:v>23258</c:v>
                </c:pt>
                <c:pt idx="7">
                  <c:v>23257</c:v>
                </c:pt>
                <c:pt idx="8">
                  <c:v>22912</c:v>
                </c:pt>
                <c:pt idx="9">
                  <c:v>23933</c:v>
                </c:pt>
                <c:pt idx="10">
                  <c:v>24266</c:v>
                </c:pt>
                <c:pt idx="11">
                  <c:v>23468</c:v>
                </c:pt>
                <c:pt idx="12">
                  <c:v>23996</c:v>
                </c:pt>
                <c:pt idx="13">
                  <c:v>24752</c:v>
                </c:pt>
                <c:pt idx="14">
                  <c:v>24466</c:v>
                </c:pt>
                <c:pt idx="15">
                  <c:v>25343</c:v>
                </c:pt>
                <c:pt idx="16">
                  <c:v>23801</c:v>
                </c:pt>
                <c:pt idx="17">
                  <c:v>24615</c:v>
                </c:pt>
                <c:pt idx="18">
                  <c:v>23099</c:v>
                </c:pt>
                <c:pt idx="19">
                  <c:v>22864</c:v>
                </c:pt>
                <c:pt idx="20">
                  <c:v>22199</c:v>
                </c:pt>
                <c:pt idx="21">
                  <c:v>21383</c:v>
                </c:pt>
                <c:pt idx="22">
                  <c:v>21491</c:v>
                </c:pt>
                <c:pt idx="23">
                  <c:v>21438</c:v>
                </c:pt>
                <c:pt idx="24">
                  <c:v>21206</c:v>
                </c:pt>
                <c:pt idx="25">
                  <c:v>20270</c:v>
                </c:pt>
                <c:pt idx="26">
                  <c:v>19457</c:v>
                </c:pt>
                <c:pt idx="27">
                  <c:v>18598</c:v>
                </c:pt>
                <c:pt idx="28">
                  <c:v>17704</c:v>
                </c:pt>
                <c:pt idx="29">
                  <c:v>17754</c:v>
                </c:pt>
                <c:pt idx="30">
                  <c:v>16445</c:v>
                </c:pt>
                <c:pt idx="31">
                  <c:v>14413</c:v>
                </c:pt>
                <c:pt idx="32">
                  <c:v>14734</c:v>
                </c:pt>
                <c:pt idx="33">
                  <c:v>10502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Sheet1!$E$90</c:f>
              <c:strCache>
                <c:ptCount val="1"/>
                <c:pt idx="0">
                  <c:v>転出者数</c:v>
                </c:pt>
              </c:strCache>
            </c:strRef>
          </c:tx>
          <c:spPr>
            <a:ln w="22225">
              <a:solidFill>
                <a:srgbClr val="FF0000"/>
              </a:solidFill>
            </a:ln>
          </c:spPr>
          <c:marker>
            <c:symbol val="square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cat>
            <c:strRef>
              <c:f>Sheet1!$H$1:$AO$1</c:f>
              <c:strCache>
                <c:ptCount val="34"/>
                <c:pt idx="0">
                  <c:v>'79</c:v>
                </c:pt>
                <c:pt idx="1">
                  <c:v>'80</c:v>
                </c:pt>
                <c:pt idx="2">
                  <c:v>'81</c:v>
                </c:pt>
                <c:pt idx="3">
                  <c:v>'82</c:v>
                </c:pt>
                <c:pt idx="4">
                  <c:v>'83</c:v>
                </c:pt>
                <c:pt idx="5">
                  <c:v>'84</c:v>
                </c:pt>
                <c:pt idx="6">
                  <c:v>'85</c:v>
                </c:pt>
                <c:pt idx="7">
                  <c:v>'86</c:v>
                </c:pt>
                <c:pt idx="8">
                  <c:v>'87</c:v>
                </c:pt>
                <c:pt idx="9">
                  <c:v>'88</c:v>
                </c:pt>
                <c:pt idx="10">
                  <c:v>'89</c:v>
                </c:pt>
                <c:pt idx="11">
                  <c:v>'90</c:v>
                </c:pt>
                <c:pt idx="12">
                  <c:v>'91</c:v>
                </c:pt>
                <c:pt idx="13">
                  <c:v>'92</c:v>
                </c:pt>
                <c:pt idx="14">
                  <c:v>'93</c:v>
                </c:pt>
                <c:pt idx="15">
                  <c:v>'94</c:v>
                </c:pt>
                <c:pt idx="16">
                  <c:v>'95</c:v>
                </c:pt>
                <c:pt idx="17">
                  <c:v>'96</c:v>
                </c:pt>
                <c:pt idx="18">
                  <c:v>'97</c:v>
                </c:pt>
                <c:pt idx="19">
                  <c:v>'98</c:v>
                </c:pt>
                <c:pt idx="20">
                  <c:v>'99</c:v>
                </c:pt>
                <c:pt idx="21">
                  <c:v>'00</c:v>
                </c:pt>
                <c:pt idx="22">
                  <c:v>'01</c:v>
                </c:pt>
                <c:pt idx="23">
                  <c:v>'02</c:v>
                </c:pt>
                <c:pt idx="24">
                  <c:v>'03</c:v>
                </c:pt>
                <c:pt idx="25">
                  <c:v>'04</c:v>
                </c:pt>
                <c:pt idx="26">
                  <c:v>'05</c:v>
                </c:pt>
                <c:pt idx="27">
                  <c:v>'06</c:v>
                </c:pt>
                <c:pt idx="28">
                  <c:v>'07</c:v>
                </c:pt>
                <c:pt idx="29">
                  <c:v>'08</c:v>
                </c:pt>
                <c:pt idx="30">
                  <c:v>'09</c:v>
                </c:pt>
                <c:pt idx="31">
                  <c:v>'10</c:v>
                </c:pt>
                <c:pt idx="32">
                  <c:v>'11</c:v>
                </c:pt>
                <c:pt idx="33">
                  <c:v>'12</c:v>
                </c:pt>
              </c:strCache>
            </c:strRef>
          </c:cat>
          <c:val>
            <c:numRef>
              <c:f>Sheet1!$H$90:$AO$90</c:f>
              <c:numCache>
                <c:formatCode>#,##0_ </c:formatCode>
                <c:ptCount val="34"/>
                <c:pt idx="0">
                  <c:v>20868</c:v>
                </c:pt>
                <c:pt idx="1">
                  <c:v>21210</c:v>
                </c:pt>
                <c:pt idx="2">
                  <c:v>22338</c:v>
                </c:pt>
                <c:pt idx="3">
                  <c:v>22058</c:v>
                </c:pt>
                <c:pt idx="4">
                  <c:v>22661</c:v>
                </c:pt>
                <c:pt idx="5">
                  <c:v>22052</c:v>
                </c:pt>
                <c:pt idx="6">
                  <c:v>22603</c:v>
                </c:pt>
                <c:pt idx="7">
                  <c:v>22379</c:v>
                </c:pt>
                <c:pt idx="8">
                  <c:v>22244</c:v>
                </c:pt>
                <c:pt idx="9">
                  <c:v>22830</c:v>
                </c:pt>
                <c:pt idx="10">
                  <c:v>23014</c:v>
                </c:pt>
                <c:pt idx="11">
                  <c:v>22536</c:v>
                </c:pt>
                <c:pt idx="12">
                  <c:v>22908</c:v>
                </c:pt>
                <c:pt idx="13">
                  <c:v>23163</c:v>
                </c:pt>
                <c:pt idx="14">
                  <c:v>22693</c:v>
                </c:pt>
                <c:pt idx="15">
                  <c:v>23208</c:v>
                </c:pt>
                <c:pt idx="16">
                  <c:v>22465</c:v>
                </c:pt>
                <c:pt idx="17">
                  <c:v>23677</c:v>
                </c:pt>
                <c:pt idx="18">
                  <c:v>23372</c:v>
                </c:pt>
                <c:pt idx="19">
                  <c:v>22081</c:v>
                </c:pt>
                <c:pt idx="20">
                  <c:v>22110</c:v>
                </c:pt>
                <c:pt idx="21">
                  <c:v>22151</c:v>
                </c:pt>
                <c:pt idx="22">
                  <c:v>21589</c:v>
                </c:pt>
                <c:pt idx="23">
                  <c:v>21322</c:v>
                </c:pt>
                <c:pt idx="24">
                  <c:v>20736</c:v>
                </c:pt>
                <c:pt idx="25">
                  <c:v>20452</c:v>
                </c:pt>
                <c:pt idx="26">
                  <c:v>19725</c:v>
                </c:pt>
                <c:pt idx="27">
                  <c:v>18318</c:v>
                </c:pt>
                <c:pt idx="28">
                  <c:v>18058</c:v>
                </c:pt>
                <c:pt idx="29">
                  <c:v>17762</c:v>
                </c:pt>
                <c:pt idx="30">
                  <c:v>16381</c:v>
                </c:pt>
                <c:pt idx="31">
                  <c:v>14080</c:v>
                </c:pt>
                <c:pt idx="32">
                  <c:v>13853</c:v>
                </c:pt>
                <c:pt idx="33">
                  <c:v>10859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634304"/>
        <c:axId val="23636224"/>
      </c:lineChart>
      <c:catAx>
        <c:axId val="23634304"/>
        <c:scaling>
          <c:orientation val="minMax"/>
        </c:scaling>
        <c:delete val="0"/>
        <c:axPos val="b"/>
        <c:majorTickMark val="out"/>
        <c:minorTickMark val="none"/>
        <c:tickLblPos val="nextTo"/>
        <c:crossAx val="23636224"/>
        <c:crosses val="autoZero"/>
        <c:auto val="1"/>
        <c:lblAlgn val="ctr"/>
        <c:lblOffset val="100"/>
        <c:noMultiLvlLbl val="0"/>
      </c:catAx>
      <c:valAx>
        <c:axId val="23636224"/>
        <c:scaling>
          <c:orientation val="minMax"/>
        </c:scaling>
        <c:delete val="0"/>
        <c:axPos val="l"/>
        <c:majorGridlines>
          <c:spPr>
            <a:ln>
              <a:prstDash val="sysDash"/>
            </a:ln>
          </c:spPr>
        </c:majorGridlines>
        <c:numFmt formatCode="#,##0_ " sourceLinked="1"/>
        <c:majorTickMark val="out"/>
        <c:minorTickMark val="none"/>
        <c:tickLblPos val="nextTo"/>
        <c:crossAx val="23634304"/>
        <c:crosses val="autoZero"/>
        <c:crossBetween val="between"/>
      </c:valAx>
      <c:valAx>
        <c:axId val="23638016"/>
        <c:scaling>
          <c:orientation val="minMax"/>
          <c:max val="5000"/>
          <c:min val="-1000"/>
        </c:scaling>
        <c:delete val="0"/>
        <c:axPos val="r"/>
        <c:numFmt formatCode="#,##0_ " sourceLinked="1"/>
        <c:majorTickMark val="out"/>
        <c:minorTickMark val="none"/>
        <c:tickLblPos val="nextTo"/>
        <c:crossAx val="23639552"/>
        <c:crosses val="max"/>
        <c:crossBetween val="between"/>
      </c:valAx>
      <c:catAx>
        <c:axId val="23639552"/>
        <c:scaling>
          <c:orientation val="minMax"/>
        </c:scaling>
        <c:delete val="1"/>
        <c:axPos val="b"/>
        <c:majorTickMark val="out"/>
        <c:minorTickMark val="none"/>
        <c:tickLblPos val="nextTo"/>
        <c:crossAx val="23638016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</c:legend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2"/>
          <c:order val="2"/>
          <c:tx>
            <c:strRef>
              <c:f>Sheet1!$A$118</c:f>
              <c:strCache>
                <c:ptCount val="1"/>
                <c:pt idx="0">
                  <c:v>自然増減</c:v>
                </c:pt>
              </c:strCache>
            </c:strRef>
          </c:tx>
          <c:invertIfNegative val="0"/>
          <c:cat>
            <c:strRef>
              <c:f>Sheet1!$H$1:$AO$1</c:f>
              <c:strCache>
                <c:ptCount val="34"/>
                <c:pt idx="0">
                  <c:v>'79</c:v>
                </c:pt>
                <c:pt idx="1">
                  <c:v>'80</c:v>
                </c:pt>
                <c:pt idx="2">
                  <c:v>'81</c:v>
                </c:pt>
                <c:pt idx="3">
                  <c:v>'82</c:v>
                </c:pt>
                <c:pt idx="4">
                  <c:v>'83</c:v>
                </c:pt>
                <c:pt idx="5">
                  <c:v>'84</c:v>
                </c:pt>
                <c:pt idx="6">
                  <c:v>'85</c:v>
                </c:pt>
                <c:pt idx="7">
                  <c:v>'86</c:v>
                </c:pt>
                <c:pt idx="8">
                  <c:v>'87</c:v>
                </c:pt>
                <c:pt idx="9">
                  <c:v>'88</c:v>
                </c:pt>
                <c:pt idx="10">
                  <c:v>'89</c:v>
                </c:pt>
                <c:pt idx="11">
                  <c:v>'90</c:v>
                </c:pt>
                <c:pt idx="12">
                  <c:v>'91</c:v>
                </c:pt>
                <c:pt idx="13">
                  <c:v>'92</c:v>
                </c:pt>
                <c:pt idx="14">
                  <c:v>'93</c:v>
                </c:pt>
                <c:pt idx="15">
                  <c:v>'94</c:v>
                </c:pt>
                <c:pt idx="16">
                  <c:v>'95</c:v>
                </c:pt>
                <c:pt idx="17">
                  <c:v>'96</c:v>
                </c:pt>
                <c:pt idx="18">
                  <c:v>'97</c:v>
                </c:pt>
                <c:pt idx="19">
                  <c:v>'98</c:v>
                </c:pt>
                <c:pt idx="20">
                  <c:v>'99</c:v>
                </c:pt>
                <c:pt idx="21">
                  <c:v>'00</c:v>
                </c:pt>
                <c:pt idx="22">
                  <c:v>'01</c:v>
                </c:pt>
                <c:pt idx="23">
                  <c:v>'02</c:v>
                </c:pt>
                <c:pt idx="24">
                  <c:v>'03</c:v>
                </c:pt>
                <c:pt idx="25">
                  <c:v>'04</c:v>
                </c:pt>
                <c:pt idx="26">
                  <c:v>'05</c:v>
                </c:pt>
                <c:pt idx="27">
                  <c:v>'06</c:v>
                </c:pt>
                <c:pt idx="28">
                  <c:v>'07</c:v>
                </c:pt>
                <c:pt idx="29">
                  <c:v>'08</c:v>
                </c:pt>
                <c:pt idx="30">
                  <c:v>'09</c:v>
                </c:pt>
                <c:pt idx="31">
                  <c:v>'10</c:v>
                </c:pt>
                <c:pt idx="32">
                  <c:v>'11</c:v>
                </c:pt>
                <c:pt idx="33">
                  <c:v>'12</c:v>
                </c:pt>
              </c:strCache>
            </c:strRef>
          </c:cat>
          <c:val>
            <c:numRef>
              <c:f>Sheet1!$H$121:$AO$121</c:f>
              <c:numCache>
                <c:formatCode>#,##0_ </c:formatCode>
                <c:ptCount val="34"/>
                <c:pt idx="0">
                  <c:v>4168</c:v>
                </c:pt>
                <c:pt idx="1">
                  <c:v>3750</c:v>
                </c:pt>
                <c:pt idx="2">
                  <c:v>3578</c:v>
                </c:pt>
                <c:pt idx="3">
                  <c:v>3547</c:v>
                </c:pt>
                <c:pt idx="4">
                  <c:v>3418</c:v>
                </c:pt>
                <c:pt idx="5">
                  <c:v>3542</c:v>
                </c:pt>
                <c:pt idx="6">
                  <c:v>3262</c:v>
                </c:pt>
                <c:pt idx="7">
                  <c:v>3161</c:v>
                </c:pt>
                <c:pt idx="8">
                  <c:v>2674</c:v>
                </c:pt>
                <c:pt idx="9">
                  <c:v>2631</c:v>
                </c:pt>
                <c:pt idx="10">
                  <c:v>2462</c:v>
                </c:pt>
                <c:pt idx="11">
                  <c:v>1988</c:v>
                </c:pt>
                <c:pt idx="12">
                  <c:v>1947</c:v>
                </c:pt>
                <c:pt idx="13">
                  <c:v>1986</c:v>
                </c:pt>
                <c:pt idx="14">
                  <c:v>1884</c:v>
                </c:pt>
                <c:pt idx="15">
                  <c:v>1781</c:v>
                </c:pt>
                <c:pt idx="16">
                  <c:v>1886</c:v>
                </c:pt>
                <c:pt idx="17">
                  <c:v>1831</c:v>
                </c:pt>
                <c:pt idx="18">
                  <c:v>1793</c:v>
                </c:pt>
                <c:pt idx="19">
                  <c:v>1495</c:v>
                </c:pt>
                <c:pt idx="20">
                  <c:v>1516</c:v>
                </c:pt>
                <c:pt idx="21">
                  <c:v>1387</c:v>
                </c:pt>
                <c:pt idx="22">
                  <c:v>1371</c:v>
                </c:pt>
                <c:pt idx="23">
                  <c:v>1028</c:v>
                </c:pt>
                <c:pt idx="24">
                  <c:v>793</c:v>
                </c:pt>
                <c:pt idx="25">
                  <c:v>742</c:v>
                </c:pt>
                <c:pt idx="26">
                  <c:v>435</c:v>
                </c:pt>
                <c:pt idx="27">
                  <c:v>599</c:v>
                </c:pt>
                <c:pt idx="28">
                  <c:v>598</c:v>
                </c:pt>
                <c:pt idx="29">
                  <c:v>218</c:v>
                </c:pt>
                <c:pt idx="30">
                  <c:v>396</c:v>
                </c:pt>
                <c:pt idx="31">
                  <c:v>9</c:v>
                </c:pt>
                <c:pt idx="32">
                  <c:v>-191</c:v>
                </c:pt>
                <c:pt idx="33">
                  <c:v>-239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708416"/>
        <c:axId val="23686144"/>
      </c:barChart>
      <c:lineChart>
        <c:grouping val="standard"/>
        <c:varyColors val="0"/>
        <c:ser>
          <c:idx val="0"/>
          <c:order val="0"/>
          <c:tx>
            <c:strRef>
              <c:f>Sheet1!$E$3</c:f>
              <c:strCache>
                <c:ptCount val="1"/>
                <c:pt idx="0">
                  <c:v>出生者数</c:v>
                </c:pt>
              </c:strCache>
            </c:strRef>
          </c:tx>
          <c:spPr>
            <a:ln w="22225">
              <a:solidFill>
                <a:srgbClr val="00B0F0"/>
              </a:solidFill>
            </a:ln>
          </c:spPr>
          <c:marker>
            <c:symbol val="circle"/>
            <c:size val="5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</c:spPr>
          </c:marker>
          <c:cat>
            <c:strRef>
              <c:f>Sheet1!$H$1:$AO$1</c:f>
              <c:strCache>
                <c:ptCount val="34"/>
                <c:pt idx="0">
                  <c:v>'79</c:v>
                </c:pt>
                <c:pt idx="1">
                  <c:v>'80</c:v>
                </c:pt>
                <c:pt idx="2">
                  <c:v>'81</c:v>
                </c:pt>
                <c:pt idx="3">
                  <c:v>'82</c:v>
                </c:pt>
                <c:pt idx="4">
                  <c:v>'83</c:v>
                </c:pt>
                <c:pt idx="5">
                  <c:v>'84</c:v>
                </c:pt>
                <c:pt idx="6">
                  <c:v>'85</c:v>
                </c:pt>
                <c:pt idx="7">
                  <c:v>'86</c:v>
                </c:pt>
                <c:pt idx="8">
                  <c:v>'87</c:v>
                </c:pt>
                <c:pt idx="9">
                  <c:v>'88</c:v>
                </c:pt>
                <c:pt idx="10">
                  <c:v>'89</c:v>
                </c:pt>
                <c:pt idx="11">
                  <c:v>'90</c:v>
                </c:pt>
                <c:pt idx="12">
                  <c:v>'91</c:v>
                </c:pt>
                <c:pt idx="13">
                  <c:v>'92</c:v>
                </c:pt>
                <c:pt idx="14">
                  <c:v>'93</c:v>
                </c:pt>
                <c:pt idx="15">
                  <c:v>'94</c:v>
                </c:pt>
                <c:pt idx="16">
                  <c:v>'95</c:v>
                </c:pt>
                <c:pt idx="17">
                  <c:v>'96</c:v>
                </c:pt>
                <c:pt idx="18">
                  <c:v>'97</c:v>
                </c:pt>
                <c:pt idx="19">
                  <c:v>'98</c:v>
                </c:pt>
                <c:pt idx="20">
                  <c:v>'99</c:v>
                </c:pt>
                <c:pt idx="21">
                  <c:v>'00</c:v>
                </c:pt>
                <c:pt idx="22">
                  <c:v>'01</c:v>
                </c:pt>
                <c:pt idx="23">
                  <c:v>'02</c:v>
                </c:pt>
                <c:pt idx="24">
                  <c:v>'03</c:v>
                </c:pt>
                <c:pt idx="25">
                  <c:v>'04</c:v>
                </c:pt>
                <c:pt idx="26">
                  <c:v>'05</c:v>
                </c:pt>
                <c:pt idx="27">
                  <c:v>'06</c:v>
                </c:pt>
                <c:pt idx="28">
                  <c:v>'07</c:v>
                </c:pt>
                <c:pt idx="29">
                  <c:v>'08</c:v>
                </c:pt>
                <c:pt idx="30">
                  <c:v>'09</c:v>
                </c:pt>
                <c:pt idx="31">
                  <c:v>'10</c:v>
                </c:pt>
                <c:pt idx="32">
                  <c:v>'11</c:v>
                </c:pt>
                <c:pt idx="33">
                  <c:v>'12</c:v>
                </c:pt>
              </c:strCache>
            </c:strRef>
          </c:cat>
          <c:val>
            <c:numRef>
              <c:f>Sheet1!$H$29:$AO$29</c:f>
              <c:numCache>
                <c:formatCode>#,##0_ </c:formatCode>
                <c:ptCount val="34"/>
                <c:pt idx="0">
                  <c:v>6762</c:v>
                </c:pt>
                <c:pt idx="1">
                  <c:v>6326</c:v>
                </c:pt>
                <c:pt idx="2">
                  <c:v>6301</c:v>
                </c:pt>
                <c:pt idx="3">
                  <c:v>6285</c:v>
                </c:pt>
                <c:pt idx="4">
                  <c:v>6176</c:v>
                </c:pt>
                <c:pt idx="5">
                  <c:v>6248</c:v>
                </c:pt>
                <c:pt idx="6">
                  <c:v>6011</c:v>
                </c:pt>
                <c:pt idx="7">
                  <c:v>5823</c:v>
                </c:pt>
                <c:pt idx="8">
                  <c:v>5514</c:v>
                </c:pt>
                <c:pt idx="9">
                  <c:v>5500</c:v>
                </c:pt>
                <c:pt idx="10">
                  <c:v>5334</c:v>
                </c:pt>
                <c:pt idx="11">
                  <c:v>4970</c:v>
                </c:pt>
                <c:pt idx="12">
                  <c:v>4979</c:v>
                </c:pt>
                <c:pt idx="13">
                  <c:v>5082</c:v>
                </c:pt>
                <c:pt idx="14">
                  <c:v>5029</c:v>
                </c:pt>
                <c:pt idx="15">
                  <c:v>5252</c:v>
                </c:pt>
                <c:pt idx="16">
                  <c:v>5054</c:v>
                </c:pt>
                <c:pt idx="17">
                  <c:v>5169</c:v>
                </c:pt>
                <c:pt idx="18">
                  <c:v>5133</c:v>
                </c:pt>
                <c:pt idx="19">
                  <c:v>5089</c:v>
                </c:pt>
                <c:pt idx="20">
                  <c:v>4931</c:v>
                </c:pt>
                <c:pt idx="21">
                  <c:v>4891</c:v>
                </c:pt>
                <c:pt idx="22">
                  <c:v>4979</c:v>
                </c:pt>
                <c:pt idx="23">
                  <c:v>4756</c:v>
                </c:pt>
                <c:pt idx="24">
                  <c:v>4551</c:v>
                </c:pt>
                <c:pt idx="25">
                  <c:v>4670</c:v>
                </c:pt>
                <c:pt idx="26">
                  <c:v>4450</c:v>
                </c:pt>
                <c:pt idx="27">
                  <c:v>4569</c:v>
                </c:pt>
                <c:pt idx="28">
                  <c:v>4829</c:v>
                </c:pt>
                <c:pt idx="29">
                  <c:v>4681</c:v>
                </c:pt>
                <c:pt idx="30">
                  <c:v>4776</c:v>
                </c:pt>
                <c:pt idx="31">
                  <c:v>4611</c:v>
                </c:pt>
                <c:pt idx="32">
                  <c:v>4648</c:v>
                </c:pt>
                <c:pt idx="33">
                  <c:v>4552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Sheet1!$E$32</c:f>
              <c:strCache>
                <c:ptCount val="1"/>
                <c:pt idx="0">
                  <c:v>死亡者数</c:v>
                </c:pt>
              </c:strCache>
            </c:strRef>
          </c:tx>
          <c:spPr>
            <a:ln w="22225">
              <a:solidFill>
                <a:srgbClr val="FF0000"/>
              </a:solidFill>
            </a:ln>
          </c:spPr>
          <c:marker>
            <c:symbol val="square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cat>
            <c:strRef>
              <c:f>Sheet1!$H$1:$AO$1</c:f>
              <c:strCache>
                <c:ptCount val="34"/>
                <c:pt idx="0">
                  <c:v>'79</c:v>
                </c:pt>
                <c:pt idx="1">
                  <c:v>'80</c:v>
                </c:pt>
                <c:pt idx="2">
                  <c:v>'81</c:v>
                </c:pt>
                <c:pt idx="3">
                  <c:v>'82</c:v>
                </c:pt>
                <c:pt idx="4">
                  <c:v>'83</c:v>
                </c:pt>
                <c:pt idx="5">
                  <c:v>'84</c:v>
                </c:pt>
                <c:pt idx="6">
                  <c:v>'85</c:v>
                </c:pt>
                <c:pt idx="7">
                  <c:v>'86</c:v>
                </c:pt>
                <c:pt idx="8">
                  <c:v>'87</c:v>
                </c:pt>
                <c:pt idx="9">
                  <c:v>'88</c:v>
                </c:pt>
                <c:pt idx="10">
                  <c:v>'89</c:v>
                </c:pt>
                <c:pt idx="11">
                  <c:v>'90</c:v>
                </c:pt>
                <c:pt idx="12">
                  <c:v>'91</c:v>
                </c:pt>
                <c:pt idx="13">
                  <c:v>'92</c:v>
                </c:pt>
                <c:pt idx="14">
                  <c:v>'93</c:v>
                </c:pt>
                <c:pt idx="15">
                  <c:v>'94</c:v>
                </c:pt>
                <c:pt idx="16">
                  <c:v>'95</c:v>
                </c:pt>
                <c:pt idx="17">
                  <c:v>'96</c:v>
                </c:pt>
                <c:pt idx="18">
                  <c:v>'97</c:v>
                </c:pt>
                <c:pt idx="19">
                  <c:v>'98</c:v>
                </c:pt>
                <c:pt idx="20">
                  <c:v>'99</c:v>
                </c:pt>
                <c:pt idx="21">
                  <c:v>'00</c:v>
                </c:pt>
                <c:pt idx="22">
                  <c:v>'01</c:v>
                </c:pt>
                <c:pt idx="23">
                  <c:v>'02</c:v>
                </c:pt>
                <c:pt idx="24">
                  <c:v>'03</c:v>
                </c:pt>
                <c:pt idx="25">
                  <c:v>'04</c:v>
                </c:pt>
                <c:pt idx="26">
                  <c:v>'05</c:v>
                </c:pt>
                <c:pt idx="27">
                  <c:v>'06</c:v>
                </c:pt>
                <c:pt idx="28">
                  <c:v>'07</c:v>
                </c:pt>
                <c:pt idx="29">
                  <c:v>'08</c:v>
                </c:pt>
                <c:pt idx="30">
                  <c:v>'09</c:v>
                </c:pt>
                <c:pt idx="31">
                  <c:v>'10</c:v>
                </c:pt>
                <c:pt idx="32">
                  <c:v>'11</c:v>
                </c:pt>
                <c:pt idx="33">
                  <c:v>'12</c:v>
                </c:pt>
              </c:strCache>
            </c:strRef>
          </c:cat>
          <c:val>
            <c:numRef>
              <c:f>Sheet1!$H$58:$AO$58</c:f>
              <c:numCache>
                <c:formatCode>#,##0_ </c:formatCode>
                <c:ptCount val="34"/>
                <c:pt idx="0">
                  <c:v>2594</c:v>
                </c:pt>
                <c:pt idx="1">
                  <c:v>2576</c:v>
                </c:pt>
                <c:pt idx="2">
                  <c:v>2723</c:v>
                </c:pt>
                <c:pt idx="3">
                  <c:v>2738</c:v>
                </c:pt>
                <c:pt idx="4">
                  <c:v>2758</c:v>
                </c:pt>
                <c:pt idx="5">
                  <c:v>2706</c:v>
                </c:pt>
                <c:pt idx="6">
                  <c:v>2749</c:v>
                </c:pt>
                <c:pt idx="7">
                  <c:v>2662</c:v>
                </c:pt>
                <c:pt idx="8">
                  <c:v>2840</c:v>
                </c:pt>
                <c:pt idx="9">
                  <c:v>2869</c:v>
                </c:pt>
                <c:pt idx="10">
                  <c:v>2872</c:v>
                </c:pt>
                <c:pt idx="11">
                  <c:v>2982</c:v>
                </c:pt>
                <c:pt idx="12">
                  <c:v>3032</c:v>
                </c:pt>
                <c:pt idx="13">
                  <c:v>3096</c:v>
                </c:pt>
                <c:pt idx="14">
                  <c:v>3145</c:v>
                </c:pt>
                <c:pt idx="15">
                  <c:v>3471</c:v>
                </c:pt>
                <c:pt idx="16">
                  <c:v>3168</c:v>
                </c:pt>
                <c:pt idx="17">
                  <c:v>3338</c:v>
                </c:pt>
                <c:pt idx="18">
                  <c:v>3340</c:v>
                </c:pt>
                <c:pt idx="19">
                  <c:v>3594</c:v>
                </c:pt>
                <c:pt idx="20">
                  <c:v>3415</c:v>
                </c:pt>
                <c:pt idx="21">
                  <c:v>3504</c:v>
                </c:pt>
                <c:pt idx="22">
                  <c:v>3608</c:v>
                </c:pt>
                <c:pt idx="23">
                  <c:v>3728</c:v>
                </c:pt>
                <c:pt idx="24">
                  <c:v>3758</c:v>
                </c:pt>
                <c:pt idx="25">
                  <c:v>3928</c:v>
                </c:pt>
                <c:pt idx="26">
                  <c:v>4015</c:v>
                </c:pt>
                <c:pt idx="27">
                  <c:v>3970</c:v>
                </c:pt>
                <c:pt idx="28">
                  <c:v>4231</c:v>
                </c:pt>
                <c:pt idx="29">
                  <c:v>4463</c:v>
                </c:pt>
                <c:pt idx="30">
                  <c:v>4380</c:v>
                </c:pt>
                <c:pt idx="31">
                  <c:v>4602</c:v>
                </c:pt>
                <c:pt idx="32">
                  <c:v>4839</c:v>
                </c:pt>
                <c:pt idx="33">
                  <c:v>4791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670144"/>
        <c:axId val="23684608"/>
      </c:lineChart>
      <c:catAx>
        <c:axId val="23670144"/>
        <c:scaling>
          <c:orientation val="minMax"/>
        </c:scaling>
        <c:delete val="0"/>
        <c:axPos val="b"/>
        <c:majorTickMark val="out"/>
        <c:minorTickMark val="none"/>
        <c:tickLblPos val="nextTo"/>
        <c:crossAx val="23684608"/>
        <c:crosses val="autoZero"/>
        <c:auto val="1"/>
        <c:lblAlgn val="ctr"/>
        <c:lblOffset val="100"/>
        <c:noMultiLvlLbl val="0"/>
      </c:catAx>
      <c:valAx>
        <c:axId val="23684608"/>
        <c:scaling>
          <c:orientation val="minMax"/>
          <c:max val="7000"/>
          <c:min val="0"/>
        </c:scaling>
        <c:delete val="0"/>
        <c:axPos val="l"/>
        <c:majorGridlines>
          <c:spPr>
            <a:ln>
              <a:prstDash val="sysDash"/>
            </a:ln>
          </c:spPr>
        </c:majorGridlines>
        <c:numFmt formatCode="#,##0_ " sourceLinked="1"/>
        <c:majorTickMark val="out"/>
        <c:minorTickMark val="none"/>
        <c:tickLblPos val="nextTo"/>
        <c:crossAx val="23670144"/>
        <c:crosses val="autoZero"/>
        <c:crossBetween val="between"/>
      </c:valAx>
      <c:valAx>
        <c:axId val="23686144"/>
        <c:scaling>
          <c:orientation val="minMax"/>
          <c:max val="5000"/>
          <c:min val="-1000"/>
        </c:scaling>
        <c:delete val="0"/>
        <c:axPos val="r"/>
        <c:numFmt formatCode="#,##0_ " sourceLinked="1"/>
        <c:majorTickMark val="out"/>
        <c:minorTickMark val="none"/>
        <c:tickLblPos val="nextTo"/>
        <c:crossAx val="23708416"/>
        <c:crosses val="max"/>
        <c:crossBetween val="between"/>
        <c:majorUnit val="1000"/>
      </c:valAx>
      <c:catAx>
        <c:axId val="23708416"/>
        <c:scaling>
          <c:orientation val="minMax"/>
        </c:scaling>
        <c:delete val="1"/>
        <c:axPos val="b"/>
        <c:majorTickMark val="out"/>
        <c:minorTickMark val="none"/>
        <c:tickLblPos val="nextTo"/>
        <c:crossAx val="23686144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</c:legend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2"/>
          <c:order val="2"/>
          <c:tx>
            <c:strRef>
              <c:f>Sheet1!$A$119</c:f>
              <c:strCache>
                <c:ptCount val="1"/>
                <c:pt idx="0">
                  <c:v>社会増減</c:v>
                </c:pt>
              </c:strCache>
            </c:strRef>
          </c:tx>
          <c:invertIfNegative val="0"/>
          <c:cat>
            <c:strRef>
              <c:f>Sheet1!$H$1:$AO$1</c:f>
              <c:strCache>
                <c:ptCount val="34"/>
                <c:pt idx="0">
                  <c:v>'79</c:v>
                </c:pt>
                <c:pt idx="1">
                  <c:v>'80</c:v>
                </c:pt>
                <c:pt idx="2">
                  <c:v>'81</c:v>
                </c:pt>
                <c:pt idx="3">
                  <c:v>'82</c:v>
                </c:pt>
                <c:pt idx="4">
                  <c:v>'83</c:v>
                </c:pt>
                <c:pt idx="5">
                  <c:v>'84</c:v>
                </c:pt>
                <c:pt idx="6">
                  <c:v>'85</c:v>
                </c:pt>
                <c:pt idx="7">
                  <c:v>'86</c:v>
                </c:pt>
                <c:pt idx="8">
                  <c:v>'87</c:v>
                </c:pt>
                <c:pt idx="9">
                  <c:v>'88</c:v>
                </c:pt>
                <c:pt idx="10">
                  <c:v>'89</c:v>
                </c:pt>
                <c:pt idx="11">
                  <c:v>'90</c:v>
                </c:pt>
                <c:pt idx="12">
                  <c:v>'91</c:v>
                </c:pt>
                <c:pt idx="13">
                  <c:v>'92</c:v>
                </c:pt>
                <c:pt idx="14">
                  <c:v>'93</c:v>
                </c:pt>
                <c:pt idx="15">
                  <c:v>'94</c:v>
                </c:pt>
                <c:pt idx="16">
                  <c:v>'95</c:v>
                </c:pt>
                <c:pt idx="17">
                  <c:v>'96</c:v>
                </c:pt>
                <c:pt idx="18">
                  <c:v>'97</c:v>
                </c:pt>
                <c:pt idx="19">
                  <c:v>'98</c:v>
                </c:pt>
                <c:pt idx="20">
                  <c:v>'99</c:v>
                </c:pt>
                <c:pt idx="21">
                  <c:v>'00</c:v>
                </c:pt>
                <c:pt idx="22">
                  <c:v>'01</c:v>
                </c:pt>
                <c:pt idx="23">
                  <c:v>'02</c:v>
                </c:pt>
                <c:pt idx="24">
                  <c:v>'03</c:v>
                </c:pt>
                <c:pt idx="25">
                  <c:v>'04</c:v>
                </c:pt>
                <c:pt idx="26">
                  <c:v>'05</c:v>
                </c:pt>
                <c:pt idx="27">
                  <c:v>'06</c:v>
                </c:pt>
                <c:pt idx="28">
                  <c:v>'07</c:v>
                </c:pt>
                <c:pt idx="29">
                  <c:v>'08</c:v>
                </c:pt>
                <c:pt idx="30">
                  <c:v>'09</c:v>
                </c:pt>
                <c:pt idx="31">
                  <c:v>'10</c:v>
                </c:pt>
                <c:pt idx="32">
                  <c:v>'11</c:v>
                </c:pt>
                <c:pt idx="33">
                  <c:v>'12</c:v>
                </c:pt>
              </c:strCache>
            </c:strRef>
          </c:cat>
          <c:val>
            <c:numRef>
              <c:f>Sheet1!$H$122:$AO$122</c:f>
              <c:numCache>
                <c:formatCode>#,##0_ </c:formatCode>
                <c:ptCount val="34"/>
                <c:pt idx="0">
                  <c:v>3758</c:v>
                </c:pt>
                <c:pt idx="1">
                  <c:v>2835</c:v>
                </c:pt>
                <c:pt idx="2">
                  <c:v>1561</c:v>
                </c:pt>
                <c:pt idx="3">
                  <c:v>1541</c:v>
                </c:pt>
                <c:pt idx="4">
                  <c:v>-466</c:v>
                </c:pt>
                <c:pt idx="5">
                  <c:v>934</c:v>
                </c:pt>
                <c:pt idx="6">
                  <c:v>665</c:v>
                </c:pt>
                <c:pt idx="7">
                  <c:v>122</c:v>
                </c:pt>
                <c:pt idx="8">
                  <c:v>337</c:v>
                </c:pt>
                <c:pt idx="9">
                  <c:v>663</c:v>
                </c:pt>
                <c:pt idx="10">
                  <c:v>718</c:v>
                </c:pt>
                <c:pt idx="11">
                  <c:v>412</c:v>
                </c:pt>
                <c:pt idx="12">
                  <c:v>500</c:v>
                </c:pt>
                <c:pt idx="13">
                  <c:v>1448</c:v>
                </c:pt>
                <c:pt idx="14">
                  <c:v>2123</c:v>
                </c:pt>
                <c:pt idx="15">
                  <c:v>2322</c:v>
                </c:pt>
                <c:pt idx="16">
                  <c:v>1094</c:v>
                </c:pt>
                <c:pt idx="17">
                  <c:v>1069</c:v>
                </c:pt>
                <c:pt idx="18">
                  <c:v>-395</c:v>
                </c:pt>
                <c:pt idx="19">
                  <c:v>1134</c:v>
                </c:pt>
                <c:pt idx="20">
                  <c:v>309</c:v>
                </c:pt>
                <c:pt idx="21">
                  <c:v>-1001</c:v>
                </c:pt>
                <c:pt idx="22">
                  <c:v>-441</c:v>
                </c:pt>
                <c:pt idx="23">
                  <c:v>-70</c:v>
                </c:pt>
                <c:pt idx="24">
                  <c:v>-58</c:v>
                </c:pt>
                <c:pt idx="25">
                  <c:v>-745</c:v>
                </c:pt>
                <c:pt idx="26">
                  <c:v>-713</c:v>
                </c:pt>
                <c:pt idx="27">
                  <c:v>-196</c:v>
                </c:pt>
                <c:pt idx="28">
                  <c:v>-935</c:v>
                </c:pt>
                <c:pt idx="29">
                  <c:v>-544</c:v>
                </c:pt>
                <c:pt idx="30">
                  <c:v>-459</c:v>
                </c:pt>
                <c:pt idx="31">
                  <c:v>-96</c:v>
                </c:pt>
                <c:pt idx="32">
                  <c:v>490</c:v>
                </c:pt>
                <c:pt idx="33">
                  <c:v>-702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076288"/>
        <c:axId val="24066304"/>
      </c:barChart>
      <c:lineChart>
        <c:grouping val="standard"/>
        <c:varyColors val="0"/>
        <c:ser>
          <c:idx val="0"/>
          <c:order val="0"/>
          <c:tx>
            <c:strRef>
              <c:f>Sheet1!$E$61</c:f>
              <c:strCache>
                <c:ptCount val="1"/>
                <c:pt idx="0">
                  <c:v>転入者数</c:v>
                </c:pt>
              </c:strCache>
            </c:strRef>
          </c:tx>
          <c:spPr>
            <a:ln w="22225">
              <a:solidFill>
                <a:srgbClr val="00B0F0"/>
              </a:solidFill>
            </a:ln>
          </c:spPr>
          <c:marker>
            <c:symbol val="circle"/>
            <c:size val="5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</c:spPr>
          </c:marker>
          <c:cat>
            <c:strRef>
              <c:f>Sheet1!$H$1:$AO$1</c:f>
              <c:strCache>
                <c:ptCount val="34"/>
                <c:pt idx="0">
                  <c:v>'79</c:v>
                </c:pt>
                <c:pt idx="1">
                  <c:v>'80</c:v>
                </c:pt>
                <c:pt idx="2">
                  <c:v>'81</c:v>
                </c:pt>
                <c:pt idx="3">
                  <c:v>'82</c:v>
                </c:pt>
                <c:pt idx="4">
                  <c:v>'83</c:v>
                </c:pt>
                <c:pt idx="5">
                  <c:v>'84</c:v>
                </c:pt>
                <c:pt idx="6">
                  <c:v>'85</c:v>
                </c:pt>
                <c:pt idx="7">
                  <c:v>'86</c:v>
                </c:pt>
                <c:pt idx="8">
                  <c:v>'87</c:v>
                </c:pt>
                <c:pt idx="9">
                  <c:v>'88</c:v>
                </c:pt>
                <c:pt idx="10">
                  <c:v>'89</c:v>
                </c:pt>
                <c:pt idx="11">
                  <c:v>'90</c:v>
                </c:pt>
                <c:pt idx="12">
                  <c:v>'91</c:v>
                </c:pt>
                <c:pt idx="13">
                  <c:v>'92</c:v>
                </c:pt>
                <c:pt idx="14">
                  <c:v>'93</c:v>
                </c:pt>
                <c:pt idx="15">
                  <c:v>'94</c:v>
                </c:pt>
                <c:pt idx="16">
                  <c:v>'95</c:v>
                </c:pt>
                <c:pt idx="17">
                  <c:v>'96</c:v>
                </c:pt>
                <c:pt idx="18">
                  <c:v>'97</c:v>
                </c:pt>
                <c:pt idx="19">
                  <c:v>'98</c:v>
                </c:pt>
                <c:pt idx="20">
                  <c:v>'99</c:v>
                </c:pt>
                <c:pt idx="21">
                  <c:v>'00</c:v>
                </c:pt>
                <c:pt idx="22">
                  <c:v>'01</c:v>
                </c:pt>
                <c:pt idx="23">
                  <c:v>'02</c:v>
                </c:pt>
                <c:pt idx="24">
                  <c:v>'03</c:v>
                </c:pt>
                <c:pt idx="25">
                  <c:v>'04</c:v>
                </c:pt>
                <c:pt idx="26">
                  <c:v>'05</c:v>
                </c:pt>
                <c:pt idx="27">
                  <c:v>'06</c:v>
                </c:pt>
                <c:pt idx="28">
                  <c:v>'07</c:v>
                </c:pt>
                <c:pt idx="29">
                  <c:v>'08</c:v>
                </c:pt>
                <c:pt idx="30">
                  <c:v>'09</c:v>
                </c:pt>
                <c:pt idx="31">
                  <c:v>'10</c:v>
                </c:pt>
                <c:pt idx="32">
                  <c:v>'11</c:v>
                </c:pt>
                <c:pt idx="33">
                  <c:v>'12</c:v>
                </c:pt>
              </c:strCache>
            </c:strRef>
          </c:cat>
          <c:val>
            <c:numRef>
              <c:f>Sheet1!$H$87:$AO$87</c:f>
              <c:numCache>
                <c:formatCode>#,##0_ </c:formatCode>
                <c:ptCount val="34"/>
                <c:pt idx="0">
                  <c:v>31004</c:v>
                </c:pt>
                <c:pt idx="1">
                  <c:v>30631</c:v>
                </c:pt>
                <c:pt idx="2">
                  <c:v>30220</c:v>
                </c:pt>
                <c:pt idx="3">
                  <c:v>30052</c:v>
                </c:pt>
                <c:pt idx="4">
                  <c:v>28314</c:v>
                </c:pt>
                <c:pt idx="5">
                  <c:v>29069</c:v>
                </c:pt>
                <c:pt idx="6">
                  <c:v>29222</c:v>
                </c:pt>
                <c:pt idx="7">
                  <c:v>28757</c:v>
                </c:pt>
                <c:pt idx="8">
                  <c:v>28358</c:v>
                </c:pt>
                <c:pt idx="9">
                  <c:v>29389</c:v>
                </c:pt>
                <c:pt idx="10">
                  <c:v>29694</c:v>
                </c:pt>
                <c:pt idx="11">
                  <c:v>28697</c:v>
                </c:pt>
                <c:pt idx="12">
                  <c:v>29464</c:v>
                </c:pt>
                <c:pt idx="13">
                  <c:v>30395</c:v>
                </c:pt>
                <c:pt idx="14">
                  <c:v>30533</c:v>
                </c:pt>
                <c:pt idx="15">
                  <c:v>31406</c:v>
                </c:pt>
                <c:pt idx="16">
                  <c:v>29376</c:v>
                </c:pt>
                <c:pt idx="17">
                  <c:v>30531</c:v>
                </c:pt>
                <c:pt idx="18">
                  <c:v>28603</c:v>
                </c:pt>
                <c:pt idx="19">
                  <c:v>28676</c:v>
                </c:pt>
                <c:pt idx="20">
                  <c:v>27830</c:v>
                </c:pt>
                <c:pt idx="21">
                  <c:v>26494</c:v>
                </c:pt>
                <c:pt idx="22">
                  <c:v>26652</c:v>
                </c:pt>
                <c:pt idx="23">
                  <c:v>26758</c:v>
                </c:pt>
                <c:pt idx="24">
                  <c:v>25954</c:v>
                </c:pt>
                <c:pt idx="25">
                  <c:v>24719</c:v>
                </c:pt>
                <c:pt idx="26">
                  <c:v>24110</c:v>
                </c:pt>
                <c:pt idx="27">
                  <c:v>23271</c:v>
                </c:pt>
                <c:pt idx="28">
                  <c:v>21982</c:v>
                </c:pt>
                <c:pt idx="29">
                  <c:v>22120</c:v>
                </c:pt>
                <c:pt idx="30">
                  <c:v>20523</c:v>
                </c:pt>
                <c:pt idx="31">
                  <c:v>18353</c:v>
                </c:pt>
                <c:pt idx="32">
                  <c:v>18800</c:v>
                </c:pt>
                <c:pt idx="33">
                  <c:v>14297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Sheet1!$E$90</c:f>
              <c:strCache>
                <c:ptCount val="1"/>
                <c:pt idx="0">
                  <c:v>転出者数</c:v>
                </c:pt>
              </c:strCache>
            </c:strRef>
          </c:tx>
          <c:spPr>
            <a:ln w="22225">
              <a:solidFill>
                <a:srgbClr val="FF0000"/>
              </a:solidFill>
            </a:ln>
          </c:spPr>
          <c:marker>
            <c:symbol val="square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cat>
            <c:strRef>
              <c:f>Sheet1!$H$1:$AO$1</c:f>
              <c:strCache>
                <c:ptCount val="34"/>
                <c:pt idx="0">
                  <c:v>'79</c:v>
                </c:pt>
                <c:pt idx="1">
                  <c:v>'80</c:v>
                </c:pt>
                <c:pt idx="2">
                  <c:v>'81</c:v>
                </c:pt>
                <c:pt idx="3">
                  <c:v>'82</c:v>
                </c:pt>
                <c:pt idx="4">
                  <c:v>'83</c:v>
                </c:pt>
                <c:pt idx="5">
                  <c:v>'84</c:v>
                </c:pt>
                <c:pt idx="6">
                  <c:v>'85</c:v>
                </c:pt>
                <c:pt idx="7">
                  <c:v>'86</c:v>
                </c:pt>
                <c:pt idx="8">
                  <c:v>'87</c:v>
                </c:pt>
                <c:pt idx="9">
                  <c:v>'88</c:v>
                </c:pt>
                <c:pt idx="10">
                  <c:v>'89</c:v>
                </c:pt>
                <c:pt idx="11">
                  <c:v>'90</c:v>
                </c:pt>
                <c:pt idx="12">
                  <c:v>'91</c:v>
                </c:pt>
                <c:pt idx="13">
                  <c:v>'92</c:v>
                </c:pt>
                <c:pt idx="14">
                  <c:v>'93</c:v>
                </c:pt>
                <c:pt idx="15">
                  <c:v>'94</c:v>
                </c:pt>
                <c:pt idx="16">
                  <c:v>'95</c:v>
                </c:pt>
                <c:pt idx="17">
                  <c:v>'96</c:v>
                </c:pt>
                <c:pt idx="18">
                  <c:v>'97</c:v>
                </c:pt>
                <c:pt idx="19">
                  <c:v>'98</c:v>
                </c:pt>
                <c:pt idx="20">
                  <c:v>'99</c:v>
                </c:pt>
                <c:pt idx="21">
                  <c:v>'00</c:v>
                </c:pt>
                <c:pt idx="22">
                  <c:v>'01</c:v>
                </c:pt>
                <c:pt idx="23">
                  <c:v>'02</c:v>
                </c:pt>
                <c:pt idx="24">
                  <c:v>'03</c:v>
                </c:pt>
                <c:pt idx="25">
                  <c:v>'04</c:v>
                </c:pt>
                <c:pt idx="26">
                  <c:v>'05</c:v>
                </c:pt>
                <c:pt idx="27">
                  <c:v>'06</c:v>
                </c:pt>
                <c:pt idx="28">
                  <c:v>'07</c:v>
                </c:pt>
                <c:pt idx="29">
                  <c:v>'08</c:v>
                </c:pt>
                <c:pt idx="30">
                  <c:v>'09</c:v>
                </c:pt>
                <c:pt idx="31">
                  <c:v>'10</c:v>
                </c:pt>
                <c:pt idx="32">
                  <c:v>'11</c:v>
                </c:pt>
                <c:pt idx="33">
                  <c:v>'12</c:v>
                </c:pt>
              </c:strCache>
            </c:strRef>
          </c:cat>
          <c:val>
            <c:numRef>
              <c:f>Sheet1!$H$116:$AO$116</c:f>
              <c:numCache>
                <c:formatCode>#,##0_ </c:formatCode>
                <c:ptCount val="34"/>
                <c:pt idx="0">
                  <c:v>27246</c:v>
                </c:pt>
                <c:pt idx="1">
                  <c:v>27796</c:v>
                </c:pt>
                <c:pt idx="2">
                  <c:v>28659</c:v>
                </c:pt>
                <c:pt idx="3">
                  <c:v>28511</c:v>
                </c:pt>
                <c:pt idx="4">
                  <c:v>28780</c:v>
                </c:pt>
                <c:pt idx="5">
                  <c:v>28135</c:v>
                </c:pt>
                <c:pt idx="6">
                  <c:v>28557</c:v>
                </c:pt>
                <c:pt idx="7">
                  <c:v>28635</c:v>
                </c:pt>
                <c:pt idx="8">
                  <c:v>28021</c:v>
                </c:pt>
                <c:pt idx="9">
                  <c:v>28726</c:v>
                </c:pt>
                <c:pt idx="10">
                  <c:v>28976</c:v>
                </c:pt>
                <c:pt idx="11">
                  <c:v>28285</c:v>
                </c:pt>
                <c:pt idx="12">
                  <c:v>28964</c:v>
                </c:pt>
                <c:pt idx="13">
                  <c:v>28947</c:v>
                </c:pt>
                <c:pt idx="14">
                  <c:v>28410</c:v>
                </c:pt>
                <c:pt idx="15">
                  <c:v>29084</c:v>
                </c:pt>
                <c:pt idx="16">
                  <c:v>28282</c:v>
                </c:pt>
                <c:pt idx="17">
                  <c:v>29462</c:v>
                </c:pt>
                <c:pt idx="18">
                  <c:v>28998</c:v>
                </c:pt>
                <c:pt idx="19">
                  <c:v>27542</c:v>
                </c:pt>
                <c:pt idx="20">
                  <c:v>27521</c:v>
                </c:pt>
                <c:pt idx="21">
                  <c:v>27495</c:v>
                </c:pt>
                <c:pt idx="22">
                  <c:v>27093</c:v>
                </c:pt>
                <c:pt idx="23">
                  <c:v>26828</c:v>
                </c:pt>
                <c:pt idx="24">
                  <c:v>26012</c:v>
                </c:pt>
                <c:pt idx="25">
                  <c:v>25464</c:v>
                </c:pt>
                <c:pt idx="26">
                  <c:v>24823</c:v>
                </c:pt>
                <c:pt idx="27">
                  <c:v>23467</c:v>
                </c:pt>
                <c:pt idx="28">
                  <c:v>22917</c:v>
                </c:pt>
                <c:pt idx="29">
                  <c:v>22664</c:v>
                </c:pt>
                <c:pt idx="30">
                  <c:v>20982</c:v>
                </c:pt>
                <c:pt idx="31">
                  <c:v>18449</c:v>
                </c:pt>
                <c:pt idx="32">
                  <c:v>18310</c:v>
                </c:pt>
                <c:pt idx="33">
                  <c:v>14999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058496"/>
        <c:axId val="24064768"/>
      </c:lineChart>
      <c:catAx>
        <c:axId val="24058496"/>
        <c:scaling>
          <c:orientation val="minMax"/>
        </c:scaling>
        <c:delete val="0"/>
        <c:axPos val="b"/>
        <c:majorTickMark val="out"/>
        <c:minorTickMark val="none"/>
        <c:tickLblPos val="nextTo"/>
        <c:crossAx val="24064768"/>
        <c:crosses val="autoZero"/>
        <c:auto val="1"/>
        <c:lblAlgn val="ctr"/>
        <c:lblOffset val="100"/>
        <c:noMultiLvlLbl val="0"/>
      </c:catAx>
      <c:valAx>
        <c:axId val="24064768"/>
        <c:scaling>
          <c:orientation val="minMax"/>
        </c:scaling>
        <c:delete val="0"/>
        <c:axPos val="l"/>
        <c:majorGridlines>
          <c:spPr>
            <a:ln>
              <a:prstDash val="sysDash"/>
            </a:ln>
          </c:spPr>
        </c:majorGridlines>
        <c:numFmt formatCode="#,##0_ " sourceLinked="1"/>
        <c:majorTickMark val="out"/>
        <c:minorTickMark val="none"/>
        <c:tickLblPos val="nextTo"/>
        <c:crossAx val="24058496"/>
        <c:crosses val="autoZero"/>
        <c:crossBetween val="between"/>
      </c:valAx>
      <c:valAx>
        <c:axId val="24066304"/>
        <c:scaling>
          <c:orientation val="minMax"/>
          <c:max val="5000"/>
          <c:min val="-1000"/>
        </c:scaling>
        <c:delete val="0"/>
        <c:axPos val="r"/>
        <c:numFmt formatCode="#,##0_ " sourceLinked="1"/>
        <c:majorTickMark val="out"/>
        <c:minorTickMark val="none"/>
        <c:tickLblPos val="nextTo"/>
        <c:crossAx val="24076288"/>
        <c:crosses val="max"/>
        <c:crossBetween val="between"/>
      </c:valAx>
      <c:catAx>
        <c:axId val="24076288"/>
        <c:scaling>
          <c:orientation val="minMax"/>
        </c:scaling>
        <c:delete val="1"/>
        <c:axPos val="b"/>
        <c:majorTickMark val="out"/>
        <c:minorTickMark val="none"/>
        <c:tickLblPos val="nextTo"/>
        <c:crossAx val="24066304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</c:legend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Sheet1!$D$30</c:f>
              <c:strCache>
                <c:ptCount val="1"/>
                <c:pt idx="0">
                  <c:v>中心都市（宮崎市）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Sheet1!$E$1:$M$1</c:f>
              <c:strCache>
                <c:ptCount val="9"/>
                <c:pt idx="0">
                  <c:v>'70</c:v>
                </c:pt>
                <c:pt idx="1">
                  <c:v>'75</c:v>
                </c:pt>
                <c:pt idx="2">
                  <c:v>'80</c:v>
                </c:pt>
                <c:pt idx="3">
                  <c:v>'85</c:v>
                </c:pt>
                <c:pt idx="4">
                  <c:v>'90</c:v>
                </c:pt>
                <c:pt idx="5">
                  <c:v>'95</c:v>
                </c:pt>
                <c:pt idx="6">
                  <c:v>'00</c:v>
                </c:pt>
                <c:pt idx="7">
                  <c:v>'05</c:v>
                </c:pt>
                <c:pt idx="8">
                  <c:v>'10</c:v>
                </c:pt>
              </c:strCache>
            </c:strRef>
          </c:cat>
          <c:val>
            <c:numRef>
              <c:f>Sheet1!$E$30:$M$30</c:f>
              <c:numCache>
                <c:formatCode>#,##0_ </c:formatCode>
                <c:ptCount val="9"/>
                <c:pt idx="0">
                  <c:v>126659</c:v>
                </c:pt>
                <c:pt idx="1">
                  <c:v>137942</c:v>
                </c:pt>
                <c:pt idx="2">
                  <c:v>157021</c:v>
                </c:pt>
                <c:pt idx="3">
                  <c:v>162053</c:v>
                </c:pt>
                <c:pt idx="4">
                  <c:v>173581</c:v>
                </c:pt>
                <c:pt idx="5">
                  <c:v>191967</c:v>
                </c:pt>
                <c:pt idx="6">
                  <c:v>192226</c:v>
                </c:pt>
                <c:pt idx="7">
                  <c:v>189125</c:v>
                </c:pt>
                <c:pt idx="8">
                  <c:v>189573</c:v>
                </c:pt>
              </c:numCache>
            </c:numRef>
          </c:val>
        </c:ser>
        <c:ser>
          <c:idx val="1"/>
          <c:order val="1"/>
          <c:tx>
            <c:strRef>
              <c:f>Sheet1!$D$31</c:f>
              <c:strCache>
                <c:ptCount val="1"/>
                <c:pt idx="0">
                  <c:v>郊外地域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Sheet1!$E$1:$M$1</c:f>
              <c:strCache>
                <c:ptCount val="9"/>
                <c:pt idx="0">
                  <c:v>'70</c:v>
                </c:pt>
                <c:pt idx="1">
                  <c:v>'75</c:v>
                </c:pt>
                <c:pt idx="2">
                  <c:v>'80</c:v>
                </c:pt>
                <c:pt idx="3">
                  <c:v>'85</c:v>
                </c:pt>
                <c:pt idx="4">
                  <c:v>'90</c:v>
                </c:pt>
                <c:pt idx="5">
                  <c:v>'95</c:v>
                </c:pt>
                <c:pt idx="6">
                  <c:v>'00</c:v>
                </c:pt>
                <c:pt idx="7">
                  <c:v>'05</c:v>
                </c:pt>
                <c:pt idx="8">
                  <c:v>'10</c:v>
                </c:pt>
              </c:strCache>
            </c:strRef>
          </c:cat>
          <c:val>
            <c:numRef>
              <c:f>Sheet1!$E$31:$M$31</c:f>
              <c:numCache>
                <c:formatCode>#,##0_ </c:formatCode>
                <c:ptCount val="9"/>
                <c:pt idx="0">
                  <c:v>52058</c:v>
                </c:pt>
                <c:pt idx="1">
                  <c:v>49504</c:v>
                </c:pt>
                <c:pt idx="2">
                  <c:v>52979</c:v>
                </c:pt>
                <c:pt idx="3">
                  <c:v>53606</c:v>
                </c:pt>
                <c:pt idx="4">
                  <c:v>53532</c:v>
                </c:pt>
                <c:pt idx="5">
                  <c:v>54578</c:v>
                </c:pt>
                <c:pt idx="6">
                  <c:v>53988</c:v>
                </c:pt>
                <c:pt idx="7">
                  <c:v>53193</c:v>
                </c:pt>
                <c:pt idx="8">
                  <c:v>48986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109056"/>
        <c:axId val="24110592"/>
      </c:barChart>
      <c:catAx>
        <c:axId val="24109056"/>
        <c:scaling>
          <c:orientation val="minMax"/>
        </c:scaling>
        <c:delete val="0"/>
        <c:axPos val="b"/>
        <c:majorTickMark val="out"/>
        <c:minorTickMark val="none"/>
        <c:tickLblPos val="nextTo"/>
        <c:crossAx val="24110592"/>
        <c:crosses val="autoZero"/>
        <c:auto val="1"/>
        <c:lblAlgn val="ctr"/>
        <c:lblOffset val="100"/>
        <c:noMultiLvlLbl val="0"/>
      </c:catAx>
      <c:valAx>
        <c:axId val="24110592"/>
        <c:scaling>
          <c:orientation val="minMax"/>
          <c:max val="250000"/>
        </c:scaling>
        <c:delete val="0"/>
        <c:axPos val="l"/>
        <c:majorGridlines>
          <c:spPr>
            <a:ln>
              <a:prstDash val="sysDash"/>
            </a:ln>
          </c:spPr>
        </c:majorGridlines>
        <c:numFmt formatCode="#,##0_ " sourceLinked="1"/>
        <c:majorTickMark val="out"/>
        <c:minorTickMark val="none"/>
        <c:tickLblPos val="nextTo"/>
        <c:crossAx val="2410905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1A0770-175A-467A-817B-5DD7118DA94E}" type="datetimeFigureOut">
              <a:rPr kumimoji="1" lang="ja-JP" altLang="en-US" smtClean="0"/>
              <a:t>2014/6/23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F03005-0E50-44B4-B34B-050050690D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8129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ja.wikipedia.org/wiki/%E5%88%87%E5%B9%B2%E5%A4%A7%E6%A0%B9" TargetMode="External"/><Relationship Id="rId3" Type="http://schemas.openxmlformats.org/officeDocument/2006/relationships/hyperlink" Target="http://ja.wikipedia.org/wiki/%E5%AE%AE%E5%B4%8E%E7%9C%8C" TargetMode="External"/><Relationship Id="rId7" Type="http://schemas.openxmlformats.org/officeDocument/2006/relationships/hyperlink" Target="http://ja.wikipedia.org/w/index.php?title=%E8%91%89%E3%82%BF%E3%83%90%E3%82%B3&amp;action=edit&amp;redlink=1" TargetMode="External"/><Relationship Id="rId12" Type="http://schemas.openxmlformats.org/officeDocument/2006/relationships/hyperlink" Target="http://ja.wikipedia.org/wiki/%E5%A4%AA%E9%99%BD%E9%9B%BB%E6%B1%A0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ja.wikipedia.org/wiki/%E5%A4%A9%E9%A0%98" TargetMode="External"/><Relationship Id="rId11" Type="http://schemas.openxmlformats.org/officeDocument/2006/relationships/hyperlink" Target="http://ja.wikipedia.org/wiki/%E5%AF%8C%E5%A3%AB%E9%80%9A" TargetMode="External"/><Relationship Id="rId5" Type="http://schemas.openxmlformats.org/officeDocument/2006/relationships/hyperlink" Target="http://ja.wikipedia.org/wiki/%E6%B1%9F%E6%88%B8%E6%99%82%E4%BB%A3" TargetMode="External"/><Relationship Id="rId10" Type="http://schemas.openxmlformats.org/officeDocument/2006/relationships/hyperlink" Target="http://ja.wikipedia.org/wiki/%E6%97%A5%E7%AB%8B%E3%83%97%E3%83%A9%E3%82%BA%E3%83%9E%E3%83%87%E3%82%A3%E3%82%B9%E3%83%97%E3%83%AC%E3%82%A4" TargetMode="External"/><Relationship Id="rId4" Type="http://schemas.openxmlformats.org/officeDocument/2006/relationships/hyperlink" Target="http://ja.wikipedia.org/wiki/%E7%94%BA" TargetMode="External"/><Relationship Id="rId9" Type="http://schemas.openxmlformats.org/officeDocument/2006/relationships/hyperlink" Target="http://ja.wikipedia.org/wiki/%E3%83%97%E3%83%A9%E3%82%BA%E3%83%9E%E3%83%87%E3%82%A3%E3%82%B9%E3%83%97%E3%83%AC%E3%82%A4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市町村変遷パラパラ地図　</a:t>
            </a:r>
            <a:r>
              <a:rPr kumimoji="1" lang="en-US" altLang="ja-JP" dirty="0" smtClean="0"/>
              <a:t>http://mujina.sakura.ne.jp/history/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03005-0E50-44B4-B34B-050050690D8B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0999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総務省　統計局　</a:t>
            </a:r>
            <a:r>
              <a:rPr kumimoji="1" lang="en-US" altLang="ja-JP" dirty="0" smtClean="0"/>
              <a:t>http://www.stat.go.jp/</a:t>
            </a:r>
          </a:p>
          <a:p>
            <a:r>
              <a:rPr kumimoji="1" lang="ja-JP" altLang="en-US" dirty="0" smtClean="0"/>
              <a:t>国勢調査　</a:t>
            </a:r>
            <a:r>
              <a:rPr kumimoji="1" lang="en-US" altLang="ja-JP" dirty="0" smtClean="0"/>
              <a:t>http://www.stat.go.jp/data/kokusei/2010/index.htm</a:t>
            </a:r>
          </a:p>
          <a:p>
            <a:r>
              <a:rPr lang="ja-JP" altLang="en-US" b="1" dirty="0" smtClean="0">
                <a:effectLst/>
              </a:rPr>
              <a:t>従業地・通学地集計</a:t>
            </a:r>
            <a:endParaRPr lang="en-US" altLang="ja-JP" b="1" dirty="0" smtClean="0">
              <a:effectLst/>
            </a:endParaRPr>
          </a:p>
          <a:p>
            <a:r>
              <a:rPr lang="ja-JP" altLang="en-US" dirty="0" smtClean="0"/>
              <a:t>従業地・通学地による人口・産業等集計（人口の男女，年齢，就業者の産業（大分類）</a:t>
            </a:r>
            <a:r>
              <a:rPr lang="en-US" altLang="ja-JP" dirty="0" smtClean="0"/>
              <a:t>)</a:t>
            </a:r>
          </a:p>
          <a:p>
            <a:r>
              <a:rPr kumimoji="1" lang="ja-JP" altLang="en-US" dirty="0" smtClean="0"/>
              <a:t>　都道府県を選択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03005-0E50-44B4-B34B-050050690D8B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2891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20750" y="746125"/>
            <a:ext cx="4965700" cy="372586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F63B35-8B71-41DA-900E-1C5F6DA7A1CF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20750" y="746125"/>
            <a:ext cx="4965700" cy="372586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F63B35-8B71-41DA-900E-1C5F6DA7A1CF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03005-0E50-44B4-B34B-050050690D8B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6300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20750" y="746125"/>
            <a:ext cx="4965700" cy="372586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九州他都市と比べて、佐賀市の労働力率は高いが、失業率は高くない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F63B35-8B71-41DA-900E-1C5F6DA7A1CF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20750" y="746125"/>
            <a:ext cx="4965700" cy="372586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個人所得は横ばい。高い水準とは言えない。熊本市→大分市→鹿児島市→佐賀市→宮崎市→長崎市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F63B35-8B71-41DA-900E-1C5F6DA7A1CF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ja-JP" b="1" smtClean="0"/>
              <a:t>国富町</a:t>
            </a:r>
            <a:r>
              <a:rPr lang="ja-JP" altLang="ja-JP" smtClean="0"/>
              <a:t>（くにとみちょう）は、</a:t>
            </a:r>
            <a:r>
              <a:rPr lang="ja-JP" altLang="ja-JP" smtClean="0">
                <a:hlinkClick r:id="rId3" tooltip="宮崎県"/>
              </a:rPr>
              <a:t>宮崎県</a:t>
            </a:r>
            <a:r>
              <a:rPr lang="ja-JP" altLang="ja-JP" smtClean="0"/>
              <a:t>の中部に位置する</a:t>
            </a:r>
            <a:r>
              <a:rPr lang="ja-JP" altLang="ja-JP" smtClean="0">
                <a:hlinkClick r:id="rId4" tooltip="町"/>
              </a:rPr>
              <a:t>町</a:t>
            </a:r>
            <a:r>
              <a:rPr lang="ja-JP" altLang="ja-JP" smtClean="0"/>
              <a:t>である。町役場の位置する本庄地区は</a:t>
            </a:r>
            <a:r>
              <a:rPr lang="ja-JP" altLang="ja-JP" smtClean="0">
                <a:hlinkClick r:id="rId5" tooltip="江戸時代"/>
              </a:rPr>
              <a:t>江戸時代</a:t>
            </a:r>
            <a:r>
              <a:rPr lang="ja-JP" altLang="ja-JP" smtClean="0"/>
              <a:t>は</a:t>
            </a:r>
            <a:r>
              <a:rPr lang="ja-JP" altLang="ja-JP" smtClean="0">
                <a:hlinkClick r:id="rId6" tooltip="天領"/>
              </a:rPr>
              <a:t>天領</a:t>
            </a:r>
            <a:r>
              <a:rPr lang="ja-JP" altLang="ja-JP" smtClean="0"/>
              <a:t>で、本庄川を利用した水運による物資の集散地としてにぎわった。現在は農業と先端産業の町である。業が中心で、</a:t>
            </a:r>
            <a:r>
              <a:rPr lang="ja-JP" altLang="ja-JP" smtClean="0">
                <a:hlinkClick r:id="rId7" tooltip="葉タバコ (存在しないページ)"/>
              </a:rPr>
              <a:t>葉タバコ</a:t>
            </a:r>
            <a:r>
              <a:rPr lang="ja-JP" altLang="ja-JP" smtClean="0"/>
              <a:t>・</a:t>
            </a:r>
            <a:r>
              <a:rPr lang="ja-JP" altLang="ja-JP" smtClean="0">
                <a:hlinkClick r:id="rId8" tooltip="切干大根"/>
              </a:rPr>
              <a:t>切干大根</a:t>
            </a:r>
            <a:r>
              <a:rPr lang="ja-JP" altLang="ja-JP" smtClean="0"/>
              <a:t>は全国1位。また、清流の本庄川を利用した先端産業も立地していて、</a:t>
            </a:r>
            <a:r>
              <a:rPr lang="ja-JP" altLang="ja-JP" smtClean="0">
                <a:hlinkClick r:id="rId9" tooltip="プラズマディスプレイ"/>
              </a:rPr>
              <a:t>プラズマディスプレイ</a:t>
            </a:r>
            <a:r>
              <a:rPr lang="ja-JP" altLang="ja-JP" smtClean="0"/>
              <a:t>工場であった</a:t>
            </a:r>
            <a:r>
              <a:rPr lang="ja-JP" altLang="ja-JP" smtClean="0">
                <a:hlinkClick r:id="rId10" tooltip="日立プラズマディスプレイ"/>
              </a:rPr>
              <a:t>日立プラズマディスプレイ</a:t>
            </a:r>
            <a:r>
              <a:rPr lang="ja-JP" altLang="ja-JP" smtClean="0"/>
              <a:t>（旧</a:t>
            </a:r>
            <a:r>
              <a:rPr lang="ja-JP" altLang="ja-JP" smtClean="0">
                <a:hlinkClick r:id="rId11" tooltip="富士通"/>
              </a:rPr>
              <a:t>富士通</a:t>
            </a:r>
            <a:r>
              <a:rPr lang="ja-JP" altLang="ja-JP" smtClean="0"/>
              <a:t>日立プラズマディスプレイ）は昭和シェルソーラーが進出し、2011年に世界最大級のCIS系</a:t>
            </a:r>
            <a:r>
              <a:rPr lang="ja-JP" altLang="ja-JP" smtClean="0">
                <a:hlinkClick r:id="rId12" tooltip="太陽電池"/>
              </a:rPr>
              <a:t>太陽電池</a:t>
            </a:r>
            <a:r>
              <a:rPr lang="ja-JP" altLang="ja-JP" smtClean="0"/>
              <a:t>工場に転換された。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03005-0E50-44B4-B34B-050050690D8B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9580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9C736-36BB-45B5-A19D-837369C3DFA1}" type="datetimeFigureOut">
              <a:rPr kumimoji="1" lang="ja-JP" altLang="en-US" smtClean="0"/>
              <a:t>2014/6/23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5B535-7B45-4242-88C6-9FB33FC6E8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4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9C736-36BB-45B5-A19D-837369C3DFA1}" type="datetimeFigureOut">
              <a:rPr kumimoji="1" lang="ja-JP" altLang="en-US" smtClean="0"/>
              <a:t>2014/6/23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5B535-7B45-4242-88C6-9FB33FC6E8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500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9C736-36BB-45B5-A19D-837369C3DFA1}" type="datetimeFigureOut">
              <a:rPr kumimoji="1" lang="ja-JP" altLang="en-US" smtClean="0"/>
              <a:t>2014/6/23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5B535-7B45-4242-88C6-9FB33FC6E8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0509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9C736-36BB-45B5-A19D-837369C3DFA1}" type="datetimeFigureOut">
              <a:rPr kumimoji="1" lang="ja-JP" altLang="en-US" smtClean="0"/>
              <a:t>2014/6/23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5B535-7B45-4242-88C6-9FB33FC6E8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3628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9C736-36BB-45B5-A19D-837369C3DFA1}" type="datetimeFigureOut">
              <a:rPr kumimoji="1" lang="ja-JP" altLang="en-US" smtClean="0"/>
              <a:t>2014/6/23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5B535-7B45-4242-88C6-9FB33FC6E8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580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9C736-36BB-45B5-A19D-837369C3DFA1}" type="datetimeFigureOut">
              <a:rPr kumimoji="1" lang="ja-JP" altLang="en-US" smtClean="0"/>
              <a:t>2014/6/23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5B535-7B45-4242-88C6-9FB33FC6E8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0763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9C736-36BB-45B5-A19D-837369C3DFA1}" type="datetimeFigureOut">
              <a:rPr kumimoji="1" lang="ja-JP" altLang="en-US" smtClean="0"/>
              <a:t>2014/6/23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5B535-7B45-4242-88C6-9FB33FC6E8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36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9C736-36BB-45B5-A19D-837369C3DFA1}" type="datetimeFigureOut">
              <a:rPr kumimoji="1" lang="ja-JP" altLang="en-US" smtClean="0"/>
              <a:t>2014/6/23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5B535-7B45-4242-88C6-9FB33FC6E8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0203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9C736-36BB-45B5-A19D-837369C3DFA1}" type="datetimeFigureOut">
              <a:rPr kumimoji="1" lang="ja-JP" altLang="en-US" smtClean="0"/>
              <a:t>2014/6/23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5B535-7B45-4242-88C6-9FB33FC6E8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7483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9C736-36BB-45B5-A19D-837369C3DFA1}" type="datetimeFigureOut">
              <a:rPr kumimoji="1" lang="ja-JP" altLang="en-US" smtClean="0"/>
              <a:t>2014/6/23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5B535-7B45-4242-88C6-9FB33FC6E8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485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9C736-36BB-45B5-A19D-837369C3DFA1}" type="datetimeFigureOut">
              <a:rPr kumimoji="1" lang="ja-JP" altLang="en-US" smtClean="0"/>
              <a:t>2014/6/23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5B535-7B45-4242-88C6-9FB33FC6E8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325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9C736-36BB-45B5-A19D-837369C3DFA1}" type="datetimeFigureOut">
              <a:rPr kumimoji="1" lang="ja-JP" altLang="en-US" smtClean="0"/>
              <a:t>2014/6/23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5B535-7B45-4242-88C6-9FB33FC6E8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96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8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4632" cy="2619725"/>
          </a:xfrm>
        </p:spPr>
        <p:txBody>
          <a:bodyPr/>
          <a:lstStyle/>
          <a:p>
            <a:r>
              <a:rPr kumimoji="1" lang="ja-JP" altLang="en-US" sz="5400" dirty="0" smtClean="0"/>
              <a:t>地域経済構造分析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sz="3600" dirty="0" smtClean="0">
                <a:latin typeface="HGP創英角ﾎﾟｯﾌﾟ体" pitchFamily="50" charset="-128"/>
                <a:ea typeface="HGP創英角ﾎﾟｯﾌﾟ体" pitchFamily="50" charset="-128"/>
              </a:rPr>
              <a:t>宮崎地域就業圏域の</a:t>
            </a:r>
            <a:r>
              <a:rPr lang="ja-JP" altLang="en-US" sz="3600" dirty="0">
                <a:latin typeface="HGP創英角ﾎﾟｯﾌﾟ体" pitchFamily="50" charset="-128"/>
                <a:ea typeface="HGP創英角ﾎﾟｯﾌﾟ体" pitchFamily="50" charset="-128"/>
              </a:rPr>
              <a:t>例</a:t>
            </a:r>
            <a:endParaRPr kumimoji="1" lang="ja-JP" altLang="en-US" sz="3600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1640" y="4005064"/>
            <a:ext cx="6400800" cy="1752600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岡山大学　</a:t>
            </a:r>
            <a:r>
              <a:rPr lang="ja-JP" altLang="en-US" dirty="0" smtClean="0">
                <a:solidFill>
                  <a:schemeClr val="tx1"/>
                </a:solidFill>
              </a:rPr>
              <a:t>大学院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社会文化科学研究科・経済学部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中村良平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>
                <a:latin typeface="Traditional Arabic"/>
                <a:cs typeface="Traditional Arabic"/>
              </a:rPr>
              <a:t>©</a:t>
            </a:r>
            <a:r>
              <a:rPr kumimoji="1" lang="en-US" altLang="ja-JP" dirty="0" err="1" smtClean="0"/>
              <a:t>Ryohei</a:t>
            </a:r>
            <a:r>
              <a:rPr kumimoji="1" lang="en-US" altLang="ja-JP" dirty="0" smtClean="0"/>
              <a:t> Nakamura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1530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2165028"/>
              </p:ext>
            </p:extLst>
          </p:nvPr>
        </p:nvGraphicFramePr>
        <p:xfrm>
          <a:off x="-17025" y="1"/>
          <a:ext cx="4589025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グラフ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7020302"/>
              </p:ext>
            </p:extLst>
          </p:nvPr>
        </p:nvGraphicFramePr>
        <p:xfrm>
          <a:off x="4572000" y="0"/>
          <a:ext cx="4572001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" name="グラフ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6527560"/>
              </p:ext>
            </p:extLst>
          </p:nvPr>
        </p:nvGraphicFramePr>
        <p:xfrm>
          <a:off x="1" y="3429001"/>
          <a:ext cx="45720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3851920" y="3212976"/>
            <a:ext cx="720080" cy="2160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宮崎市</a:t>
            </a:r>
            <a:endParaRPr kumimoji="1" lang="ja-JP" altLang="en-US" sz="1200" dirty="0"/>
          </a:p>
        </p:txBody>
      </p:sp>
      <p:sp>
        <p:nvSpPr>
          <p:cNvPr id="7" name="正方形/長方形 6"/>
          <p:cNvSpPr/>
          <p:nvPr/>
        </p:nvSpPr>
        <p:spPr>
          <a:xfrm>
            <a:off x="8423920" y="3208135"/>
            <a:ext cx="720080" cy="2160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宮崎市</a:t>
            </a:r>
            <a:endParaRPr kumimoji="1" lang="ja-JP" altLang="en-US" sz="1200" dirty="0"/>
          </a:p>
        </p:txBody>
      </p:sp>
      <p:graphicFrame>
        <p:nvGraphicFramePr>
          <p:cNvPr id="9" name="グラフ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2023339"/>
              </p:ext>
            </p:extLst>
          </p:nvPr>
        </p:nvGraphicFramePr>
        <p:xfrm>
          <a:off x="4572000" y="3429000"/>
          <a:ext cx="4572001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8" name="正方形/長方形 7"/>
          <p:cNvSpPr/>
          <p:nvPr/>
        </p:nvSpPr>
        <p:spPr>
          <a:xfrm>
            <a:off x="3887924" y="6622740"/>
            <a:ext cx="1368152" cy="2160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宮崎市就業圏域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69834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/>
          <p:nvPr/>
        </p:nvSpPr>
        <p:spPr>
          <a:xfrm>
            <a:off x="251520" y="116632"/>
            <a:ext cx="8640960" cy="476672"/>
          </a:xfrm>
          <a:prstGeom prst="round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宮崎地域就業圏域の就業者動向</a:t>
            </a:r>
            <a:endParaRPr kumimoji="1" lang="ja-JP" altLang="en-US" sz="2400" dirty="0"/>
          </a:p>
        </p:txBody>
      </p:sp>
      <p:sp>
        <p:nvSpPr>
          <p:cNvPr id="4" name="正方形/長方形 3"/>
          <p:cNvSpPr/>
          <p:nvPr/>
        </p:nvSpPr>
        <p:spPr>
          <a:xfrm>
            <a:off x="4572000" y="4797152"/>
            <a:ext cx="4320480" cy="1944216"/>
          </a:xfrm>
          <a:prstGeom prst="rect">
            <a:avLst/>
          </a:prstGeom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spcAft>
                <a:spcPts val="600"/>
              </a:spcAft>
            </a:pPr>
            <a:r>
              <a:rPr kumimoji="1" lang="ja-JP" altLang="en-US" dirty="0" smtClean="0"/>
              <a:t>　就業機会がないから就業者が減っているのか、人口が減っているからそれに伴って就業者も減っているのか。次のスライドを見ると、後者の理由か。</a:t>
            </a:r>
            <a:endParaRPr kumimoji="1" lang="en-US" altLang="ja-JP" dirty="0" smtClean="0"/>
          </a:p>
          <a:p>
            <a:pPr>
              <a:spcAft>
                <a:spcPts val="600"/>
              </a:spcAft>
            </a:pPr>
            <a:r>
              <a:rPr kumimoji="1" lang="ja-JP" altLang="en-US" dirty="0" smtClean="0"/>
              <a:t>　就業機会はあっても、機会の多様性で、大都市圏（福岡や東京）に劣る。</a:t>
            </a:r>
            <a:endParaRPr kumimoji="1" lang="ja-JP" altLang="en-US" dirty="0"/>
          </a:p>
        </p:txBody>
      </p:sp>
      <p:graphicFrame>
        <p:nvGraphicFramePr>
          <p:cNvPr id="6" name="グラフ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1327454"/>
              </p:ext>
            </p:extLst>
          </p:nvPr>
        </p:nvGraphicFramePr>
        <p:xfrm>
          <a:off x="323528" y="836712"/>
          <a:ext cx="6172200" cy="3900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05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5004048" y="764704"/>
            <a:ext cx="3888432" cy="5832648"/>
          </a:xfrm>
          <a:prstGeom prst="rect">
            <a:avLst/>
          </a:prstGeom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 smtClean="0"/>
              <a:t>　上のグラフの縦軸は労働力比率で、労働力人口を人口で割ったものである。</a:t>
            </a:r>
            <a:r>
              <a:rPr kumimoji="1" lang="en-US" altLang="ja-JP" dirty="0" smtClean="0"/>
              <a:t>1990</a:t>
            </a:r>
            <a:r>
              <a:rPr kumimoji="1" lang="ja-JP" altLang="en-US" dirty="0" smtClean="0"/>
              <a:t>年と</a:t>
            </a:r>
            <a:r>
              <a:rPr kumimoji="1" lang="en-US" altLang="ja-JP" dirty="0" smtClean="0"/>
              <a:t>2005</a:t>
            </a:r>
            <a:r>
              <a:rPr kumimoji="1" lang="ja-JP" altLang="en-US" dirty="0" smtClean="0"/>
              <a:t>年における全国値と九州主要都市の比較である。</a:t>
            </a:r>
            <a:endParaRPr kumimoji="1" lang="en-US" altLang="ja-JP" dirty="0" smtClean="0"/>
          </a:p>
          <a:p>
            <a:r>
              <a:rPr lang="ja-JP" altLang="en-US" dirty="0" smtClean="0"/>
              <a:t>　ここで「労働力人口」とは、</a:t>
            </a:r>
            <a:r>
              <a:rPr lang="en-US" altLang="ja-JP" dirty="0" smtClean="0"/>
              <a:t>15</a:t>
            </a:r>
            <a:r>
              <a:rPr lang="ja-JP" altLang="en-US" dirty="0" smtClean="0"/>
              <a:t>歳以上の生産年齢人口の内、働いている人および働く意志のある人を合計した人口である。一般に先進国ほど低く、また家計や地域別にみると所得の高い層ほど低いといわれている。長期的にみると進学率の上昇により若年者の労働力率は低下し、社会保障が充実すれば高年者の労働力率も低下するが、主婦を中心とする中年女子の労働力率は上昇の傾向にある。</a:t>
            </a:r>
            <a:endParaRPr lang="en-US" altLang="ja-JP" dirty="0" smtClean="0"/>
          </a:p>
          <a:p>
            <a:r>
              <a:rPr lang="ja-JP" altLang="en-US" dirty="0" smtClean="0"/>
              <a:t>　対象とした全ての地域において</a:t>
            </a:r>
            <a:r>
              <a:rPr lang="en-US" altLang="ja-JP" dirty="0" smtClean="0"/>
              <a:t>1990</a:t>
            </a:r>
            <a:r>
              <a:rPr lang="ja-JP" altLang="en-US" dirty="0" smtClean="0"/>
              <a:t>年に比べて</a:t>
            </a:r>
            <a:r>
              <a:rPr lang="en-US" altLang="ja-JP" dirty="0" smtClean="0"/>
              <a:t>2005</a:t>
            </a:r>
            <a:r>
              <a:rPr lang="ja-JP" altLang="en-US" dirty="0" smtClean="0"/>
              <a:t>年で労働力比率は増加している。</a:t>
            </a:r>
            <a:endParaRPr lang="en-US" altLang="ja-JP" dirty="0" smtClean="0"/>
          </a:p>
          <a:p>
            <a:r>
              <a:rPr lang="ja-JP" altLang="en-US" dirty="0" smtClean="0"/>
              <a:t>　これに対して就業率はどの地域ともに</a:t>
            </a:r>
            <a:r>
              <a:rPr lang="en-US" altLang="ja-JP" dirty="0" smtClean="0"/>
              <a:t>2005</a:t>
            </a:r>
            <a:r>
              <a:rPr lang="ja-JP" altLang="en-US" dirty="0" smtClean="0"/>
              <a:t>年において大きく低下している。すなわち、失業率が増加している。</a:t>
            </a: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251520" y="188640"/>
            <a:ext cx="4320480" cy="476672"/>
          </a:xfrm>
          <a:prstGeom prst="round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労働供給の状況</a:t>
            </a:r>
            <a:endParaRPr kumimoji="1" lang="ja-JP" altLang="en-US" sz="2400" dirty="0"/>
          </a:p>
        </p:txBody>
      </p:sp>
      <p:graphicFrame>
        <p:nvGraphicFramePr>
          <p:cNvPr id="7" name="グラフ 6"/>
          <p:cNvGraphicFramePr/>
          <p:nvPr/>
        </p:nvGraphicFramePr>
        <p:xfrm>
          <a:off x="251520" y="764704"/>
          <a:ext cx="4572000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グラフ 9"/>
          <p:cNvGraphicFramePr/>
          <p:nvPr/>
        </p:nvGraphicFramePr>
        <p:xfrm>
          <a:off x="251520" y="3717034"/>
          <a:ext cx="4572000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7539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4932040" y="764704"/>
            <a:ext cx="3960440" cy="5832648"/>
          </a:xfrm>
          <a:prstGeom prst="rect">
            <a:avLst/>
          </a:prstGeom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spcAft>
                <a:spcPts val="600"/>
              </a:spcAft>
            </a:pPr>
            <a:r>
              <a:rPr lang="ja-JP" altLang="en-US" dirty="0" smtClean="0"/>
              <a:t>　中心都市</a:t>
            </a:r>
            <a:r>
              <a:rPr lang="en-US" altLang="ja-JP" dirty="0" smtClean="0"/>
              <a:t>(</a:t>
            </a:r>
            <a:r>
              <a:rPr lang="ja-JP" altLang="en-US" dirty="0" smtClean="0"/>
              <a:t>佐賀市</a:t>
            </a:r>
            <a:r>
              <a:rPr lang="en-US" altLang="ja-JP" dirty="0" smtClean="0"/>
              <a:t>)</a:t>
            </a:r>
            <a:r>
              <a:rPr lang="ja-JP" altLang="en-US" dirty="0" smtClean="0"/>
              <a:t>・郊外地域ともに同様な推移を示している。</a:t>
            </a:r>
            <a:r>
              <a:rPr lang="en-US" altLang="ja-JP" dirty="0" smtClean="0"/>
              <a:t>1996</a:t>
            </a:r>
            <a:r>
              <a:rPr lang="ja-JP" altLang="en-US" dirty="0" smtClean="0"/>
              <a:t>年度をピークに低下傾向が続いていたが、</a:t>
            </a:r>
            <a:r>
              <a:rPr lang="en-US" altLang="ja-JP" dirty="0" smtClean="0"/>
              <a:t>2006</a:t>
            </a:r>
            <a:r>
              <a:rPr lang="ja-JP" altLang="en-US" dirty="0" smtClean="0"/>
              <a:t>年から</a:t>
            </a:r>
            <a:r>
              <a:rPr lang="en-US" altLang="ja-JP" dirty="0" smtClean="0"/>
              <a:t>3</a:t>
            </a:r>
            <a:r>
              <a:rPr lang="ja-JP" altLang="en-US" dirty="0" smtClean="0"/>
              <a:t>年間は横ばいである。中心都市である佐賀市の個人所得水準は、郊外地域（多久市、神埼市、吉野ヶ里町、大町町、江北町）よりも高い。</a:t>
            </a:r>
            <a:endParaRPr lang="en-US" altLang="ja-JP" dirty="0" smtClean="0"/>
          </a:p>
          <a:p>
            <a:pPr>
              <a:spcAft>
                <a:spcPts val="600"/>
              </a:spcAft>
            </a:pPr>
            <a:r>
              <a:rPr lang="ja-JP" altLang="en-US" dirty="0" smtClean="0"/>
              <a:t>　個人所得は</a:t>
            </a:r>
            <a:r>
              <a:rPr lang="en-US" altLang="ja-JP" dirty="0" smtClean="0"/>
              <a:t>2000</a:t>
            </a:r>
            <a:r>
              <a:rPr lang="ja-JP" altLang="en-US" dirty="0" smtClean="0"/>
              <a:t>年に入りいずれの都市も減少傾向にある。しかし、</a:t>
            </a:r>
            <a:r>
              <a:rPr lang="en-US" altLang="ja-JP" dirty="0" smtClean="0"/>
              <a:t>2006</a:t>
            </a:r>
            <a:r>
              <a:rPr lang="ja-JP" altLang="en-US" dirty="0" smtClean="0"/>
              <a:t>年度一旦底を打った感のある都市もある。熊本市や大分市など。佐賀市もその傾向がうかがえる。</a:t>
            </a:r>
            <a:endParaRPr lang="en-US" altLang="ja-JP" dirty="0" smtClean="0"/>
          </a:p>
          <a:p>
            <a:pPr>
              <a:spcAft>
                <a:spcPts val="600"/>
              </a:spcAft>
            </a:pPr>
            <a:r>
              <a:rPr kumimoji="1" lang="ja-JP" altLang="en-US" dirty="0" smtClean="0"/>
              <a:t>　福岡を除く九州６県での都市比較では、</a:t>
            </a:r>
            <a:r>
              <a:rPr kumimoji="1" lang="en-US" altLang="ja-JP" dirty="0" smtClean="0"/>
              <a:t>2008</a:t>
            </a:r>
            <a:r>
              <a:rPr kumimoji="1" lang="ja-JP" altLang="en-US" dirty="0" smtClean="0"/>
              <a:t>年度では４番目であり、鹿児島市と所得は拮抗している。</a:t>
            </a:r>
            <a:endParaRPr kumimoji="1" lang="en-US" altLang="ja-JP" dirty="0" smtClean="0"/>
          </a:p>
          <a:p>
            <a:pPr>
              <a:spcAft>
                <a:spcPts val="600"/>
              </a:spcAft>
            </a:pPr>
            <a:r>
              <a:rPr lang="ja-JP" altLang="en-US" dirty="0" smtClean="0"/>
              <a:t>　熊本市と大分市が上位２都市であるが、</a:t>
            </a:r>
            <a:r>
              <a:rPr lang="en-US" altLang="ja-JP" dirty="0" smtClean="0"/>
              <a:t>2000</a:t>
            </a:r>
            <a:r>
              <a:rPr lang="ja-JP" altLang="en-US" dirty="0" smtClean="0"/>
              <a:t>年以降は熊本市が大分市を上回っている。</a:t>
            </a:r>
            <a:endParaRPr kumimoji="1" lang="ja-JP" altLang="en-US" dirty="0"/>
          </a:p>
        </p:txBody>
      </p:sp>
      <p:graphicFrame>
        <p:nvGraphicFramePr>
          <p:cNvPr id="7" name="グラフ 6"/>
          <p:cNvGraphicFramePr/>
          <p:nvPr/>
        </p:nvGraphicFramePr>
        <p:xfrm>
          <a:off x="251520" y="764704"/>
          <a:ext cx="4536504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グラフ 7"/>
          <p:cNvGraphicFramePr/>
          <p:nvPr/>
        </p:nvGraphicFramePr>
        <p:xfrm>
          <a:off x="251520" y="3645024"/>
          <a:ext cx="4536504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角丸四角形 8"/>
          <p:cNvSpPr/>
          <p:nvPr/>
        </p:nvSpPr>
        <p:spPr>
          <a:xfrm>
            <a:off x="251520" y="188640"/>
            <a:ext cx="4320480" cy="476672"/>
          </a:xfrm>
          <a:prstGeom prst="round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課税者所得の状況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48673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3568" y="1268762"/>
            <a:ext cx="7772400" cy="1470025"/>
          </a:xfrm>
        </p:spPr>
        <p:txBody>
          <a:bodyPr/>
          <a:lstStyle/>
          <a:p>
            <a:r>
              <a:rPr kumimoji="1" lang="en-US" altLang="ja-JP" dirty="0" smtClean="0"/>
              <a:t>Ⅲ</a:t>
            </a:r>
            <a:r>
              <a:rPr kumimoji="1" lang="ja-JP" altLang="en-US" dirty="0" smtClean="0"/>
              <a:t>）地域経済構造の識別</a:t>
            </a:r>
            <a:endParaRPr kumimoji="1" lang="ja-JP" altLang="en-US" dirty="0"/>
          </a:p>
        </p:txBody>
      </p:sp>
      <p:sp>
        <p:nvSpPr>
          <p:cNvPr id="3" name="サブタイトル 5"/>
          <p:cNvSpPr>
            <a:spLocks noGrp="1"/>
          </p:cNvSpPr>
          <p:nvPr>
            <p:ph type="subTitle" idx="1"/>
          </p:nvPr>
        </p:nvSpPr>
        <p:spPr>
          <a:xfrm>
            <a:off x="611560" y="3501008"/>
            <a:ext cx="7920880" cy="2736304"/>
          </a:xfr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82563" indent="-182563" algn="l"/>
            <a:r>
              <a:rPr kumimoji="1" lang="ja-JP" altLang="en-US" sz="2800" dirty="0" smtClean="0">
                <a:solidFill>
                  <a:schemeClr val="tx1"/>
                </a:solidFill>
              </a:rPr>
              <a:t>どのような産業が雇用を吸収しているのか。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pPr marL="182563" indent="-182563" algn="l"/>
            <a:r>
              <a:rPr lang="ja-JP" altLang="en-US" sz="2800" dirty="0" smtClean="0">
                <a:solidFill>
                  <a:schemeClr val="tx1"/>
                </a:solidFill>
              </a:rPr>
              <a:t>どのような産業が域外マネーを獲得しているのか。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2800" dirty="0" smtClean="0">
                <a:solidFill>
                  <a:schemeClr val="tx1"/>
                </a:solidFill>
              </a:rPr>
              <a:t>どのような産業が所得を生み出しているのか。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2800" dirty="0" smtClean="0">
                <a:solidFill>
                  <a:schemeClr val="tx1"/>
                </a:solidFill>
              </a:rPr>
              <a:t>それらの成長性は？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9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80512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/>
              <a:t>雇用を吸収している産業</a:t>
            </a:r>
            <a:endParaRPr kumimoji="1" lang="ja-JP" altLang="en-US" sz="28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392958"/>
              </p:ext>
            </p:extLst>
          </p:nvPr>
        </p:nvGraphicFramePr>
        <p:xfrm>
          <a:off x="251520" y="980728"/>
          <a:ext cx="8568953" cy="49431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8491"/>
                <a:gridCol w="1954323"/>
                <a:gridCol w="1740387"/>
                <a:gridCol w="1642094"/>
                <a:gridCol w="1653658"/>
              </a:tblGrid>
              <a:tr h="322877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産業分類</a:t>
                      </a:r>
                      <a:endParaRPr kumimoji="1" lang="ja-JP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従業者数</a:t>
                      </a:r>
                      <a:endParaRPr kumimoji="1" lang="ja-JP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/>
                </a:tc>
              </a:tr>
              <a:tr h="4183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大分類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中分類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宮崎都市圏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宮崎市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郊外地域</a:t>
                      </a:r>
                      <a:endParaRPr kumimoji="1" lang="ja-JP" altLang="en-US" sz="1600" dirty="0"/>
                    </a:p>
                  </a:txBody>
                  <a:tcPr/>
                </a:tc>
              </a:tr>
              <a:tr h="322877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卸小売業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40,893</a:t>
                      </a:r>
                      <a:r>
                        <a:rPr kumimoji="1" lang="ja-JP" altLang="en-US" sz="1600" dirty="0" smtClean="0"/>
                        <a:t>人</a:t>
                      </a:r>
                      <a:r>
                        <a:rPr kumimoji="1" lang="en-US" altLang="ja-JP" sz="1600" dirty="0" smtClean="0"/>
                        <a:t> (17.2%)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35,117</a:t>
                      </a:r>
                      <a:r>
                        <a:rPr kumimoji="1" lang="ja-JP" altLang="en-US" sz="1600" dirty="0" smtClean="0"/>
                        <a:t>人</a:t>
                      </a:r>
                      <a:r>
                        <a:rPr kumimoji="1" lang="en-US" altLang="ja-JP" sz="1600" dirty="0" smtClean="0"/>
                        <a:t> (18.2%)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8,731 </a:t>
                      </a:r>
                      <a:r>
                        <a:rPr kumimoji="1" lang="ja-JP" altLang="en-US" sz="1600" dirty="0" smtClean="0"/>
                        <a:t>人</a:t>
                      </a:r>
                      <a:r>
                        <a:rPr kumimoji="1" lang="en-US" altLang="ja-JP" sz="1600" dirty="0" smtClean="0"/>
                        <a:t>(12.7%)</a:t>
                      </a:r>
                      <a:endParaRPr kumimoji="1" lang="ja-JP" altLang="en-US" sz="1600" dirty="0"/>
                    </a:p>
                  </a:txBody>
                  <a:tcPr/>
                </a:tc>
              </a:tr>
              <a:tr h="322877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医療・福祉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30,896 </a:t>
                      </a:r>
                      <a:r>
                        <a:rPr kumimoji="1" lang="ja-JP" altLang="en-US" sz="1600" dirty="0" smtClean="0"/>
                        <a:t>人</a:t>
                      </a:r>
                      <a:r>
                        <a:rPr kumimoji="1" lang="en-US" altLang="ja-JP" sz="1600" dirty="0" smtClean="0"/>
                        <a:t>(13.0%)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25,739 </a:t>
                      </a:r>
                      <a:r>
                        <a:rPr kumimoji="1" lang="ja-JP" altLang="en-US" sz="1600" dirty="0" smtClean="0"/>
                        <a:t>人</a:t>
                      </a:r>
                      <a:r>
                        <a:rPr kumimoji="1" lang="en-US" altLang="ja-JP" sz="1600" dirty="0" smtClean="0"/>
                        <a:t>(13.3%)</a:t>
                      </a:r>
                      <a:endParaRPr kumimoji="1" lang="ja-JP" altLang="en-US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5,157 </a:t>
                      </a:r>
                      <a:r>
                        <a:rPr kumimoji="1" lang="ja-JP" altLang="en-US" sz="1600" dirty="0" smtClean="0"/>
                        <a:t>人</a:t>
                      </a:r>
                      <a:r>
                        <a:rPr kumimoji="1" lang="en-US" altLang="ja-JP" sz="1600" dirty="0" smtClean="0"/>
                        <a:t>(11.5%)</a:t>
                      </a:r>
                      <a:endParaRPr kumimoji="1" lang="ja-JP" altLang="en-US" sz="1600" dirty="0"/>
                    </a:p>
                  </a:txBody>
                  <a:tcPr>
                    <a:noFill/>
                  </a:tcPr>
                </a:tc>
              </a:tr>
              <a:tr h="322877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製造業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20,882</a:t>
                      </a:r>
                      <a:r>
                        <a:rPr kumimoji="1" lang="ja-JP" altLang="en-US" sz="1600" dirty="0" smtClean="0"/>
                        <a:t>人</a:t>
                      </a:r>
                      <a:r>
                        <a:rPr kumimoji="1" lang="en-US" altLang="ja-JP" sz="1600" dirty="0" smtClean="0"/>
                        <a:t> (8.8%)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14,937</a:t>
                      </a:r>
                      <a:r>
                        <a:rPr kumimoji="1" lang="ja-JP" altLang="en-US" sz="1600" dirty="0" smtClean="0"/>
                        <a:t>人</a:t>
                      </a:r>
                      <a:r>
                        <a:rPr kumimoji="1" lang="en-US" altLang="ja-JP" sz="1600" dirty="0" smtClean="0"/>
                        <a:t> (7.7%)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5,909</a:t>
                      </a:r>
                      <a:r>
                        <a:rPr kumimoji="1" lang="ja-JP" altLang="en-US" sz="1600" dirty="0" smtClean="0"/>
                        <a:t>人</a:t>
                      </a:r>
                      <a:r>
                        <a:rPr kumimoji="1" lang="en-US" altLang="ja-JP" sz="1600" dirty="0" smtClean="0"/>
                        <a:t> (13.2%)</a:t>
                      </a:r>
                      <a:endParaRPr kumimoji="1" lang="ja-JP" altLang="en-US" sz="1600" dirty="0"/>
                    </a:p>
                  </a:txBody>
                  <a:tcPr>
                    <a:noFill/>
                  </a:tcPr>
                </a:tc>
              </a:tr>
              <a:tr h="322877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農業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18,641 </a:t>
                      </a:r>
                      <a:r>
                        <a:rPr kumimoji="1" lang="ja-JP" altLang="en-US" sz="1600" dirty="0" smtClean="0"/>
                        <a:t>人</a:t>
                      </a:r>
                      <a:r>
                        <a:rPr kumimoji="1" lang="en-US" altLang="ja-JP" sz="1600" dirty="0" smtClean="0"/>
                        <a:t>(7.8%)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8,802 </a:t>
                      </a:r>
                      <a:r>
                        <a:rPr kumimoji="1" lang="ja-JP" altLang="en-US" sz="1600" dirty="0" smtClean="0"/>
                        <a:t>人</a:t>
                      </a:r>
                      <a:r>
                        <a:rPr kumimoji="1" lang="en-US" altLang="ja-JP" sz="1600" dirty="0" smtClean="0"/>
                        <a:t>(4.6%)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9,839 </a:t>
                      </a:r>
                      <a:r>
                        <a:rPr kumimoji="1" lang="ja-JP" altLang="en-US" sz="1600" dirty="0" smtClean="0"/>
                        <a:t>人</a:t>
                      </a:r>
                      <a:r>
                        <a:rPr kumimoji="1" lang="en-US" altLang="ja-JP" sz="1600" dirty="0" smtClean="0"/>
                        <a:t>(21.9%)</a:t>
                      </a:r>
                      <a:endParaRPr kumimoji="1" lang="ja-JP" altLang="en-US" sz="1600" dirty="0"/>
                    </a:p>
                  </a:txBody>
                  <a:tcPr>
                    <a:noFill/>
                  </a:tcPr>
                </a:tc>
              </a:tr>
              <a:tr h="322877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建設業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18,496 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人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(7.8%)</a:t>
                      </a:r>
                      <a:endParaRPr kumimoji="1" lang="ja-JP" alt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15,010 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人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(7.8%)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3,486 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人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(7.8%)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22877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飲食店・宿泊業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15,047 </a:t>
                      </a:r>
                      <a:r>
                        <a:rPr kumimoji="1" lang="ja-JP" altLang="en-US" sz="1600" dirty="0" smtClean="0"/>
                        <a:t>人</a:t>
                      </a:r>
                      <a:r>
                        <a:rPr kumimoji="1" lang="en-US" altLang="ja-JP" sz="1600" dirty="0" smtClean="0"/>
                        <a:t>(6.3%)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11,261</a:t>
                      </a:r>
                      <a:r>
                        <a:rPr kumimoji="1" lang="ja-JP" altLang="en-US" sz="1600" dirty="0" smtClean="0"/>
                        <a:t>人</a:t>
                      </a:r>
                      <a:r>
                        <a:rPr kumimoji="1" lang="en-US" altLang="ja-JP" sz="1600" dirty="0" smtClean="0"/>
                        <a:t> (6.9 %)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1,786</a:t>
                      </a:r>
                      <a:r>
                        <a:rPr kumimoji="1" lang="ja-JP" altLang="en-US" sz="1600" dirty="0" smtClean="0"/>
                        <a:t>人</a:t>
                      </a:r>
                      <a:r>
                        <a:rPr kumimoji="1" lang="en-US" altLang="ja-JP" sz="1600" dirty="0" smtClean="0"/>
                        <a:t> (4.0%)</a:t>
                      </a:r>
                      <a:endParaRPr kumimoji="1" lang="ja-JP" altLang="en-US" sz="1600" dirty="0"/>
                    </a:p>
                  </a:txBody>
                  <a:tcPr>
                    <a:noFill/>
                  </a:tcPr>
                </a:tc>
              </a:tr>
              <a:tr h="322877">
                <a:tc>
                  <a:txBody>
                    <a:bodyPr/>
                    <a:lstStyle/>
                    <a:p>
                      <a:r>
                        <a:rPr kumimoji="1" lang="ja-JP" altLang="en-US" sz="1500" dirty="0" smtClean="0"/>
                        <a:t>教育、学習支援</a:t>
                      </a:r>
                      <a:endParaRPr kumimoji="1" lang="ja-JP" alt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9,679 </a:t>
                      </a:r>
                      <a:r>
                        <a:rPr kumimoji="1" lang="ja-JP" altLang="en-US" sz="1600" dirty="0" smtClean="0"/>
                        <a:t>人</a:t>
                      </a:r>
                      <a:r>
                        <a:rPr kumimoji="1" lang="en-US" altLang="ja-JP" sz="1600" dirty="0" smtClean="0"/>
                        <a:t>(4.1 %)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8,104 </a:t>
                      </a:r>
                      <a:r>
                        <a:rPr kumimoji="1" lang="ja-JP" altLang="en-US" sz="1600" dirty="0" smtClean="0"/>
                        <a:t>人</a:t>
                      </a:r>
                      <a:r>
                        <a:rPr kumimoji="1" lang="en-US" altLang="ja-JP" sz="1600" dirty="0" smtClean="0"/>
                        <a:t>(4.2%)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1,575 </a:t>
                      </a:r>
                      <a:r>
                        <a:rPr kumimoji="1" lang="ja-JP" altLang="en-US" sz="1600" dirty="0" smtClean="0"/>
                        <a:t>人</a:t>
                      </a:r>
                      <a:r>
                        <a:rPr kumimoji="1" lang="en-US" altLang="ja-JP" sz="1600" dirty="0" smtClean="0"/>
                        <a:t>(3.5%)</a:t>
                      </a:r>
                      <a:endParaRPr kumimoji="1" lang="ja-JP" altLang="en-US" sz="1600" dirty="0"/>
                    </a:p>
                  </a:txBody>
                  <a:tcPr>
                    <a:noFill/>
                  </a:tcPr>
                </a:tc>
              </a:tr>
              <a:tr h="3228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サービス業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13,563 </a:t>
                      </a:r>
                      <a:r>
                        <a:rPr kumimoji="1" lang="ja-JP" altLang="en-US" sz="1600" dirty="0" smtClean="0"/>
                        <a:t>人</a:t>
                      </a:r>
                      <a:r>
                        <a:rPr kumimoji="1" lang="en-US" altLang="ja-JP" sz="1600" dirty="0" smtClean="0"/>
                        <a:t>(5.7%)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11,853 </a:t>
                      </a:r>
                      <a:r>
                        <a:rPr kumimoji="1" lang="ja-JP" altLang="en-US" sz="1600" dirty="0" smtClean="0"/>
                        <a:t>人</a:t>
                      </a:r>
                      <a:r>
                        <a:rPr kumimoji="1" lang="en-US" altLang="ja-JP" sz="1600" dirty="0" smtClean="0"/>
                        <a:t>(6.1%)</a:t>
                      </a:r>
                      <a:endParaRPr kumimoji="1" lang="ja-JP" altLang="en-US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   1,710 </a:t>
                      </a:r>
                      <a:r>
                        <a:rPr kumimoji="1" lang="ja-JP" altLang="en-US" sz="1600" dirty="0" smtClean="0"/>
                        <a:t>人</a:t>
                      </a:r>
                      <a:r>
                        <a:rPr kumimoji="1" lang="en-US" altLang="ja-JP" sz="1600" dirty="0" smtClean="0"/>
                        <a:t>(3.8%)</a:t>
                      </a:r>
                      <a:endParaRPr kumimoji="1" lang="ja-JP" altLang="en-US" sz="1600" dirty="0"/>
                    </a:p>
                  </a:txBody>
                  <a:tcPr/>
                </a:tc>
              </a:tr>
              <a:tr h="322877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公務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11,117 </a:t>
                      </a:r>
                      <a:r>
                        <a:rPr kumimoji="1" lang="ja-JP" altLang="en-US" sz="1600" dirty="0" smtClean="0"/>
                        <a:t>人</a:t>
                      </a:r>
                      <a:r>
                        <a:rPr kumimoji="1" lang="en-US" altLang="ja-JP" sz="1600" dirty="0" smtClean="0"/>
                        <a:t>(4.7%)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7,829 </a:t>
                      </a:r>
                      <a:r>
                        <a:rPr kumimoji="1" lang="ja-JP" altLang="en-US" sz="1600" dirty="0" smtClean="0"/>
                        <a:t>人</a:t>
                      </a:r>
                      <a:r>
                        <a:rPr kumimoji="1" lang="en-US" altLang="ja-JP" sz="1600" dirty="0" smtClean="0"/>
                        <a:t>(4.0%)</a:t>
                      </a:r>
                      <a:endParaRPr kumimoji="1" lang="ja-JP" altLang="en-US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3,289 </a:t>
                      </a:r>
                      <a:r>
                        <a:rPr kumimoji="1" lang="ja-JP" altLang="en-US" sz="1600" dirty="0" smtClean="0"/>
                        <a:t>人</a:t>
                      </a:r>
                      <a:r>
                        <a:rPr kumimoji="1" lang="en-US" altLang="ja-JP" sz="1600" dirty="0" smtClean="0"/>
                        <a:t>(7.3%)</a:t>
                      </a:r>
                      <a:endParaRPr kumimoji="1" lang="ja-JP" altLang="en-US" sz="1600" dirty="0"/>
                    </a:p>
                  </a:txBody>
                  <a:tcPr/>
                </a:tc>
              </a:tr>
              <a:tr h="322877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金融・保険業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6,366</a:t>
                      </a:r>
                      <a:r>
                        <a:rPr kumimoji="1" lang="ja-JP" altLang="en-US" sz="1600" dirty="0" smtClean="0"/>
                        <a:t>人</a:t>
                      </a:r>
                      <a:r>
                        <a:rPr kumimoji="1" lang="en-US" altLang="ja-JP" sz="1600" dirty="0" smtClean="0"/>
                        <a:t> (2.7%)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5,731</a:t>
                      </a:r>
                      <a:r>
                        <a:rPr kumimoji="1" lang="ja-JP" altLang="en-US" sz="1600" dirty="0" smtClean="0"/>
                        <a:t>人</a:t>
                      </a:r>
                      <a:r>
                        <a:rPr kumimoji="1" lang="en-US" altLang="ja-JP" sz="1600" dirty="0" smtClean="0"/>
                        <a:t> (3.0%)</a:t>
                      </a:r>
                      <a:endParaRPr kumimoji="1" lang="ja-JP" altLang="en-US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  635</a:t>
                      </a:r>
                      <a:r>
                        <a:rPr kumimoji="1" lang="ja-JP" altLang="en-US" sz="1600" dirty="0" smtClean="0"/>
                        <a:t>人</a:t>
                      </a:r>
                      <a:r>
                        <a:rPr kumimoji="1" lang="en-US" altLang="ja-JP" sz="1600" dirty="0" smtClean="0"/>
                        <a:t> (1.4%)</a:t>
                      </a:r>
                      <a:endParaRPr kumimoji="1" lang="ja-JP" altLang="en-US" sz="1600" dirty="0"/>
                    </a:p>
                  </a:txBody>
                  <a:tcPr>
                    <a:noFill/>
                  </a:tcPr>
                </a:tc>
              </a:tr>
              <a:tr h="418347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運輸業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4,328 (2.4%)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1,910 (1.6%)</a:t>
                      </a:r>
                      <a:endParaRPr kumimoji="1" lang="ja-JP" altLang="en-US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2,418 (4.2%)</a:t>
                      </a:r>
                      <a:endParaRPr kumimoji="1" lang="ja-JP" altLang="en-US" sz="1600" dirty="0"/>
                    </a:p>
                  </a:txBody>
                  <a:tcPr/>
                </a:tc>
              </a:tr>
              <a:tr h="418347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サービス業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4,157 (2.3%)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2,622 (2.2%)</a:t>
                      </a:r>
                      <a:endParaRPr kumimoji="1" lang="ja-JP" altLang="en-US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1,535 (2.6%)</a:t>
                      </a:r>
                      <a:endParaRPr kumimoji="1" lang="ja-JP" alt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5652120" y="6453628"/>
            <a:ext cx="3168352" cy="360040"/>
          </a:xfrm>
          <a:prstGeom prst="rect">
            <a:avLst/>
          </a:prstGeom>
          <a:ln w="952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/>
              <a:t>ここまで、都市圏で</a:t>
            </a:r>
            <a:r>
              <a:rPr kumimoji="1" lang="en-US" altLang="ja-JP" sz="1600" dirty="0" smtClean="0"/>
              <a:t>68%</a:t>
            </a:r>
            <a:r>
              <a:rPr kumimoji="1" lang="ja-JP" altLang="en-US" sz="1600" dirty="0" smtClean="0"/>
              <a:t>の従業者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08491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792690"/>
              </p:ext>
            </p:extLst>
          </p:nvPr>
        </p:nvGraphicFramePr>
        <p:xfrm>
          <a:off x="0" y="576064"/>
          <a:ext cx="4781550" cy="3024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グラフ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5927500"/>
              </p:ext>
            </p:extLst>
          </p:nvPr>
        </p:nvGraphicFramePr>
        <p:xfrm>
          <a:off x="4352904" y="3645024"/>
          <a:ext cx="4781550" cy="3212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0" y="0"/>
            <a:ext cx="9140818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/>
              <a:t>所得（付加価値）を生み出している産業</a:t>
            </a:r>
            <a:endParaRPr kumimoji="1" lang="ja-JP" altLang="en-US" sz="2800" dirty="0"/>
          </a:p>
        </p:txBody>
      </p:sp>
      <p:sp>
        <p:nvSpPr>
          <p:cNvPr id="5" name="正方形/長方形 4"/>
          <p:cNvSpPr/>
          <p:nvPr/>
        </p:nvSpPr>
        <p:spPr>
          <a:xfrm>
            <a:off x="5076056" y="764704"/>
            <a:ext cx="396044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宮崎県の市民所得統計</a:t>
            </a:r>
            <a:r>
              <a:rPr lang="ja-JP" altLang="en-US" dirty="0" smtClean="0"/>
              <a:t>より、</a:t>
            </a:r>
            <a:r>
              <a:rPr lang="en-US" altLang="ja-JP" dirty="0" smtClean="0"/>
              <a:t>2010</a:t>
            </a:r>
            <a:r>
              <a:rPr lang="ja-JP" altLang="en-US" dirty="0" smtClean="0"/>
              <a:t>年度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8620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755576" y="1268762"/>
            <a:ext cx="7772400" cy="1470025"/>
          </a:xfrm>
        </p:spPr>
        <p:txBody>
          <a:bodyPr/>
          <a:lstStyle/>
          <a:p>
            <a:r>
              <a:rPr kumimoji="1" lang="en-US" altLang="ja-JP" dirty="0" smtClean="0"/>
              <a:t>Ⅶ</a:t>
            </a:r>
            <a:r>
              <a:rPr kumimoji="1" lang="ja-JP" altLang="en-US" dirty="0" smtClean="0"/>
              <a:t>）地域経済の循環</a:t>
            </a:r>
            <a:endParaRPr kumimoji="1" lang="ja-JP" altLang="en-US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611560" y="3886200"/>
            <a:ext cx="7920880" cy="1752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2800" dirty="0" smtClean="0">
                <a:solidFill>
                  <a:schemeClr val="tx1"/>
                </a:solidFill>
              </a:rPr>
              <a:t>生み出された付加価値は地域内で循環してるのか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81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53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755576" y="1268762"/>
            <a:ext cx="7772400" cy="1470025"/>
          </a:xfrm>
        </p:spPr>
        <p:txBody>
          <a:bodyPr/>
          <a:lstStyle/>
          <a:p>
            <a:r>
              <a:rPr kumimoji="1" lang="en-US" altLang="ja-JP" dirty="0" smtClean="0"/>
              <a:t>Ⅰ</a:t>
            </a:r>
            <a:r>
              <a:rPr kumimoji="1" lang="ja-JP" altLang="en-US" dirty="0" smtClean="0"/>
              <a:t>）地域の設定</a:t>
            </a:r>
            <a:endParaRPr kumimoji="1" lang="ja-JP" altLang="en-US" dirty="0"/>
          </a:p>
        </p:txBody>
      </p:sp>
      <p:sp>
        <p:nvSpPr>
          <p:cNvPr id="6" name="サブタイトル 5"/>
          <p:cNvSpPr>
            <a:spLocks noGrp="1"/>
          </p:cNvSpPr>
          <p:nvPr>
            <p:ph type="subTitle" idx="1"/>
          </p:nvPr>
        </p:nvSpPr>
        <p:spPr>
          <a:xfrm>
            <a:off x="611560" y="3429000"/>
            <a:ext cx="7920880" cy="2808312"/>
          </a:xfr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kumimoji="1" lang="ja-JP" altLang="en-US" sz="2800" dirty="0" smtClean="0">
                <a:solidFill>
                  <a:schemeClr val="tx1"/>
                </a:solidFill>
              </a:rPr>
              <a:t>どういった地域を対象としてとらえるのか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2800" dirty="0" smtClean="0">
                <a:solidFill>
                  <a:schemeClr val="tx1"/>
                </a:solidFill>
              </a:rPr>
              <a:t>　生活圏（通勤圏、買い物圏）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2800" dirty="0" smtClean="0">
                <a:solidFill>
                  <a:schemeClr val="tx1"/>
                </a:solidFill>
              </a:rPr>
              <a:t>　都市圏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2800" dirty="0" smtClean="0">
                <a:solidFill>
                  <a:schemeClr val="tx1"/>
                </a:solidFill>
              </a:rPr>
              <a:t>　市町村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74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地図表示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615" y="566460"/>
            <a:ext cx="4248472" cy="6195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2898700" y="85720"/>
            <a:ext cx="2952328" cy="43204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宮崎県市町村地図</a:t>
            </a:r>
            <a:endParaRPr kumimoji="1" lang="ja-JP" altLang="en-US" sz="2400" dirty="0"/>
          </a:p>
        </p:txBody>
      </p:sp>
      <p:sp>
        <p:nvSpPr>
          <p:cNvPr id="5" name="正方形/長方形 4"/>
          <p:cNvSpPr/>
          <p:nvPr/>
        </p:nvSpPr>
        <p:spPr>
          <a:xfrm>
            <a:off x="6012160" y="107780"/>
            <a:ext cx="2304256" cy="3899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2010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月</a:t>
            </a:r>
            <a:r>
              <a:rPr kumimoji="1" lang="en-US" altLang="ja-JP" dirty="0" smtClean="0"/>
              <a:t>23</a:t>
            </a:r>
            <a:r>
              <a:rPr kumimoji="1" lang="ja-JP" altLang="en-US" dirty="0" smtClean="0"/>
              <a:t>日時点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4916191" y="5612668"/>
            <a:ext cx="792088" cy="288032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FF00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319972" y="5597842"/>
            <a:ext cx="432048" cy="2880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市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940073" y="6021288"/>
            <a:ext cx="792088" cy="288032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FF00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328005" y="6021288"/>
            <a:ext cx="432048" cy="288032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町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4932040" y="6442793"/>
            <a:ext cx="792088" cy="288032"/>
          </a:xfrm>
          <a:prstGeom prst="rect">
            <a:avLst/>
          </a:prstGeom>
          <a:solidFill>
            <a:srgbClr val="75DB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FF00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319972" y="6442793"/>
            <a:ext cx="432048" cy="288032"/>
          </a:xfrm>
          <a:prstGeom prst="rect">
            <a:avLst/>
          </a:prstGeom>
          <a:solidFill>
            <a:srgbClr val="75DB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村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 descr="地図表示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463" y="652830"/>
            <a:ext cx="4032415" cy="6074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正方形/長方形 14"/>
          <p:cNvSpPr/>
          <p:nvPr/>
        </p:nvSpPr>
        <p:spPr>
          <a:xfrm>
            <a:off x="539552" y="127844"/>
            <a:ext cx="2160240" cy="3899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1998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月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日時点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9590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正方形/長方形 39"/>
          <p:cNvSpPr/>
          <p:nvPr/>
        </p:nvSpPr>
        <p:spPr>
          <a:xfrm>
            <a:off x="4334587" y="5301208"/>
            <a:ext cx="3888432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214"/>
            <a:ext cx="9144000" cy="59947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/>
            <a:r>
              <a:rPr lang="ja-JP" altLang="en-US" sz="3200" dirty="0" smtClean="0"/>
              <a:t>宮崎地域就業圏域の構成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902540" y="2852937"/>
            <a:ext cx="1440159" cy="792088"/>
          </a:xfrm>
          <a:prstGeom prst="rect">
            <a:avLst/>
          </a:prstGeom>
          <a:ln w="38100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2400" dirty="0" smtClean="0"/>
              <a:t>宮崎市</a:t>
            </a:r>
            <a:endParaRPr lang="ja-JP" altLang="en-US" sz="2400" dirty="0"/>
          </a:p>
          <a:p>
            <a:pPr algn="ctr"/>
            <a:r>
              <a:rPr lang="ja-JP" altLang="en-US" dirty="0" smtClean="0"/>
              <a:t>（</a:t>
            </a:r>
            <a:r>
              <a:rPr lang="en-US" altLang="ja-JP" dirty="0" smtClean="0"/>
              <a:t>189,573</a:t>
            </a:r>
            <a:r>
              <a:rPr lang="ja-JP" altLang="en-US" dirty="0" smtClean="0"/>
              <a:t>人</a:t>
            </a:r>
            <a:r>
              <a:rPr lang="ja-JP" altLang="en-US" dirty="0"/>
              <a:t>）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7286915" y="1482819"/>
            <a:ext cx="1152128" cy="576064"/>
          </a:xfrm>
          <a:prstGeom prst="rect">
            <a:avLst/>
          </a:prstGeom>
          <a:ln w="1905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dirty="0" smtClean="0"/>
              <a:t>高鍋町</a:t>
            </a:r>
            <a:endParaRPr lang="ja-JP" altLang="en-US" dirty="0"/>
          </a:p>
          <a:p>
            <a:pPr algn="ctr"/>
            <a:r>
              <a:rPr lang="ja-JP" altLang="en-US" dirty="0" smtClean="0"/>
              <a:t>（</a:t>
            </a:r>
            <a:r>
              <a:rPr lang="en-US" altLang="ja-JP" dirty="0" smtClean="0"/>
              <a:t>9,868</a:t>
            </a:r>
            <a:r>
              <a:rPr lang="ja-JP" altLang="en-US" dirty="0" smtClean="0"/>
              <a:t>人</a:t>
            </a:r>
            <a:r>
              <a:rPr lang="ja-JP" altLang="en-US" dirty="0"/>
              <a:t>）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6198783" y="2528901"/>
            <a:ext cx="1152128" cy="576064"/>
          </a:xfrm>
          <a:prstGeom prst="rect">
            <a:avLst/>
          </a:prstGeom>
          <a:ln w="1905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dirty="0" smtClean="0"/>
              <a:t>新富町</a:t>
            </a:r>
            <a:endParaRPr lang="ja-JP" altLang="en-US" dirty="0"/>
          </a:p>
          <a:p>
            <a:pPr algn="ctr"/>
            <a:r>
              <a:rPr lang="en-US" altLang="ja-JP" dirty="0" smtClean="0"/>
              <a:t>(9,154</a:t>
            </a:r>
            <a:r>
              <a:rPr lang="ja-JP" altLang="en-US" dirty="0" smtClean="0"/>
              <a:t>人</a:t>
            </a:r>
            <a:r>
              <a:rPr lang="ja-JP" altLang="en-US" dirty="0"/>
              <a:t>）</a:t>
            </a: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2572015" y="1502500"/>
            <a:ext cx="1438485" cy="288032"/>
          </a:xfrm>
          <a:prstGeom prst="rect">
            <a:avLst/>
          </a:prstGeom>
          <a:ln w="19050"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400" dirty="0" smtClean="0"/>
              <a:t>2,628</a:t>
            </a:r>
            <a:r>
              <a:rPr lang="ja-JP" altLang="en-US" sz="1400" dirty="0" smtClean="0"/>
              <a:t>人</a:t>
            </a:r>
            <a:r>
              <a:rPr lang="en-US" altLang="ja-JP" sz="1400" dirty="0" smtClean="0"/>
              <a:t>(16.5%)</a:t>
            </a:r>
            <a:endParaRPr lang="en-US" altLang="ja-JP" sz="1400" dirty="0"/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878206" y="1562734"/>
            <a:ext cx="1296143" cy="570122"/>
          </a:xfrm>
          <a:prstGeom prst="rect">
            <a:avLst/>
          </a:prstGeom>
          <a:ln w="1905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dirty="0" smtClean="0"/>
              <a:t>西都市</a:t>
            </a:r>
            <a:endParaRPr lang="ja-JP" altLang="en-US" dirty="0"/>
          </a:p>
          <a:p>
            <a:pPr algn="ctr"/>
            <a:r>
              <a:rPr lang="ja-JP" altLang="en-US" dirty="0" smtClean="0"/>
              <a:t>（</a:t>
            </a:r>
            <a:r>
              <a:rPr lang="en-US" altLang="ja-JP" dirty="0" smtClean="0"/>
              <a:t>15,935</a:t>
            </a:r>
            <a:r>
              <a:rPr lang="ja-JP" altLang="en-US" dirty="0" smtClean="0"/>
              <a:t>人</a:t>
            </a:r>
            <a:r>
              <a:rPr lang="ja-JP" altLang="en-US" dirty="0"/>
              <a:t>）</a:t>
            </a:r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2174347" y="1844294"/>
            <a:ext cx="2160240" cy="350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4478606" y="5445224"/>
            <a:ext cx="1152401" cy="576063"/>
          </a:xfrm>
          <a:prstGeom prst="rect">
            <a:avLst/>
          </a:prstGeom>
          <a:ln w="19050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dirty="0" smtClean="0"/>
              <a:t>砂土原町</a:t>
            </a:r>
            <a:endParaRPr lang="ja-JP" altLang="en-US" dirty="0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 flipV="1">
            <a:off x="1383797" y="2669828"/>
            <a:ext cx="2757693" cy="2002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7911187" y="2272391"/>
            <a:ext cx="864096" cy="432048"/>
          </a:xfrm>
          <a:prstGeom prst="rect">
            <a:avLst/>
          </a:prstGeom>
          <a:ln w="19050"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400" dirty="0" smtClean="0"/>
              <a:t>791</a:t>
            </a:r>
            <a:r>
              <a:rPr lang="ja-JP" altLang="en-US" sz="1400" dirty="0" smtClean="0"/>
              <a:t>人</a:t>
            </a:r>
            <a:endParaRPr lang="en-US" altLang="ja-JP" sz="1400" dirty="0" smtClean="0"/>
          </a:p>
          <a:p>
            <a:pPr algn="ctr"/>
            <a:r>
              <a:rPr lang="en-US" altLang="ja-JP" sz="1400" dirty="0" smtClean="0"/>
              <a:t>(8.1%)</a:t>
            </a:r>
            <a:endParaRPr lang="en-US" altLang="ja-JP" sz="1400" dirty="0"/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5702739" y="5445227"/>
            <a:ext cx="1152128" cy="576063"/>
          </a:xfrm>
          <a:prstGeom prst="rect">
            <a:avLst/>
          </a:prstGeom>
          <a:ln w="19050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dirty="0" smtClean="0"/>
              <a:t>田野町</a:t>
            </a:r>
            <a:endParaRPr lang="ja-JP" altLang="en-US" dirty="0"/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1499790" y="2975934"/>
            <a:ext cx="1224135" cy="576064"/>
          </a:xfrm>
          <a:prstGeom prst="rect">
            <a:avLst/>
          </a:prstGeom>
          <a:ln w="1905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dirty="0" smtClean="0"/>
              <a:t>国富町</a:t>
            </a:r>
            <a:endParaRPr lang="ja-JP" altLang="en-US" dirty="0"/>
          </a:p>
          <a:p>
            <a:pPr algn="ctr"/>
            <a:r>
              <a:rPr lang="ja-JP" altLang="en-US" dirty="0" smtClean="0"/>
              <a:t>（</a:t>
            </a:r>
            <a:r>
              <a:rPr lang="en-US" altLang="ja-JP" dirty="0" smtClean="0"/>
              <a:t>10,379</a:t>
            </a:r>
            <a:r>
              <a:rPr lang="ja-JP" altLang="en-US" dirty="0" smtClean="0"/>
              <a:t>人</a:t>
            </a:r>
            <a:r>
              <a:rPr lang="ja-JP" altLang="en-US" dirty="0"/>
              <a:t>）</a:t>
            </a:r>
          </a:p>
        </p:txBody>
      </p:sp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3491880" y="3980066"/>
            <a:ext cx="1021052" cy="449789"/>
          </a:xfrm>
          <a:prstGeom prst="rect">
            <a:avLst/>
          </a:prstGeom>
          <a:ln w="19050">
            <a:solidFill>
              <a:schemeClr val="accent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dirty="0" smtClean="0"/>
              <a:t>清武町</a:t>
            </a:r>
            <a:endParaRPr lang="en-US" altLang="ja-JP" dirty="0" smtClean="0"/>
          </a:p>
        </p:txBody>
      </p:sp>
      <p:sp>
        <p:nvSpPr>
          <p:cNvPr id="21524" name="Rectangle 20"/>
          <p:cNvSpPr>
            <a:spLocks noChangeArrowheads="1"/>
          </p:cNvSpPr>
          <p:nvPr/>
        </p:nvSpPr>
        <p:spPr bwMode="auto">
          <a:xfrm>
            <a:off x="230208" y="2387257"/>
            <a:ext cx="1152053" cy="594320"/>
          </a:xfrm>
          <a:prstGeom prst="rect">
            <a:avLst/>
          </a:prstGeom>
          <a:ln w="1905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dirty="0" smtClean="0"/>
              <a:t>綾町</a:t>
            </a:r>
            <a:endParaRPr lang="ja-JP" altLang="en-US" dirty="0"/>
          </a:p>
          <a:p>
            <a:pPr algn="ctr"/>
            <a:r>
              <a:rPr lang="ja-JP" altLang="en-US" dirty="0" smtClean="0"/>
              <a:t>（</a:t>
            </a:r>
            <a:r>
              <a:rPr lang="en-US" altLang="ja-JP" dirty="0" smtClean="0"/>
              <a:t>3,650</a:t>
            </a:r>
            <a:r>
              <a:rPr lang="ja-JP" altLang="en-US" dirty="0" smtClean="0"/>
              <a:t>人</a:t>
            </a:r>
            <a:r>
              <a:rPr lang="ja-JP" altLang="en-US" dirty="0"/>
              <a:t>）</a:t>
            </a:r>
          </a:p>
        </p:txBody>
      </p:sp>
      <p:sp>
        <p:nvSpPr>
          <p:cNvPr id="21525" name="Line 21"/>
          <p:cNvSpPr>
            <a:spLocks noChangeShapeType="1"/>
          </p:cNvSpPr>
          <p:nvPr/>
        </p:nvSpPr>
        <p:spPr bwMode="auto">
          <a:xfrm flipH="1">
            <a:off x="7350911" y="2781375"/>
            <a:ext cx="512071" cy="28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31" name="Rectangle 27"/>
          <p:cNvSpPr>
            <a:spLocks noChangeArrowheads="1"/>
          </p:cNvSpPr>
          <p:nvPr/>
        </p:nvSpPr>
        <p:spPr bwMode="auto">
          <a:xfrm>
            <a:off x="2893549" y="3335973"/>
            <a:ext cx="864096" cy="432048"/>
          </a:xfrm>
          <a:prstGeom prst="rect">
            <a:avLst/>
          </a:prstGeom>
          <a:ln w="19050"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500" dirty="0" smtClean="0"/>
              <a:t>3,433</a:t>
            </a:r>
            <a:r>
              <a:rPr lang="ja-JP" altLang="en-US" sz="1500" dirty="0" smtClean="0"/>
              <a:t>人</a:t>
            </a:r>
            <a:endParaRPr lang="en-US" altLang="ja-JP" sz="1500" dirty="0" smtClean="0"/>
          </a:p>
          <a:p>
            <a:pPr algn="ctr"/>
            <a:r>
              <a:rPr lang="en-US" altLang="ja-JP" sz="1500" dirty="0" smtClean="0"/>
              <a:t>(33.1%)</a:t>
            </a:r>
            <a:endParaRPr lang="en-US" altLang="ja-JP" sz="1500" dirty="0"/>
          </a:p>
        </p:txBody>
      </p:sp>
      <p:sp>
        <p:nvSpPr>
          <p:cNvPr id="21534" name="Rectangle 30"/>
          <p:cNvSpPr>
            <a:spLocks noChangeArrowheads="1"/>
          </p:cNvSpPr>
          <p:nvPr/>
        </p:nvSpPr>
        <p:spPr bwMode="auto">
          <a:xfrm>
            <a:off x="2186580" y="2311893"/>
            <a:ext cx="1152128" cy="297160"/>
          </a:xfrm>
          <a:prstGeom prst="rect">
            <a:avLst/>
          </a:prstGeom>
          <a:ln w="19050"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500" dirty="0" smtClean="0"/>
              <a:t>935</a:t>
            </a:r>
            <a:r>
              <a:rPr lang="ja-JP" altLang="en-US" sz="1500" dirty="0" smtClean="0"/>
              <a:t>人</a:t>
            </a:r>
            <a:r>
              <a:rPr lang="en-US" altLang="ja-JP" sz="1500" dirty="0" smtClean="0"/>
              <a:t>(25.6%)</a:t>
            </a:r>
            <a:endParaRPr lang="en-US" altLang="ja-JP" sz="1500" dirty="0"/>
          </a:p>
        </p:txBody>
      </p:sp>
      <p:sp>
        <p:nvSpPr>
          <p:cNvPr id="21535" name="Rectangle 31"/>
          <p:cNvSpPr>
            <a:spLocks noChangeArrowheads="1"/>
          </p:cNvSpPr>
          <p:nvPr/>
        </p:nvSpPr>
        <p:spPr bwMode="auto">
          <a:xfrm>
            <a:off x="6926875" y="5445225"/>
            <a:ext cx="1152128" cy="576064"/>
          </a:xfrm>
          <a:prstGeom prst="rect">
            <a:avLst/>
          </a:prstGeom>
          <a:ln w="19050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dirty="0" smtClean="0"/>
              <a:t>高岡町</a:t>
            </a:r>
            <a:endParaRPr lang="ja-JP" altLang="en-US" dirty="0"/>
          </a:p>
        </p:txBody>
      </p:sp>
      <p:sp>
        <p:nvSpPr>
          <p:cNvPr id="21536" name="Line 32"/>
          <p:cNvSpPr>
            <a:spLocks noChangeShapeType="1"/>
          </p:cNvSpPr>
          <p:nvPr/>
        </p:nvSpPr>
        <p:spPr bwMode="auto">
          <a:xfrm flipH="1" flipV="1">
            <a:off x="4622617" y="3645024"/>
            <a:ext cx="0" cy="1656184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42" name="Rectangle 38"/>
          <p:cNvSpPr>
            <a:spLocks noChangeArrowheads="1"/>
          </p:cNvSpPr>
          <p:nvPr/>
        </p:nvSpPr>
        <p:spPr bwMode="auto">
          <a:xfrm>
            <a:off x="107360" y="5445224"/>
            <a:ext cx="4128696" cy="720080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>
            <a:normAutofit fontScale="92500"/>
          </a:bodyPr>
          <a:lstStyle/>
          <a:p>
            <a:r>
              <a:rPr lang="ja-JP" altLang="en-US" sz="1400" dirty="0" smtClean="0"/>
              <a:t>都市名の</a:t>
            </a:r>
            <a:r>
              <a:rPr lang="ja-JP" altLang="en-US" sz="1400" dirty="0"/>
              <a:t>下の</a:t>
            </a:r>
            <a:r>
              <a:rPr lang="ja-JP" altLang="en-US" sz="1400" dirty="0" smtClean="0"/>
              <a:t>括弧の人数は</a:t>
            </a:r>
            <a:r>
              <a:rPr lang="ja-JP" altLang="en-US" sz="1400" dirty="0"/>
              <a:t>常住</a:t>
            </a:r>
            <a:r>
              <a:rPr lang="ja-JP" altLang="en-US" sz="1400" dirty="0" smtClean="0"/>
              <a:t>就業者数、枠上の数字は従業地対常住地の就業者比率</a:t>
            </a:r>
            <a:r>
              <a:rPr lang="en-US" altLang="ja-JP" sz="1400" dirty="0" smtClean="0"/>
              <a:t>(2010</a:t>
            </a:r>
            <a:r>
              <a:rPr lang="ja-JP" altLang="en-US" sz="1400" dirty="0" smtClean="0"/>
              <a:t>年</a:t>
            </a:r>
            <a:r>
              <a:rPr lang="en-US" altLang="ja-JP" sz="1400" dirty="0" smtClean="0"/>
              <a:t>)</a:t>
            </a:r>
            <a:r>
              <a:rPr lang="ja-JP" altLang="en-US" sz="1400" dirty="0" err="1" smtClean="0"/>
              <a:t>。</a:t>
            </a:r>
            <a:r>
              <a:rPr lang="ja-JP" altLang="en-US" sz="1400" dirty="0" smtClean="0"/>
              <a:t>黄色の枠内の数字は通勤者数、括弧内の％は通勤流出率。</a:t>
            </a:r>
            <a:endParaRPr lang="ja-JP" altLang="en-US" sz="1400" dirty="0"/>
          </a:p>
        </p:txBody>
      </p:sp>
      <p:sp>
        <p:nvSpPr>
          <p:cNvPr id="41" name="Rectangle 6"/>
          <p:cNvSpPr>
            <a:spLocks noChangeArrowheads="1"/>
          </p:cNvSpPr>
          <p:nvPr/>
        </p:nvSpPr>
        <p:spPr bwMode="auto">
          <a:xfrm>
            <a:off x="4802678" y="4869161"/>
            <a:ext cx="2937673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dirty="0" smtClean="0"/>
              <a:t>宮崎市に編入</a:t>
            </a:r>
            <a:r>
              <a:rPr lang="en-US" altLang="ja-JP" dirty="0" smtClean="0"/>
              <a:t>(2006</a:t>
            </a:r>
            <a:r>
              <a:rPr lang="ja-JP" altLang="en-US" dirty="0" smtClean="0"/>
              <a:t>年</a:t>
            </a:r>
            <a:r>
              <a:rPr lang="en-US" altLang="ja-JP" dirty="0" smtClean="0"/>
              <a:t>1</a:t>
            </a:r>
            <a:r>
              <a:rPr lang="ja-JP" altLang="en-US" dirty="0" smtClean="0"/>
              <a:t>月</a:t>
            </a:r>
            <a:r>
              <a:rPr lang="en-US" altLang="ja-JP" dirty="0" smtClean="0"/>
              <a:t>)</a:t>
            </a:r>
            <a:endParaRPr lang="en-US" altLang="ja-JP" dirty="0"/>
          </a:p>
        </p:txBody>
      </p:sp>
      <p:cxnSp>
        <p:nvCxnSpPr>
          <p:cNvPr id="47" name="直線コネクタ 46"/>
          <p:cNvCxnSpPr/>
          <p:nvPr/>
        </p:nvCxnSpPr>
        <p:spPr>
          <a:xfrm rot="16200000" flipH="1">
            <a:off x="7502941" y="2424197"/>
            <a:ext cx="7200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/>
          <p:cNvCxnSpPr/>
          <p:nvPr/>
        </p:nvCxnSpPr>
        <p:spPr>
          <a:xfrm flipH="1">
            <a:off x="2723923" y="3248980"/>
            <a:ext cx="1203351" cy="0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22"/>
          <p:cNvSpPr>
            <a:spLocks noChangeArrowheads="1"/>
          </p:cNvSpPr>
          <p:nvPr/>
        </p:nvSpPr>
        <p:spPr bwMode="auto">
          <a:xfrm>
            <a:off x="5702739" y="3393257"/>
            <a:ext cx="900100" cy="431526"/>
          </a:xfrm>
          <a:prstGeom prst="rect">
            <a:avLst/>
          </a:prstGeom>
          <a:ln w="19050"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400" dirty="0" smtClean="0"/>
              <a:t>2,009</a:t>
            </a:r>
            <a:r>
              <a:rPr lang="ja-JP" altLang="en-US" sz="1400" dirty="0" smtClean="0"/>
              <a:t>人</a:t>
            </a:r>
            <a:endParaRPr lang="en-US" altLang="ja-JP" sz="1400" dirty="0" smtClean="0"/>
          </a:p>
          <a:p>
            <a:pPr algn="ctr"/>
            <a:r>
              <a:rPr lang="en-US" altLang="ja-JP" sz="1400" dirty="0" smtClean="0"/>
              <a:t>(22.9%)</a:t>
            </a:r>
            <a:endParaRPr lang="en-US" altLang="ja-JP" sz="1400" dirty="0"/>
          </a:p>
        </p:txBody>
      </p:sp>
      <p:sp>
        <p:nvSpPr>
          <p:cNvPr id="67" name="Rectangle 15"/>
          <p:cNvSpPr>
            <a:spLocks noChangeArrowheads="1"/>
          </p:cNvSpPr>
          <p:nvPr/>
        </p:nvSpPr>
        <p:spPr bwMode="auto">
          <a:xfrm>
            <a:off x="5596091" y="1418719"/>
            <a:ext cx="1296144" cy="288032"/>
          </a:xfrm>
          <a:prstGeom prst="rect">
            <a:avLst/>
          </a:prstGeom>
          <a:ln w="19050"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400" dirty="0" smtClean="0"/>
              <a:t>1,251</a:t>
            </a:r>
            <a:r>
              <a:rPr lang="ja-JP" altLang="en-US" sz="1400" dirty="0" smtClean="0"/>
              <a:t>人</a:t>
            </a:r>
            <a:r>
              <a:rPr lang="en-US" altLang="ja-JP" sz="1400" dirty="0" smtClean="0"/>
              <a:t>(12.7%)</a:t>
            </a:r>
            <a:endParaRPr lang="en-US" altLang="ja-JP" sz="1400" dirty="0"/>
          </a:p>
        </p:txBody>
      </p:sp>
      <p:sp>
        <p:nvSpPr>
          <p:cNvPr id="69" name="Line 21"/>
          <p:cNvSpPr>
            <a:spLocks noChangeShapeType="1"/>
          </p:cNvSpPr>
          <p:nvPr/>
        </p:nvSpPr>
        <p:spPr bwMode="auto">
          <a:xfrm>
            <a:off x="4334589" y="1846045"/>
            <a:ext cx="1" cy="100689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0" name="Line 21"/>
          <p:cNvSpPr>
            <a:spLocks noChangeShapeType="1"/>
          </p:cNvSpPr>
          <p:nvPr/>
        </p:nvSpPr>
        <p:spPr bwMode="auto">
          <a:xfrm flipH="1">
            <a:off x="4802677" y="1767557"/>
            <a:ext cx="24842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ja-JP" altLang="en-US"/>
          </a:p>
        </p:txBody>
      </p:sp>
      <p:cxnSp>
        <p:nvCxnSpPr>
          <p:cNvPr id="71" name="直線矢印コネクタ 70"/>
          <p:cNvCxnSpPr/>
          <p:nvPr/>
        </p:nvCxnSpPr>
        <p:spPr>
          <a:xfrm>
            <a:off x="4802678" y="1748850"/>
            <a:ext cx="0" cy="108208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6"/>
          <p:cNvSpPr>
            <a:spLocks noChangeArrowheads="1"/>
          </p:cNvSpPr>
          <p:nvPr/>
        </p:nvSpPr>
        <p:spPr bwMode="auto">
          <a:xfrm>
            <a:off x="1893356" y="4459340"/>
            <a:ext cx="2592289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1600" dirty="0" smtClean="0"/>
              <a:t>宮崎市に編入</a:t>
            </a:r>
            <a:r>
              <a:rPr lang="en-US" altLang="ja-JP" sz="1600" dirty="0" smtClean="0"/>
              <a:t>(2010</a:t>
            </a:r>
            <a:r>
              <a:rPr lang="ja-JP" altLang="en-US" sz="1600" dirty="0" smtClean="0"/>
              <a:t>年</a:t>
            </a:r>
            <a:r>
              <a:rPr lang="en-US" altLang="ja-JP" sz="1600" dirty="0" smtClean="0"/>
              <a:t>3</a:t>
            </a:r>
            <a:r>
              <a:rPr lang="ja-JP" altLang="en-US" sz="1600" dirty="0" smtClean="0"/>
              <a:t>月</a:t>
            </a:r>
            <a:r>
              <a:rPr lang="en-US" altLang="ja-JP" sz="1600" dirty="0" smtClean="0"/>
              <a:t>)</a:t>
            </a:r>
            <a:endParaRPr lang="en-US" altLang="ja-JP" sz="1600" dirty="0"/>
          </a:p>
        </p:txBody>
      </p:sp>
      <p:cxnSp>
        <p:nvCxnSpPr>
          <p:cNvPr id="58" name="直線コネクタ 57"/>
          <p:cNvCxnSpPr>
            <a:endCxn id="60" idx="0"/>
          </p:cNvCxnSpPr>
          <p:nvPr/>
        </p:nvCxnSpPr>
        <p:spPr>
          <a:xfrm>
            <a:off x="6749288" y="3104965"/>
            <a:ext cx="0" cy="1910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Line 21"/>
          <p:cNvSpPr>
            <a:spLocks noChangeShapeType="1"/>
          </p:cNvSpPr>
          <p:nvPr/>
        </p:nvSpPr>
        <p:spPr bwMode="auto">
          <a:xfrm flipH="1">
            <a:off x="5308934" y="3295982"/>
            <a:ext cx="144035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4" name="Rectangle 38"/>
          <p:cNvSpPr>
            <a:spLocks noChangeArrowheads="1"/>
          </p:cNvSpPr>
          <p:nvPr/>
        </p:nvSpPr>
        <p:spPr bwMode="auto">
          <a:xfrm>
            <a:off x="107360" y="6262948"/>
            <a:ext cx="4176608" cy="432048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400" dirty="0" smtClean="0"/>
              <a:t>圏域の常住人口は</a:t>
            </a:r>
            <a:r>
              <a:rPr lang="en-US" altLang="ja-JP" sz="1400" dirty="0" smtClean="0"/>
              <a:t>501,555</a:t>
            </a:r>
            <a:r>
              <a:rPr lang="ja-JP" altLang="en-US" sz="1400" dirty="0" smtClean="0"/>
              <a:t>人、就業者数は</a:t>
            </a:r>
            <a:r>
              <a:rPr lang="en-US" altLang="ja-JP" sz="1400" dirty="0" smtClean="0"/>
              <a:t>238,559</a:t>
            </a:r>
            <a:r>
              <a:rPr lang="ja-JP" altLang="en-US" sz="1400" dirty="0" smtClean="0"/>
              <a:t>人</a:t>
            </a:r>
            <a:endParaRPr lang="ja-JP" altLang="en-US" sz="1400" dirty="0"/>
          </a:p>
        </p:txBody>
      </p:sp>
      <p:cxnSp>
        <p:nvCxnSpPr>
          <p:cNvPr id="72" name="直線コネクタ 71"/>
          <p:cNvCxnSpPr/>
          <p:nvPr/>
        </p:nvCxnSpPr>
        <p:spPr>
          <a:xfrm>
            <a:off x="4139952" y="2661919"/>
            <a:ext cx="0" cy="191018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27"/>
          <p:cNvSpPr>
            <a:spLocks noChangeArrowheads="1"/>
          </p:cNvSpPr>
          <p:nvPr/>
        </p:nvSpPr>
        <p:spPr bwMode="auto">
          <a:xfrm>
            <a:off x="430231" y="3335973"/>
            <a:ext cx="864096" cy="432048"/>
          </a:xfrm>
          <a:prstGeom prst="rect">
            <a:avLst/>
          </a:prstGeom>
          <a:ln w="19050"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500" dirty="0" smtClean="0"/>
              <a:t>307</a:t>
            </a:r>
            <a:r>
              <a:rPr lang="ja-JP" altLang="en-US" sz="1500" dirty="0" smtClean="0"/>
              <a:t>人</a:t>
            </a:r>
            <a:endParaRPr lang="en-US" altLang="ja-JP" sz="1500" dirty="0" smtClean="0"/>
          </a:p>
          <a:p>
            <a:pPr algn="ctr"/>
            <a:r>
              <a:rPr lang="en-US" altLang="ja-JP" sz="1500" dirty="0" smtClean="0"/>
              <a:t>(8.4%)</a:t>
            </a:r>
            <a:endParaRPr lang="en-US" altLang="ja-JP" sz="1500" dirty="0"/>
          </a:p>
        </p:txBody>
      </p:sp>
      <p:cxnSp>
        <p:nvCxnSpPr>
          <p:cNvPr id="74" name="直線コネクタ 73"/>
          <p:cNvCxnSpPr/>
          <p:nvPr/>
        </p:nvCxnSpPr>
        <p:spPr>
          <a:xfrm>
            <a:off x="802917" y="2975935"/>
            <a:ext cx="3315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/>
          <p:cNvCxnSpPr/>
          <p:nvPr/>
        </p:nvCxnSpPr>
        <p:spPr>
          <a:xfrm flipH="1">
            <a:off x="802920" y="3263965"/>
            <a:ext cx="696869" cy="0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正方形/長方形 1"/>
          <p:cNvSpPr/>
          <p:nvPr/>
        </p:nvSpPr>
        <p:spPr>
          <a:xfrm>
            <a:off x="4910650" y="2639918"/>
            <a:ext cx="541285" cy="191018"/>
          </a:xfrm>
          <a:prstGeom prst="rect">
            <a:avLst/>
          </a:prstGeom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1.020</a:t>
            </a:r>
            <a:endParaRPr kumimoji="1" lang="ja-JP" altLang="en-US" sz="1200" dirty="0"/>
          </a:p>
        </p:txBody>
      </p:sp>
      <p:sp>
        <p:nvSpPr>
          <p:cNvPr id="42" name="正方形/長方形 41"/>
          <p:cNvSpPr/>
          <p:nvPr/>
        </p:nvSpPr>
        <p:spPr>
          <a:xfrm>
            <a:off x="1622714" y="1371717"/>
            <a:ext cx="541285" cy="191018"/>
          </a:xfrm>
          <a:prstGeom prst="rect">
            <a:avLst/>
          </a:prstGeom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0.930</a:t>
            </a:r>
            <a:endParaRPr kumimoji="1" lang="ja-JP" altLang="en-US" sz="1200" dirty="0"/>
          </a:p>
        </p:txBody>
      </p:sp>
      <p:sp>
        <p:nvSpPr>
          <p:cNvPr id="43" name="正方形/長方形 42"/>
          <p:cNvSpPr/>
          <p:nvPr/>
        </p:nvSpPr>
        <p:spPr>
          <a:xfrm>
            <a:off x="7911187" y="1276208"/>
            <a:ext cx="541285" cy="191018"/>
          </a:xfrm>
          <a:prstGeom prst="rect">
            <a:avLst/>
          </a:prstGeom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0.934</a:t>
            </a:r>
            <a:endParaRPr kumimoji="1" lang="ja-JP" altLang="en-US" sz="1200" dirty="0"/>
          </a:p>
        </p:txBody>
      </p:sp>
      <p:sp>
        <p:nvSpPr>
          <p:cNvPr id="44" name="正方形/長方形 43"/>
          <p:cNvSpPr/>
          <p:nvPr/>
        </p:nvSpPr>
        <p:spPr>
          <a:xfrm>
            <a:off x="2163999" y="2760862"/>
            <a:ext cx="541285" cy="191018"/>
          </a:xfrm>
          <a:prstGeom prst="rect">
            <a:avLst/>
          </a:prstGeom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0.874</a:t>
            </a:r>
            <a:endParaRPr kumimoji="1" lang="ja-JP" altLang="en-US" sz="1200" dirty="0"/>
          </a:p>
        </p:txBody>
      </p:sp>
      <p:sp>
        <p:nvSpPr>
          <p:cNvPr id="45" name="正方形/長方形 44"/>
          <p:cNvSpPr/>
          <p:nvPr/>
        </p:nvSpPr>
        <p:spPr>
          <a:xfrm>
            <a:off x="6779812" y="2328687"/>
            <a:ext cx="541285" cy="191018"/>
          </a:xfrm>
          <a:prstGeom prst="rect">
            <a:avLst/>
          </a:prstGeom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0.933</a:t>
            </a:r>
            <a:endParaRPr kumimoji="1" lang="ja-JP" altLang="en-US" sz="1200" dirty="0"/>
          </a:p>
        </p:txBody>
      </p:sp>
      <p:sp>
        <p:nvSpPr>
          <p:cNvPr id="46" name="正方形/長方形 45"/>
          <p:cNvSpPr/>
          <p:nvPr/>
        </p:nvSpPr>
        <p:spPr>
          <a:xfrm>
            <a:off x="839755" y="2176882"/>
            <a:ext cx="541285" cy="191018"/>
          </a:xfrm>
          <a:prstGeom prst="rect">
            <a:avLst/>
          </a:prstGeom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0.878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19628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755576" y="1268762"/>
            <a:ext cx="7772400" cy="1470025"/>
          </a:xfrm>
        </p:spPr>
        <p:txBody>
          <a:bodyPr/>
          <a:lstStyle/>
          <a:p>
            <a:r>
              <a:rPr kumimoji="1" lang="en-US" altLang="ja-JP" dirty="0" smtClean="0"/>
              <a:t>Ⅱ</a:t>
            </a:r>
            <a:r>
              <a:rPr kumimoji="1" lang="ja-JP" altLang="en-US" dirty="0" smtClean="0"/>
              <a:t>）地域経済の状況</a:t>
            </a:r>
            <a:endParaRPr kumimoji="1" lang="ja-JP" altLang="en-US" dirty="0"/>
          </a:p>
        </p:txBody>
      </p:sp>
      <p:sp>
        <p:nvSpPr>
          <p:cNvPr id="6" name="サブタイトル 5"/>
          <p:cNvSpPr>
            <a:spLocks noGrp="1"/>
          </p:cNvSpPr>
          <p:nvPr>
            <p:ph type="subTitle" idx="1"/>
          </p:nvPr>
        </p:nvSpPr>
        <p:spPr>
          <a:xfrm>
            <a:off x="611560" y="3501008"/>
            <a:ext cx="7920880" cy="2736304"/>
          </a:xfr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kumimoji="1" lang="ja-JP" altLang="en-US" sz="2800" dirty="0" smtClean="0">
                <a:solidFill>
                  <a:schemeClr val="tx1"/>
                </a:solidFill>
              </a:rPr>
              <a:t>まち（地域）は、どういった方向に向かっているのか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2800" dirty="0" smtClean="0">
                <a:solidFill>
                  <a:schemeClr val="tx1"/>
                </a:solidFill>
              </a:rPr>
              <a:t>まち（地域）の雇用情勢はどういった状況なのか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2800" dirty="0" smtClean="0">
                <a:solidFill>
                  <a:schemeClr val="tx1"/>
                </a:solidFill>
              </a:rPr>
              <a:t>まち（地域）の</a:t>
            </a:r>
            <a:r>
              <a:rPr kumimoji="1" lang="ja-JP" altLang="en-US" sz="2800" dirty="0" smtClean="0">
                <a:solidFill>
                  <a:schemeClr val="tx1"/>
                </a:solidFill>
              </a:rPr>
              <a:t>生活水準はどうなのか。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2800" dirty="0" smtClean="0">
                <a:solidFill>
                  <a:schemeClr val="tx1"/>
                </a:solidFill>
              </a:rPr>
              <a:t>行政サービスの原資はどうなのか。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95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5292080" y="360040"/>
            <a:ext cx="3851920" cy="6497960"/>
          </a:xfrm>
          <a:prstGeom prst="rect">
            <a:avLst/>
          </a:prstGeom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1960</a:t>
            </a:r>
            <a:r>
              <a:rPr kumimoji="1" lang="ja-JP" altLang="en-US" dirty="0" smtClean="0"/>
              <a:t>年代前半（高度経済成長期）を除いて、宮崎就業圏域は成長してきた。ただ、</a:t>
            </a:r>
            <a:r>
              <a:rPr kumimoji="1" lang="en-US" altLang="ja-JP" dirty="0" smtClean="0"/>
              <a:t>2000</a:t>
            </a:r>
            <a:r>
              <a:rPr kumimoji="1" lang="ja-JP" altLang="en-US" dirty="0" smtClean="0"/>
              <a:t>年代に入っては横ばいである。これは、絶対的な集中。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　可住地面積は、宮崎市が</a:t>
            </a:r>
            <a:r>
              <a:rPr kumimoji="1" lang="en-US" altLang="ja-JP" dirty="0" smtClean="0"/>
              <a:t>293.04 km</a:t>
            </a:r>
            <a:r>
              <a:rPr kumimoji="1" lang="en-US" altLang="ja-JP" baseline="30000" dirty="0" smtClean="0"/>
              <a:t>2</a:t>
            </a:r>
            <a:r>
              <a:rPr kumimoji="1" lang="ja-JP" altLang="en-US" dirty="0" smtClean="0"/>
              <a:t>で、郊外地域が</a:t>
            </a:r>
            <a:r>
              <a:rPr kumimoji="1" lang="en-US" altLang="ja-JP" dirty="0" smtClean="0"/>
              <a:t>255.98 km</a:t>
            </a:r>
            <a:r>
              <a:rPr kumimoji="1" lang="en-US" altLang="ja-JP" baseline="30000" dirty="0" smtClean="0"/>
              <a:t>2</a:t>
            </a:r>
            <a:r>
              <a:rPr kumimoji="1" lang="ja-JP" altLang="en-US" dirty="0" err="1" smtClean="0"/>
              <a:t>。</a:t>
            </a:r>
            <a:r>
              <a:rPr kumimoji="1" lang="ja-JP" altLang="en-US" dirty="0" smtClean="0"/>
              <a:t>あまり変わらないが、可住地面積密度で見ると、</a:t>
            </a:r>
            <a:r>
              <a:rPr kumimoji="1" lang="en-US" altLang="ja-JP" dirty="0" smtClean="0"/>
              <a:t>1,367</a:t>
            </a:r>
            <a:r>
              <a:rPr kumimoji="1" lang="ja-JP" altLang="en-US" dirty="0" smtClean="0"/>
              <a:t>人と</a:t>
            </a:r>
            <a:r>
              <a:rPr kumimoji="1" lang="en-US" altLang="ja-JP" dirty="0" smtClean="0"/>
              <a:t>393</a:t>
            </a:r>
            <a:r>
              <a:rPr kumimoji="1" lang="ja-JP" altLang="en-US" dirty="0" smtClean="0"/>
              <a:t>人で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倍の違いがある。</a:t>
            </a:r>
            <a:endParaRPr kumimoji="1" lang="en-US" altLang="ja-JP" dirty="0" smtClean="0"/>
          </a:p>
          <a:p>
            <a:r>
              <a:rPr lang="ja-JP" altLang="en-US" dirty="0" smtClean="0"/>
              <a:t>　</a:t>
            </a:r>
            <a:endParaRPr kumimoji="1" lang="ja-JP" altLang="en-US" dirty="0"/>
          </a:p>
        </p:txBody>
      </p:sp>
      <p:graphicFrame>
        <p:nvGraphicFramePr>
          <p:cNvPr id="8" name="グラフ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944188"/>
              </p:ext>
            </p:extLst>
          </p:nvPr>
        </p:nvGraphicFramePr>
        <p:xfrm>
          <a:off x="0" y="14457"/>
          <a:ext cx="5292080" cy="3414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グラフ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7474941"/>
              </p:ext>
            </p:extLst>
          </p:nvPr>
        </p:nvGraphicFramePr>
        <p:xfrm>
          <a:off x="-23688" y="3429000"/>
          <a:ext cx="5315768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正方形/長方形 11"/>
          <p:cNvSpPr/>
          <p:nvPr/>
        </p:nvSpPr>
        <p:spPr>
          <a:xfrm>
            <a:off x="5292080" y="0"/>
            <a:ext cx="3851920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宮崎地域就業圏域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9439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5292080" y="360040"/>
            <a:ext cx="3851920" cy="6497960"/>
          </a:xfrm>
          <a:prstGeom prst="rect">
            <a:avLst/>
          </a:prstGeom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1960</a:t>
            </a:r>
            <a:r>
              <a:rPr kumimoji="1" lang="ja-JP" altLang="en-US" dirty="0" smtClean="0"/>
              <a:t>年代前半（高度経済成長期）を除いて、宮崎就業圏域は成長してきた。ただ、</a:t>
            </a:r>
            <a:r>
              <a:rPr kumimoji="1" lang="en-US" altLang="ja-JP" dirty="0" smtClean="0"/>
              <a:t>2000</a:t>
            </a:r>
            <a:r>
              <a:rPr kumimoji="1" lang="ja-JP" altLang="en-US" dirty="0" smtClean="0"/>
              <a:t>年代に入っては横ばいである。これは、絶対的な集中。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　可住地面積は、宮崎市が</a:t>
            </a:r>
            <a:r>
              <a:rPr kumimoji="1" lang="en-US" altLang="ja-JP" dirty="0" smtClean="0"/>
              <a:t>293.04 km</a:t>
            </a:r>
            <a:r>
              <a:rPr kumimoji="1" lang="en-US" altLang="ja-JP" baseline="30000" dirty="0" smtClean="0"/>
              <a:t>2</a:t>
            </a:r>
            <a:r>
              <a:rPr kumimoji="1" lang="ja-JP" altLang="en-US" dirty="0" smtClean="0"/>
              <a:t>で、郊外地域が</a:t>
            </a:r>
            <a:r>
              <a:rPr kumimoji="1" lang="en-US" altLang="ja-JP" dirty="0" smtClean="0"/>
              <a:t>255.98 km</a:t>
            </a:r>
            <a:r>
              <a:rPr kumimoji="1" lang="en-US" altLang="ja-JP" baseline="30000" dirty="0" smtClean="0"/>
              <a:t>2</a:t>
            </a:r>
            <a:r>
              <a:rPr kumimoji="1" lang="ja-JP" altLang="en-US" dirty="0" err="1" smtClean="0"/>
              <a:t>。</a:t>
            </a:r>
            <a:r>
              <a:rPr kumimoji="1" lang="ja-JP" altLang="en-US" dirty="0" smtClean="0"/>
              <a:t>あまり変わらないが、可住地面積密度で見ると、</a:t>
            </a:r>
            <a:r>
              <a:rPr kumimoji="1" lang="en-US" altLang="ja-JP" dirty="0" smtClean="0"/>
              <a:t>1,367</a:t>
            </a:r>
            <a:r>
              <a:rPr kumimoji="1" lang="ja-JP" altLang="en-US" dirty="0" smtClean="0"/>
              <a:t>人と</a:t>
            </a:r>
            <a:r>
              <a:rPr kumimoji="1" lang="en-US" altLang="ja-JP" dirty="0" smtClean="0"/>
              <a:t>393</a:t>
            </a:r>
            <a:r>
              <a:rPr kumimoji="1" lang="ja-JP" altLang="en-US" dirty="0" smtClean="0"/>
              <a:t>人で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倍の違いがある。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中心都市の方の人口増加が郊外地域をずっと上回って入るが、</a:t>
            </a:r>
            <a:r>
              <a:rPr lang="en-US" altLang="ja-JP" dirty="0" smtClean="0"/>
              <a:t>1975</a:t>
            </a:r>
            <a:r>
              <a:rPr lang="ja-JP" altLang="en-US" dirty="0" smtClean="0"/>
              <a:t>年～</a:t>
            </a:r>
            <a:r>
              <a:rPr lang="en-US" altLang="ja-JP" dirty="0"/>
              <a:t>1990</a:t>
            </a:r>
            <a:r>
              <a:rPr lang="ja-JP" altLang="en-US" dirty="0"/>
              <a:t>年は、合併前の郊外地域の人口増加が、圏域の発展に寄与してきたことが判る</a:t>
            </a:r>
            <a:r>
              <a:rPr lang="ja-JP" altLang="en-US" dirty="0" smtClean="0"/>
              <a:t>。郊外地域の人口増加は</a:t>
            </a:r>
            <a:r>
              <a:rPr lang="en-US" altLang="ja-JP" dirty="0" smtClean="0"/>
              <a:t>70</a:t>
            </a:r>
            <a:r>
              <a:rPr lang="ja-JP" altLang="en-US" dirty="0" smtClean="0"/>
              <a:t>年代後半をピークに低下傾向が続き、</a:t>
            </a:r>
            <a:r>
              <a:rPr lang="en-US" altLang="ja-JP" dirty="0" smtClean="0"/>
              <a:t>2000</a:t>
            </a:r>
            <a:r>
              <a:rPr lang="ja-JP" altLang="en-US" dirty="0" smtClean="0"/>
              <a:t>年に入ってからは減少している。</a:t>
            </a:r>
            <a:r>
              <a:rPr lang="ja-JP" altLang="en-US" dirty="0" smtClean="0"/>
              <a:t>　</a:t>
            </a:r>
            <a:endParaRPr kumimoji="1" lang="ja-JP" altLang="en-US" dirty="0"/>
          </a:p>
        </p:txBody>
      </p:sp>
      <p:graphicFrame>
        <p:nvGraphicFramePr>
          <p:cNvPr id="11" name="グラフ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3323699"/>
              </p:ext>
            </p:extLst>
          </p:nvPr>
        </p:nvGraphicFramePr>
        <p:xfrm>
          <a:off x="-23688" y="3429000"/>
          <a:ext cx="5315768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正方形/長方形 11"/>
          <p:cNvSpPr/>
          <p:nvPr/>
        </p:nvSpPr>
        <p:spPr>
          <a:xfrm>
            <a:off x="5292080" y="0"/>
            <a:ext cx="3851920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宮崎地域就業圏域</a:t>
            </a:r>
            <a:endParaRPr kumimoji="1" lang="ja-JP" altLang="en-US" dirty="0"/>
          </a:p>
        </p:txBody>
      </p:sp>
      <p:graphicFrame>
        <p:nvGraphicFramePr>
          <p:cNvPr id="7" name="グラフ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6870373"/>
              </p:ext>
            </p:extLst>
          </p:nvPr>
        </p:nvGraphicFramePr>
        <p:xfrm>
          <a:off x="0" y="0"/>
          <a:ext cx="529208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0934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389865"/>
              </p:ext>
            </p:extLst>
          </p:nvPr>
        </p:nvGraphicFramePr>
        <p:xfrm>
          <a:off x="107507" y="1268760"/>
          <a:ext cx="8784975" cy="4032448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1152128"/>
                <a:gridCol w="864096"/>
                <a:gridCol w="936104"/>
                <a:gridCol w="936104"/>
                <a:gridCol w="936104"/>
                <a:gridCol w="936104"/>
                <a:gridCol w="1080120"/>
                <a:gridCol w="959275"/>
                <a:gridCol w="984940"/>
              </a:tblGrid>
              <a:tr h="576064">
                <a:tc>
                  <a:txBody>
                    <a:bodyPr/>
                    <a:lstStyle/>
                    <a:p>
                      <a:pPr algn="ctr" fontAlgn="ctr"/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/>
                        <a:t>70-75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/>
                        <a:t>75-80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/>
                        <a:t>80-85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/>
                        <a:t>85-90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/>
                        <a:t>90-95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/>
                        <a:t>95-00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/>
                        <a:t>00-05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 smtClean="0"/>
                        <a:t>05-10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/>
                        <a:t>中心都市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 smtClean="0"/>
                        <a:t>+31,485 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 smtClean="0"/>
                        <a:t>+30,509 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 smtClean="0"/>
                        <a:t>+14,259 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 smtClean="0"/>
                        <a:t>+ 8,238 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 smtClean="0"/>
                        <a:t>+12,716 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 smtClean="0"/>
                        <a:t>+ 5,687 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 smtClean="0"/>
                        <a:t>+ 4,368 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 smtClean="0"/>
                        <a:t>+ 6,075 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/>
                        <a:t>郊外地域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 smtClean="0"/>
                        <a:t>+ 3,761 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 smtClean="0"/>
                        <a:t>+11,654 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 smtClean="0"/>
                        <a:t>+ 8,456 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 smtClean="0"/>
                        <a:t>+ 6,242 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 smtClean="0"/>
                        <a:t>+ 6,401 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 smtClean="0"/>
                        <a:t>+  </a:t>
                      </a:r>
                      <a:r>
                        <a:rPr lang="en-US" altLang="ja-JP" sz="1800" u="none" strike="noStrike" dirty="0" smtClean="0"/>
                        <a:t>2,447 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 smtClean="0"/>
                        <a:t>- 3,716 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 smtClean="0"/>
                        <a:t>- 4,900 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/>
                        <a:t>都市圏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 smtClean="0"/>
                        <a:t>+35,246 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 smtClean="0"/>
                        <a:t>+42,163 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 smtClean="0"/>
                        <a:t>+22,715 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 smtClean="0"/>
                        <a:t>+</a:t>
                      </a:r>
                      <a:r>
                        <a:rPr lang="en-US" altLang="ja-JP" sz="1800" u="none" strike="noStrike" dirty="0" smtClean="0"/>
                        <a:t>14,480 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 smtClean="0"/>
                        <a:t>+19,117 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 smtClean="0"/>
                        <a:t>+ 8,134 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 smtClean="0"/>
                        <a:t>+ 652 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 smtClean="0"/>
                        <a:t>+ 1,175 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集中／分散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/>
                        <a:t>集中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集中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/>
                        <a:t>集中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/>
                        <a:t>集中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/>
                        <a:t>集中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/>
                        <a:t>集中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/>
                        <a:t>集中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/>
                        <a:t>集中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都市化動向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/>
                        <a:t>都市化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/>
                        <a:t>都市化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/>
                        <a:t>都市化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/>
                        <a:t>都市化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/>
                        <a:t>都市化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/>
                        <a:t>都市化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/>
                        <a:t>都市化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/>
                        <a:t>都市化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成長／衰退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/>
                        <a:t>成長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/>
                        <a:t>成長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/>
                        <a:t>成長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/>
                        <a:t>成長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/>
                        <a:t>成長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/>
                        <a:t>成長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/>
                        <a:t>停滞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/>
                        <a:t>停滞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3" name="角丸四角形 2"/>
          <p:cNvSpPr/>
          <p:nvPr/>
        </p:nvSpPr>
        <p:spPr>
          <a:xfrm>
            <a:off x="251520" y="116632"/>
            <a:ext cx="4320480" cy="476672"/>
          </a:xfrm>
          <a:prstGeom prst="round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都市発展段階仮説</a:t>
            </a:r>
            <a:endParaRPr kumimoji="1" lang="ja-JP" altLang="en-US" sz="2400" dirty="0"/>
          </a:p>
        </p:txBody>
      </p:sp>
      <p:sp>
        <p:nvSpPr>
          <p:cNvPr id="4" name="正方形/長方形 3"/>
          <p:cNvSpPr/>
          <p:nvPr/>
        </p:nvSpPr>
        <p:spPr>
          <a:xfrm>
            <a:off x="107504" y="5805264"/>
            <a:ext cx="8784976" cy="792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dirty="0" smtClean="0"/>
              <a:t>2000</a:t>
            </a:r>
            <a:r>
              <a:rPr kumimoji="1" lang="ja-JP" altLang="en-US" dirty="0" smtClean="0"/>
              <a:t>年以降</a:t>
            </a:r>
            <a:r>
              <a:rPr kumimoji="1" lang="ja-JP" altLang="en-US" dirty="0" smtClean="0"/>
              <a:t>、中心都市（旧宮崎市）は増加だが、状況は郊外地域の人口減少で</a:t>
            </a:r>
            <a:r>
              <a:rPr lang="ja-JP" altLang="en-US" dirty="0" smtClean="0"/>
              <a:t>絶対的</a:t>
            </a:r>
            <a:r>
              <a:rPr kumimoji="1" lang="ja-JP" altLang="en-US" dirty="0" smtClean="0"/>
              <a:t>都市化</a:t>
            </a:r>
            <a:r>
              <a:rPr kumimoji="1" lang="ja-JP" altLang="en-US" dirty="0" smtClean="0"/>
              <a:t>の方向で</a:t>
            </a:r>
            <a:r>
              <a:rPr kumimoji="1" lang="ja-JP" altLang="en-US" dirty="0" smtClean="0"/>
              <a:t>ある。都市圏域全体としては、人口が伸び悩んでいる。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2795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60534"/>
              </p:ext>
            </p:extLst>
          </p:nvPr>
        </p:nvGraphicFramePr>
        <p:xfrm>
          <a:off x="107507" y="1268760"/>
          <a:ext cx="8784975" cy="4032448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1152128"/>
                <a:gridCol w="864096"/>
                <a:gridCol w="936104"/>
                <a:gridCol w="936104"/>
                <a:gridCol w="936104"/>
                <a:gridCol w="936104"/>
                <a:gridCol w="1080120"/>
                <a:gridCol w="959275"/>
                <a:gridCol w="984940"/>
              </a:tblGrid>
              <a:tr h="576064">
                <a:tc>
                  <a:txBody>
                    <a:bodyPr/>
                    <a:lstStyle/>
                    <a:p>
                      <a:pPr algn="ctr" fontAlgn="ctr"/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/>
                        <a:t>70-75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/>
                        <a:t>75-80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/>
                        <a:t>80-85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/>
                        <a:t>85-90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/>
                        <a:t>90-95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/>
                        <a:t>95-00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/>
                        <a:t>00-05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 smtClean="0"/>
                        <a:t>05-10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/>
                        <a:t>中心都市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 smtClean="0"/>
                        <a:t>+35,269 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 smtClean="0"/>
                        <a:t>+38,594 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 smtClean="0"/>
                        <a:t>+19,714 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 smtClean="0"/>
                        <a:t>+</a:t>
                      </a:r>
                      <a:r>
                        <a:rPr lang="en-US" altLang="ja-JP" sz="1800" u="none" strike="noStrike" dirty="0" smtClean="0"/>
                        <a:t>15,615 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 smtClean="0"/>
                        <a:t>+19,311 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 smtClean="0"/>
                        <a:t>+ 7,787 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 smtClean="0"/>
                        <a:t>+ 3,415 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 smtClean="0"/>
                        <a:t>+ 4,990 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/>
                        <a:t>郊外地域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 smtClean="0"/>
                        <a:t>- 23 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 smtClean="0"/>
                        <a:t>+3,569 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 smtClean="0"/>
                        <a:t>+3,001 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 smtClean="0"/>
                        <a:t>- 1,135 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 smtClean="0"/>
                        <a:t>- 194 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 smtClean="0"/>
                        <a:t>+  </a:t>
                      </a:r>
                      <a:r>
                        <a:rPr lang="en-US" altLang="ja-JP" sz="1800" u="none" strike="noStrike" dirty="0" smtClean="0"/>
                        <a:t>347 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 smtClean="0"/>
                        <a:t>- 2,763 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 smtClean="0"/>
                        <a:t>- 3,815 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/>
                        <a:t>都市圏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 smtClean="0"/>
                        <a:t>+35,246 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 smtClean="0"/>
                        <a:t>+42,163 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 smtClean="0"/>
                        <a:t>+22,715 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 smtClean="0"/>
                        <a:t>+</a:t>
                      </a:r>
                      <a:r>
                        <a:rPr lang="en-US" altLang="ja-JP" sz="1800" u="none" strike="noStrike" dirty="0" smtClean="0"/>
                        <a:t>14,480 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 smtClean="0"/>
                        <a:t>+19,117 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 smtClean="0"/>
                        <a:t>+ 8,134 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 smtClean="0"/>
                        <a:t>+ 652 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 smtClean="0"/>
                        <a:t>+ 1,175 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集中／分散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/>
                        <a:t>集中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集中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/>
                        <a:t>集中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/>
                        <a:t>集中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/>
                        <a:t>集中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/>
                        <a:t>集中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/>
                        <a:t>集中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/>
                        <a:t>集中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都市化動向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/>
                        <a:t>都市化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/>
                        <a:t>都市化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/>
                        <a:t>都市化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/>
                        <a:t>都市化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/>
                        <a:t>都市化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/>
                        <a:t>都市化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/>
                        <a:t>都市化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/>
                        <a:t>都市化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成長／衰退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/>
                        <a:t>成長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/>
                        <a:t>成長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/>
                        <a:t>成長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/>
                        <a:t>成長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/>
                        <a:t>成長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/>
                        <a:t>成長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/>
                        <a:t>成長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/>
                        <a:t>成長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3" name="角丸四角形 2"/>
          <p:cNvSpPr/>
          <p:nvPr/>
        </p:nvSpPr>
        <p:spPr>
          <a:xfrm>
            <a:off x="251520" y="116632"/>
            <a:ext cx="4320480" cy="476672"/>
          </a:xfrm>
          <a:prstGeom prst="round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都市発展段階仮説</a:t>
            </a:r>
            <a:endParaRPr kumimoji="1" lang="ja-JP" altLang="en-US" sz="2400" dirty="0"/>
          </a:p>
        </p:txBody>
      </p:sp>
      <p:sp>
        <p:nvSpPr>
          <p:cNvPr id="4" name="正方形/長方形 3"/>
          <p:cNvSpPr/>
          <p:nvPr/>
        </p:nvSpPr>
        <p:spPr>
          <a:xfrm>
            <a:off x="107504" y="5805264"/>
            <a:ext cx="8784976" cy="792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dirty="0" smtClean="0"/>
              <a:t>2000</a:t>
            </a:r>
            <a:r>
              <a:rPr kumimoji="1" lang="ja-JP" altLang="en-US" dirty="0" smtClean="0"/>
              <a:t>年以降</a:t>
            </a:r>
            <a:r>
              <a:rPr kumimoji="1" lang="ja-JP" altLang="en-US" dirty="0" smtClean="0"/>
              <a:t>、中心都市（新宮崎市）は増加だが、状況は郊外地域の人口減少で</a:t>
            </a:r>
            <a:r>
              <a:rPr lang="ja-JP" altLang="en-US" dirty="0" smtClean="0"/>
              <a:t>絶対的</a:t>
            </a:r>
            <a:r>
              <a:rPr kumimoji="1" lang="ja-JP" altLang="en-US" dirty="0" smtClean="0"/>
              <a:t>都市化</a:t>
            </a:r>
            <a:r>
              <a:rPr kumimoji="1" lang="ja-JP" altLang="en-US" dirty="0" smtClean="0"/>
              <a:t>の方向で</a:t>
            </a:r>
            <a:r>
              <a:rPr kumimoji="1" lang="ja-JP" altLang="en-US" dirty="0" smtClean="0"/>
              <a:t>ある。都市圏域全体としては、人口が伸び悩んでいる。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5537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2039</TotalTime>
  <Words>1046</Words>
  <Application>Microsoft Office PowerPoint</Application>
  <PresentationFormat>画面に合わせる (4:3)</PresentationFormat>
  <Paragraphs>301</Paragraphs>
  <Slides>18</Slides>
  <Notes>8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19" baseType="lpstr">
      <vt:lpstr>Office ​​テーマ</vt:lpstr>
      <vt:lpstr>地域経済構造分析 宮崎地域就業圏域の例</vt:lpstr>
      <vt:lpstr>Ⅰ）地域の設定</vt:lpstr>
      <vt:lpstr>PowerPoint プレゼンテーション</vt:lpstr>
      <vt:lpstr>宮崎地域就業圏域の構成</vt:lpstr>
      <vt:lpstr>Ⅱ）地域経済の状況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Ⅲ）地域経済構造の識別</vt:lpstr>
      <vt:lpstr>PowerPoint プレゼンテーション</vt:lpstr>
      <vt:lpstr>PowerPoint プレゼンテーション</vt:lpstr>
      <vt:lpstr>Ⅶ）地域経済の循環</vt:lpstr>
      <vt:lpstr>PowerPoint プレゼンテーション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宮崎市　地域経済構造分析</dc:title>
  <dc:creator>BeaTomo</dc:creator>
  <cp:lastModifiedBy>BeaTomo</cp:lastModifiedBy>
  <cp:revision>49</cp:revision>
  <cp:lastPrinted>2014-03-11T04:32:40Z</cp:lastPrinted>
  <dcterms:created xsi:type="dcterms:W3CDTF">2014-03-09T01:41:15Z</dcterms:created>
  <dcterms:modified xsi:type="dcterms:W3CDTF">2014-06-23T12:03:16Z</dcterms:modified>
</cp:coreProperties>
</file>