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ppt/notesSlides/notesSlide8.xml" ContentType="application/vnd.openxmlformats-officedocument.presentationml.notesSlide+xml"/>
  <Override PartName="/ppt/charts/chart5.xml" ContentType="application/vnd.openxmlformats-officedocument.drawingml.chart+xml"/>
  <Override PartName="/ppt/notesSlides/notesSlide9.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14.xml" ContentType="application/vnd.openxmlformats-officedocument.presentationml.notesSlide+xml"/>
  <Override PartName="/ppt/charts/chart9.xml" ContentType="application/vnd.openxmlformats-officedocument.drawingml.chart+xml"/>
  <Override PartName="/ppt/notesSlides/notesSlide15.xml" ContentType="application/vnd.openxmlformats-officedocument.presentationml.notesSlide+xml"/>
  <Override PartName="/ppt/charts/chart10.xml" ContentType="application/vnd.openxmlformats-officedocument.drawingml.chart+xml"/>
  <Override PartName="/ppt/notesSlides/notesSlide16.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9" r:id="rId2"/>
    <p:sldId id="256" r:id="rId3"/>
    <p:sldId id="262" r:id="rId4"/>
    <p:sldId id="258" r:id="rId5"/>
    <p:sldId id="261" r:id="rId6"/>
    <p:sldId id="259" r:id="rId7"/>
    <p:sldId id="263" r:id="rId8"/>
    <p:sldId id="266" r:id="rId9"/>
    <p:sldId id="267" r:id="rId10"/>
    <p:sldId id="264" r:id="rId11"/>
    <p:sldId id="265" r:id="rId12"/>
    <p:sldId id="278" r:id="rId13"/>
    <p:sldId id="276" r:id="rId14"/>
    <p:sldId id="277" r:id="rId15"/>
    <p:sldId id="268" r:id="rId16"/>
    <p:sldId id="269" r:id="rId17"/>
    <p:sldId id="270" r:id="rId18"/>
    <p:sldId id="275" r:id="rId19"/>
    <p:sldId id="271" r:id="rId20"/>
    <p:sldId id="272" r:id="rId21"/>
    <p:sldId id="273" r:id="rId22"/>
    <p:sldId id="274" r:id="rId2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3433" autoAdjust="0"/>
  </p:normalViewPr>
  <p:slideViewPr>
    <p:cSldViewPr>
      <p:cViewPr>
        <p:scale>
          <a:sx n="130" d="100"/>
          <a:sy n="130" d="100"/>
        </p:scale>
        <p:origin x="-990" y="5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3&#24180;&#27425;\&#20013;&#26449;&#12476;&#12511;\&#22269;&#21218;&#35519;&#26619;.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F:\3&#24180;&#27425;\&#20013;&#26449;&#12476;&#12511;\&#32076;&#28168;&#12475;&#12531;&#12469;&#12473;&#20184;&#21152;&#20385;&#20516;.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F:\3&#24180;&#27425;\&#20013;&#26449;&#12476;&#12511;\&#32076;&#28168;&#12475;&#12531;&#12469;&#12473;&#20184;&#21152;&#20385;&#20516;.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F:\3&#24180;&#27425;\&#20013;&#26449;&#12476;&#12511;\&#32076;&#28168;&#12475;&#12531;&#12469;&#12473;&#20184;&#21152;&#20385;&#2051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3&#24180;&#27425;\&#20013;&#26449;&#12476;&#12511;\&#22269;&#21218;&#35519;&#26619;.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3&#24180;&#27425;\&#20013;&#26449;&#12476;&#12511;\&#22269;&#21218;&#35519;&#26619;.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3&#24180;&#27425;\&#20013;&#26449;&#12476;&#12511;\&#22269;&#21218;&#35519;&#26619;.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3&#24180;&#27425;\&#20013;&#26449;&#12476;&#12511;\&#33258;&#28982;&#22679;.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3&#24180;&#27425;\&#20013;&#26449;&#12476;&#12511;\&#33258;&#28982;&#22679;.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3&#24180;&#27425;\&#20013;&#26449;&#12476;&#12511;\&#33258;&#28982;&#22679;.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3&#24180;&#27425;\&#20013;&#26449;&#12476;&#12511;\&#32076;&#28168;&#12475;&#12531;&#12469;&#12473;.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3&#24180;&#27425;\&#20013;&#26449;&#12476;&#12511;\&#32076;&#28168;&#12475;&#12531;&#12469;&#1247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78827846813459"/>
          <c:y val="4.1098869068438855E-2"/>
          <c:w val="0.84383202528885981"/>
          <c:h val="0.74581380436049916"/>
        </c:manualLayout>
      </c:layout>
      <c:barChart>
        <c:barDir val="col"/>
        <c:grouping val="stacked"/>
        <c:varyColors val="0"/>
        <c:ser>
          <c:idx val="0"/>
          <c:order val="0"/>
          <c:tx>
            <c:strRef>
              <c:f>岡山県!$BO$10</c:f>
              <c:strCache>
                <c:ptCount val="1"/>
                <c:pt idx="0">
                  <c:v>中心都市</c:v>
                </c:pt>
              </c:strCache>
            </c:strRef>
          </c:tx>
          <c:invertIfNegative val="0"/>
          <c:cat>
            <c:numRef>
              <c:f>岡山県!$BR$2:$CE$2</c:f>
              <c:numCache>
                <c:formatCode>General</c:formatCode>
                <c:ptCount val="14"/>
                <c:pt idx="0">
                  <c:v>1947</c:v>
                </c:pt>
                <c:pt idx="1">
                  <c:v>1950</c:v>
                </c:pt>
                <c:pt idx="2">
                  <c:v>1955</c:v>
                </c:pt>
                <c:pt idx="3">
                  <c:v>1960</c:v>
                </c:pt>
                <c:pt idx="4">
                  <c:v>1965</c:v>
                </c:pt>
                <c:pt idx="5">
                  <c:v>1970</c:v>
                </c:pt>
                <c:pt idx="6">
                  <c:v>1975</c:v>
                </c:pt>
                <c:pt idx="7">
                  <c:v>1980</c:v>
                </c:pt>
                <c:pt idx="8">
                  <c:v>1985</c:v>
                </c:pt>
                <c:pt idx="9">
                  <c:v>1990</c:v>
                </c:pt>
                <c:pt idx="10">
                  <c:v>1995</c:v>
                </c:pt>
                <c:pt idx="11">
                  <c:v>2000</c:v>
                </c:pt>
                <c:pt idx="12">
                  <c:v>2005</c:v>
                </c:pt>
                <c:pt idx="13">
                  <c:v>2010</c:v>
                </c:pt>
              </c:numCache>
            </c:numRef>
          </c:cat>
          <c:val>
            <c:numRef>
              <c:f>岡山県!$BR$3:$CE$3</c:f>
              <c:numCache>
                <c:formatCode>#,##0_ </c:formatCode>
                <c:ptCount val="14"/>
                <c:pt idx="0">
                  <c:v>261240</c:v>
                </c:pt>
                <c:pt idx="1">
                  <c:v>266949</c:v>
                </c:pt>
                <c:pt idx="2">
                  <c:v>279317</c:v>
                </c:pt>
                <c:pt idx="3">
                  <c:v>286902</c:v>
                </c:pt>
                <c:pt idx="4">
                  <c:v>308908</c:v>
                </c:pt>
                <c:pt idx="5">
                  <c:v>374385</c:v>
                </c:pt>
                <c:pt idx="6">
                  <c:v>417750</c:v>
                </c:pt>
                <c:pt idx="7">
                  <c:v>432171</c:v>
                </c:pt>
                <c:pt idx="8">
                  <c:v>443721</c:v>
                </c:pt>
                <c:pt idx="9">
                  <c:v>445059</c:v>
                </c:pt>
                <c:pt idx="10">
                  <c:v>453618</c:v>
                </c:pt>
                <c:pt idx="11">
                  <c:v>460869</c:v>
                </c:pt>
                <c:pt idx="12">
                  <c:v>469377</c:v>
                </c:pt>
                <c:pt idx="13" formatCode="#,##0_);[Red]\(#,##0\)">
                  <c:v>475513</c:v>
                </c:pt>
              </c:numCache>
            </c:numRef>
          </c:val>
        </c:ser>
        <c:ser>
          <c:idx val="1"/>
          <c:order val="1"/>
          <c:tx>
            <c:strRef>
              <c:f>岡山県!$BO$11</c:f>
              <c:strCache>
                <c:ptCount val="1"/>
                <c:pt idx="0">
                  <c:v>郊外地域</c:v>
                </c:pt>
              </c:strCache>
            </c:strRef>
          </c:tx>
          <c:invertIfNegative val="0"/>
          <c:cat>
            <c:numRef>
              <c:f>岡山県!$BR$2:$CE$2</c:f>
              <c:numCache>
                <c:formatCode>General</c:formatCode>
                <c:ptCount val="14"/>
                <c:pt idx="0">
                  <c:v>1947</c:v>
                </c:pt>
                <c:pt idx="1">
                  <c:v>1950</c:v>
                </c:pt>
                <c:pt idx="2">
                  <c:v>1955</c:v>
                </c:pt>
                <c:pt idx="3">
                  <c:v>1960</c:v>
                </c:pt>
                <c:pt idx="4">
                  <c:v>1965</c:v>
                </c:pt>
                <c:pt idx="5">
                  <c:v>1970</c:v>
                </c:pt>
                <c:pt idx="6">
                  <c:v>1975</c:v>
                </c:pt>
                <c:pt idx="7">
                  <c:v>1980</c:v>
                </c:pt>
                <c:pt idx="8">
                  <c:v>1985</c:v>
                </c:pt>
                <c:pt idx="9">
                  <c:v>1990</c:v>
                </c:pt>
                <c:pt idx="10">
                  <c:v>1995</c:v>
                </c:pt>
                <c:pt idx="11">
                  <c:v>2000</c:v>
                </c:pt>
                <c:pt idx="12">
                  <c:v>2005</c:v>
                </c:pt>
                <c:pt idx="13">
                  <c:v>2010</c:v>
                </c:pt>
              </c:numCache>
            </c:numRef>
          </c:cat>
          <c:val>
            <c:numRef>
              <c:f>岡山県!$BR$11:$CE$11</c:f>
              <c:numCache>
                <c:formatCode>#,##0_ </c:formatCode>
                <c:ptCount val="14"/>
                <c:pt idx="0">
                  <c:v>121561</c:v>
                </c:pt>
                <c:pt idx="1">
                  <c:v>121960</c:v>
                </c:pt>
                <c:pt idx="2">
                  <c:v>120592</c:v>
                </c:pt>
                <c:pt idx="3">
                  <c:v>114901</c:v>
                </c:pt>
                <c:pt idx="4">
                  <c:v>109503</c:v>
                </c:pt>
                <c:pt idx="5">
                  <c:v>110350</c:v>
                </c:pt>
                <c:pt idx="6">
                  <c:v>118983</c:v>
                </c:pt>
                <c:pt idx="7">
                  <c:v>125441</c:v>
                </c:pt>
                <c:pt idx="8">
                  <c:v>128899</c:v>
                </c:pt>
                <c:pt idx="9">
                  <c:v>129814</c:v>
                </c:pt>
                <c:pt idx="10">
                  <c:v>132397</c:v>
                </c:pt>
                <c:pt idx="11">
                  <c:v>132070</c:v>
                </c:pt>
                <c:pt idx="12">
                  <c:v>131545</c:v>
                </c:pt>
                <c:pt idx="13">
                  <c:v>129621</c:v>
                </c:pt>
              </c:numCache>
            </c:numRef>
          </c:val>
        </c:ser>
        <c:dLbls>
          <c:showLegendKey val="0"/>
          <c:showVal val="0"/>
          <c:showCatName val="0"/>
          <c:showSerName val="0"/>
          <c:showPercent val="0"/>
          <c:showBubbleSize val="0"/>
        </c:dLbls>
        <c:gapWidth val="150"/>
        <c:overlap val="100"/>
        <c:axId val="86194432"/>
        <c:axId val="86299008"/>
      </c:barChart>
      <c:catAx>
        <c:axId val="86194432"/>
        <c:scaling>
          <c:orientation val="minMax"/>
        </c:scaling>
        <c:delete val="0"/>
        <c:axPos val="b"/>
        <c:title>
          <c:tx>
            <c:rich>
              <a:bodyPr/>
              <a:lstStyle/>
              <a:p>
                <a:pPr>
                  <a:defRPr sz="1200" b="0"/>
                </a:pPr>
                <a:r>
                  <a:rPr lang="ja-JP" altLang="en-US" sz="1200" b="0"/>
                  <a:t>年</a:t>
                </a:r>
              </a:p>
            </c:rich>
          </c:tx>
          <c:layout>
            <c:manualLayout>
              <c:xMode val="edge"/>
              <c:yMode val="edge"/>
              <c:x val="0.93566074413196709"/>
              <c:y val="0.87753497726477803"/>
            </c:manualLayout>
          </c:layout>
          <c:overlay val="0"/>
        </c:title>
        <c:numFmt formatCode="General" sourceLinked="1"/>
        <c:majorTickMark val="out"/>
        <c:minorTickMark val="none"/>
        <c:tickLblPos val="nextTo"/>
        <c:txPr>
          <a:bodyPr/>
          <a:lstStyle/>
          <a:p>
            <a:pPr>
              <a:defRPr sz="1200"/>
            </a:pPr>
            <a:endParaRPr lang="ja-JP"/>
          </a:p>
        </c:txPr>
        <c:crossAx val="86299008"/>
        <c:crosses val="autoZero"/>
        <c:auto val="1"/>
        <c:lblAlgn val="ctr"/>
        <c:lblOffset val="100"/>
        <c:noMultiLvlLbl val="0"/>
      </c:catAx>
      <c:valAx>
        <c:axId val="86299008"/>
        <c:scaling>
          <c:orientation val="minMax"/>
        </c:scaling>
        <c:delete val="0"/>
        <c:axPos val="l"/>
        <c:majorGridlines>
          <c:spPr>
            <a:ln>
              <a:prstDash val="sysDash"/>
            </a:ln>
          </c:spPr>
        </c:majorGridlines>
        <c:title>
          <c:tx>
            <c:rich>
              <a:bodyPr rot="0" vert="wordArtVertRtl"/>
              <a:lstStyle/>
              <a:p>
                <a:pPr>
                  <a:defRPr sz="1200"/>
                </a:pPr>
                <a:r>
                  <a:rPr lang="ja-JP" altLang="en-US" sz="1200" b="0" dirty="0"/>
                  <a:t>人口</a:t>
                </a:r>
              </a:p>
            </c:rich>
          </c:tx>
          <c:layout>
            <c:manualLayout>
              <c:xMode val="edge"/>
              <c:yMode val="edge"/>
              <c:x val="9.1504984294674321E-3"/>
              <c:y val="0.4364094404667197"/>
            </c:manualLayout>
          </c:layout>
          <c:overlay val="0"/>
        </c:title>
        <c:numFmt formatCode="#,##0_ " sourceLinked="1"/>
        <c:majorTickMark val="out"/>
        <c:minorTickMark val="none"/>
        <c:tickLblPos val="nextTo"/>
        <c:txPr>
          <a:bodyPr/>
          <a:lstStyle/>
          <a:p>
            <a:pPr>
              <a:defRPr sz="1200"/>
            </a:pPr>
            <a:endParaRPr lang="ja-JP"/>
          </a:p>
        </c:txPr>
        <c:crossAx val="86194432"/>
        <c:crosses val="autoZero"/>
        <c:crossBetween val="between"/>
      </c:valAx>
    </c:plotArea>
    <c:legend>
      <c:legendPos val="b"/>
      <c:layout/>
      <c:overlay val="0"/>
      <c:txPr>
        <a:bodyPr/>
        <a:lstStyle/>
        <a:p>
          <a:pPr>
            <a:defRPr sz="1200"/>
          </a:pPr>
          <a:endParaRPr lang="ja-JP"/>
        </a:p>
      </c:txPr>
    </c:legend>
    <c:plotVisOnly val="1"/>
    <c:dispBlanksAs val="gap"/>
    <c:showDLblsOverMax val="0"/>
  </c:chart>
  <c:spPr>
    <a:ln>
      <a:solidFill>
        <a:schemeClr val="tx1"/>
      </a:solid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Sheet2!$B$55</c:f>
              <c:strCache>
                <c:ptCount val="1"/>
                <c:pt idx="0">
                  <c:v>付加価値額(百万円)</c:v>
                </c:pt>
              </c:strCache>
            </c:strRef>
          </c:tx>
          <c:spPr>
            <a:solidFill>
              <a:schemeClr val="accent1"/>
            </a:solidFill>
            <a:ln>
              <a:noFill/>
            </a:ln>
            <a:effectLst/>
          </c:spPr>
          <c:invertIfNegative val="0"/>
          <c:cat>
            <c:strRef>
              <c:f>Sheet2!$A$56:$A$72</c:f>
              <c:strCache>
                <c:ptCount val="17"/>
                <c:pt idx="0">
                  <c:v>製造業</c:v>
                </c:pt>
                <c:pt idx="1">
                  <c:v>卸売業，小売業</c:v>
                </c:pt>
                <c:pt idx="2">
                  <c:v>医療，福祉</c:v>
                </c:pt>
                <c:pt idx="3">
                  <c:v>運輸業，郵便業</c:v>
                </c:pt>
                <c:pt idx="4">
                  <c:v>建設業</c:v>
                </c:pt>
                <c:pt idx="5">
                  <c:v>サービス業(他)</c:v>
                </c:pt>
                <c:pt idx="6">
                  <c:v>金融業，保険業</c:v>
                </c:pt>
                <c:pt idx="7">
                  <c:v>宿泊，飲食サービス業</c:v>
                </c:pt>
                <c:pt idx="8">
                  <c:v>学術研究等</c:v>
                </c:pt>
                <c:pt idx="9">
                  <c:v>教育，学習支援業</c:v>
                </c:pt>
                <c:pt idx="10">
                  <c:v>不動産業，物品賃貸業</c:v>
                </c:pt>
                <c:pt idx="11">
                  <c:v>娯楽業等</c:v>
                </c:pt>
                <c:pt idx="12">
                  <c:v>電気・ガス・水道等</c:v>
                </c:pt>
                <c:pt idx="13">
                  <c:v>情報通信業</c:v>
                </c:pt>
                <c:pt idx="14">
                  <c:v>複合サービス事業</c:v>
                </c:pt>
                <c:pt idx="15">
                  <c:v>農林漁業</c:v>
                </c:pt>
                <c:pt idx="16">
                  <c:v>鉱業等</c:v>
                </c:pt>
              </c:strCache>
            </c:strRef>
          </c:cat>
          <c:val>
            <c:numRef>
              <c:f>Sheet2!$B$56:$B$72</c:f>
              <c:numCache>
                <c:formatCode>#,##0_ </c:formatCode>
                <c:ptCount val="17"/>
                <c:pt idx="0">
                  <c:v>330685</c:v>
                </c:pt>
                <c:pt idx="1">
                  <c:v>124606</c:v>
                </c:pt>
                <c:pt idx="2">
                  <c:v>115487</c:v>
                </c:pt>
                <c:pt idx="3">
                  <c:v>76058</c:v>
                </c:pt>
                <c:pt idx="4">
                  <c:v>64684</c:v>
                </c:pt>
                <c:pt idx="5">
                  <c:v>39373</c:v>
                </c:pt>
                <c:pt idx="6">
                  <c:v>35814</c:v>
                </c:pt>
                <c:pt idx="7">
                  <c:v>23984</c:v>
                </c:pt>
                <c:pt idx="8">
                  <c:v>19530</c:v>
                </c:pt>
                <c:pt idx="9">
                  <c:v>18788</c:v>
                </c:pt>
                <c:pt idx="10">
                  <c:v>16129</c:v>
                </c:pt>
                <c:pt idx="11">
                  <c:v>15168</c:v>
                </c:pt>
                <c:pt idx="12">
                  <c:v>11332</c:v>
                </c:pt>
                <c:pt idx="13">
                  <c:v>7011</c:v>
                </c:pt>
                <c:pt idx="14">
                  <c:v>6788</c:v>
                </c:pt>
                <c:pt idx="15">
                  <c:v>1917</c:v>
                </c:pt>
                <c:pt idx="16">
                  <c:v>112</c:v>
                </c:pt>
              </c:numCache>
            </c:numRef>
          </c:val>
        </c:ser>
        <c:dLbls>
          <c:showLegendKey val="0"/>
          <c:showVal val="0"/>
          <c:showCatName val="0"/>
          <c:showSerName val="0"/>
          <c:showPercent val="0"/>
          <c:showBubbleSize val="0"/>
        </c:dLbls>
        <c:gapWidth val="182"/>
        <c:axId val="96118272"/>
        <c:axId val="96119808"/>
      </c:barChart>
      <c:catAx>
        <c:axId val="961182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96119808"/>
        <c:crosses val="autoZero"/>
        <c:auto val="1"/>
        <c:lblAlgn val="ctr"/>
        <c:lblOffset val="100"/>
        <c:noMultiLvlLbl val="0"/>
      </c:catAx>
      <c:valAx>
        <c:axId val="96119808"/>
        <c:scaling>
          <c:orientation val="minMax"/>
        </c:scaling>
        <c:delete val="0"/>
        <c:axPos val="b"/>
        <c:majorGridlines>
          <c:spPr>
            <a:ln w="9525" cap="flat" cmpd="sng" algn="ctr">
              <a:solidFill>
                <a:schemeClr val="tx1">
                  <a:lumMod val="15000"/>
                  <a:lumOff val="85000"/>
                </a:schemeClr>
              </a:solidFill>
              <a:prstDash val="sysDash"/>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ja-JP" altLang="en-US" sz="1200"/>
                  <a:t>付加価値額（百万円）</a:t>
                </a:r>
              </a:p>
            </c:rich>
          </c:tx>
          <c:layout>
            <c:manualLayout>
              <c:xMode val="edge"/>
              <c:yMode val="edge"/>
              <c:x val="0.48759266539235435"/>
              <c:y val="0.93786261266629845"/>
            </c:manualLayout>
          </c:layout>
          <c:overlay val="0"/>
          <c:spPr>
            <a:noFill/>
            <a:ln>
              <a:noFill/>
            </a:ln>
            <a:effectLst/>
          </c:spPr>
        </c:title>
        <c:numFmt formatCode="#,##0_ " sourceLinked="1"/>
        <c:majorTickMark val="none"/>
        <c:minorTickMark val="none"/>
        <c:tickLblPos val="nextTo"/>
        <c:spPr>
          <a:noFill/>
          <a:ln>
            <a:solidFill>
              <a:schemeClr val="tx1">
                <a:lumMod val="15000"/>
                <a:lumOff val="85000"/>
              </a:schemeClr>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96118272"/>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464466819416352E-2"/>
          <c:y val="0.12903895897067269"/>
          <c:w val="0.85102610509524834"/>
          <c:h val="0.78039505555211741"/>
        </c:manualLayout>
      </c:layout>
      <c:pieChart>
        <c:varyColors val="1"/>
        <c:ser>
          <c:idx val="0"/>
          <c:order val="0"/>
          <c:tx>
            <c:strRef>
              <c:f>Sheet3!$B$138</c:f>
              <c:strCache>
                <c:ptCount val="1"/>
                <c:pt idx="0">
                  <c:v>割合</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dPt>
            <c:idx val="10"/>
            <c:bubble3D val="0"/>
            <c:spPr>
              <a:solidFill>
                <a:schemeClr val="accent5">
                  <a:lumMod val="60000"/>
                </a:schemeClr>
              </a:solidFill>
              <a:ln w="19050">
                <a:solidFill>
                  <a:schemeClr val="lt1"/>
                </a:solidFill>
              </a:ln>
              <a:effectLst/>
            </c:spPr>
          </c:dPt>
          <c:dPt>
            <c:idx val="11"/>
            <c:bubble3D val="0"/>
            <c:spPr>
              <a:solidFill>
                <a:schemeClr val="accent6">
                  <a:lumMod val="60000"/>
                </a:schemeClr>
              </a:solidFill>
              <a:ln w="19050">
                <a:solidFill>
                  <a:schemeClr val="lt1"/>
                </a:solidFill>
              </a:ln>
              <a:effectLst/>
            </c:spPr>
          </c:dPt>
          <c:dLbls>
            <c:dLbl>
              <c:idx val="0"/>
              <c:layout>
                <c:manualLayout>
                  <c:x val="-0.22308258629924937"/>
                  <c:y val="0.2207794736949158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r>
                      <a:rPr lang="zh-TW" altLang="en-US" sz="1400" dirty="0"/>
                      <a:t>卸売業，小売業</a:t>
                    </a:r>
                    <a:r>
                      <a:rPr lang="en-US" altLang="zh-TW" sz="1400" dirty="0"/>
                      <a:t>, 23.1%</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Lst>
            </c:dLbl>
            <c:dLbl>
              <c:idx val="1"/>
              <c:layout>
                <c:manualLayout>
                  <c:x val="-0.15865906693692822"/>
                  <c:y val="-7.5538805554822258E-2"/>
                </c:manualLayout>
              </c:layout>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ja-JP" altLang="en-US" sz="1400" dirty="0"/>
                      <a:t>製造業</a:t>
                    </a:r>
                    <a:r>
                      <a:rPr lang="en-US" altLang="ja-JP" sz="1400" dirty="0"/>
                      <a:t>, 16.0%</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Sheet3!$A$139:$A$150</c:f>
              <c:strCache>
                <c:ptCount val="12"/>
                <c:pt idx="0">
                  <c:v>卸売業，小売業</c:v>
                </c:pt>
                <c:pt idx="1">
                  <c:v>製造業</c:v>
                </c:pt>
                <c:pt idx="2">
                  <c:v>医療，福祉</c:v>
                </c:pt>
                <c:pt idx="3">
                  <c:v>金融業，保険業</c:v>
                </c:pt>
                <c:pt idx="4">
                  <c:v>建設業</c:v>
                </c:pt>
                <c:pt idx="5">
                  <c:v>運輸業，郵便業</c:v>
                </c:pt>
                <c:pt idx="6">
                  <c:v>サービス業(他に分類されないもの)</c:v>
                </c:pt>
                <c:pt idx="7">
                  <c:v>教育，学習支援業</c:v>
                </c:pt>
                <c:pt idx="8">
                  <c:v>生活関連サービス業，娯楽業</c:v>
                </c:pt>
                <c:pt idx="9">
                  <c:v>不動産業，物品賃貸業</c:v>
                </c:pt>
                <c:pt idx="10">
                  <c:v>宿泊業，飲食サービス業</c:v>
                </c:pt>
                <c:pt idx="11">
                  <c:v>※</c:v>
                </c:pt>
              </c:strCache>
            </c:strRef>
          </c:cat>
          <c:val>
            <c:numRef>
              <c:f>Sheet3!$B$139:$B$150</c:f>
              <c:numCache>
                <c:formatCode>0.0%</c:formatCode>
                <c:ptCount val="12"/>
                <c:pt idx="0">
                  <c:v>0.23083266509425016</c:v>
                </c:pt>
                <c:pt idx="1">
                  <c:v>0.15992598667365632</c:v>
                </c:pt>
                <c:pt idx="2">
                  <c:v>0.1279483757807397</c:v>
                </c:pt>
                <c:pt idx="3">
                  <c:v>8.8274319666864165E-2</c:v>
                </c:pt>
                <c:pt idx="4">
                  <c:v>6.4223781826071719E-2</c:v>
                </c:pt>
                <c:pt idx="5">
                  <c:v>5.8448982316762772E-2</c:v>
                </c:pt>
                <c:pt idx="6">
                  <c:v>5.7286739430758925E-2</c:v>
                </c:pt>
                <c:pt idx="7">
                  <c:v>4.3703974005815764E-2</c:v>
                </c:pt>
                <c:pt idx="8">
                  <c:v>3.25746638637293E-2</c:v>
                </c:pt>
                <c:pt idx="9">
                  <c:v>3.2381968241637277E-2</c:v>
                </c:pt>
                <c:pt idx="10">
                  <c:v>2.9583329856214167E-2</c:v>
                </c:pt>
                <c:pt idx="11">
                  <c:v>7.4999999999999997E-2</c:v>
                </c:pt>
              </c:numCache>
            </c:numRef>
          </c:val>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364908339165666E-2"/>
          <c:y val="0.12732400787043127"/>
          <c:w val="0.86603697016391323"/>
          <c:h val="0.79763518718058335"/>
        </c:manualLayout>
      </c:layout>
      <c:pieChart>
        <c:varyColors val="1"/>
        <c:ser>
          <c:idx val="0"/>
          <c:order val="0"/>
          <c:tx>
            <c:strRef>
              <c:f>Sheet2!$B$99</c:f>
              <c:strCache>
                <c:ptCount val="1"/>
                <c:pt idx="0">
                  <c:v>割合</c:v>
                </c:pt>
              </c:strCache>
            </c:strRef>
          </c:tx>
          <c:dLbls>
            <c:dLbl>
              <c:idx val="0"/>
              <c:layout>
                <c:manualLayout>
                  <c:x val="-0.17764346082138929"/>
                  <c:y val="0.13478276036677544"/>
                </c:manualLayout>
              </c:layout>
              <c:spPr/>
              <c:txPr>
                <a:bodyPr/>
                <a:lstStyle/>
                <a:p>
                  <a:pPr>
                    <a:defRPr sz="1800"/>
                  </a:pPr>
                  <a:endParaRPr lang="ja-JP"/>
                </a:p>
              </c:txPr>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0.15212369654588334"/>
                  <c:y val="-0.16595247623692677"/>
                </c:manualLayout>
              </c:layou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15:layout/>
              </c:ext>
            </c:extLst>
          </c:dLbls>
          <c:cat>
            <c:strRef>
              <c:f>Sheet2!$A$100:$A$107</c:f>
              <c:strCache>
                <c:ptCount val="8"/>
                <c:pt idx="0">
                  <c:v>製造業</c:v>
                </c:pt>
                <c:pt idx="1">
                  <c:v>卸売業，小売業</c:v>
                </c:pt>
                <c:pt idx="2">
                  <c:v>医療，福祉</c:v>
                </c:pt>
                <c:pt idx="3">
                  <c:v>運輸業，郵便業</c:v>
                </c:pt>
                <c:pt idx="4">
                  <c:v>建設業</c:v>
                </c:pt>
                <c:pt idx="5">
                  <c:v>サービス業(他に分類されないもの)</c:v>
                </c:pt>
                <c:pt idx="6">
                  <c:v>金融業，保険業</c:v>
                </c:pt>
                <c:pt idx="7">
                  <c:v>※</c:v>
                </c:pt>
              </c:strCache>
            </c:strRef>
          </c:cat>
          <c:val>
            <c:numRef>
              <c:f>Sheet2!$B$100:$B$107</c:f>
              <c:numCache>
                <c:formatCode>0.0%</c:formatCode>
                <c:ptCount val="8"/>
                <c:pt idx="0">
                  <c:v>0.36440483720602207</c:v>
                </c:pt>
                <c:pt idx="1">
                  <c:v>0.13731203152514804</c:v>
                </c:pt>
                <c:pt idx="2">
                  <c:v>0.12726317019039832</c:v>
                </c:pt>
                <c:pt idx="3">
                  <c:v>8.3813608443732326E-2</c:v>
                </c:pt>
                <c:pt idx="4">
                  <c:v>7.1279805524394307E-2</c:v>
                </c:pt>
                <c:pt idx="5">
                  <c:v>4.3387851445673996E-2</c:v>
                </c:pt>
                <c:pt idx="6">
                  <c:v>3.9465941423700725E-2</c:v>
                </c:pt>
                <c:pt idx="7">
                  <c:v>0.13300000000000001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solidFill>
        <a:schemeClr val="tx1">
          <a:lumMod val="15000"/>
          <a:lumOff val="85000"/>
        </a:schemeClr>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419826996092868"/>
          <c:y val="4.0420249971333561E-2"/>
          <c:w val="0.85209651075984538"/>
          <c:h val="0.75885477582846017"/>
        </c:manualLayout>
      </c:layout>
      <c:barChart>
        <c:barDir val="col"/>
        <c:grouping val="stacked"/>
        <c:varyColors val="0"/>
        <c:ser>
          <c:idx val="0"/>
          <c:order val="0"/>
          <c:tx>
            <c:strRef>
              <c:f>岡山県!$BQ$3</c:f>
              <c:strCache>
                <c:ptCount val="1"/>
                <c:pt idx="0">
                  <c:v>倉敷市</c:v>
                </c:pt>
              </c:strCache>
            </c:strRef>
          </c:tx>
          <c:invertIfNegative val="0"/>
          <c:cat>
            <c:numRef>
              <c:f>岡山県!$BR$2:$CE$2</c:f>
              <c:numCache>
                <c:formatCode>General</c:formatCode>
                <c:ptCount val="14"/>
                <c:pt idx="0">
                  <c:v>1947</c:v>
                </c:pt>
                <c:pt idx="1">
                  <c:v>1950</c:v>
                </c:pt>
                <c:pt idx="2">
                  <c:v>1955</c:v>
                </c:pt>
                <c:pt idx="3">
                  <c:v>1960</c:v>
                </c:pt>
                <c:pt idx="4">
                  <c:v>1965</c:v>
                </c:pt>
                <c:pt idx="5">
                  <c:v>1970</c:v>
                </c:pt>
                <c:pt idx="6">
                  <c:v>1975</c:v>
                </c:pt>
                <c:pt idx="7">
                  <c:v>1980</c:v>
                </c:pt>
                <c:pt idx="8">
                  <c:v>1985</c:v>
                </c:pt>
                <c:pt idx="9">
                  <c:v>1990</c:v>
                </c:pt>
                <c:pt idx="10">
                  <c:v>1995</c:v>
                </c:pt>
                <c:pt idx="11">
                  <c:v>2000</c:v>
                </c:pt>
                <c:pt idx="12">
                  <c:v>2005</c:v>
                </c:pt>
                <c:pt idx="13">
                  <c:v>2010</c:v>
                </c:pt>
              </c:numCache>
            </c:numRef>
          </c:cat>
          <c:val>
            <c:numRef>
              <c:f>岡山県!$BR$3:$CE$3</c:f>
              <c:numCache>
                <c:formatCode>#,##0_ </c:formatCode>
                <c:ptCount val="14"/>
                <c:pt idx="0">
                  <c:v>261240</c:v>
                </c:pt>
                <c:pt idx="1">
                  <c:v>266949</c:v>
                </c:pt>
                <c:pt idx="2">
                  <c:v>279317</c:v>
                </c:pt>
                <c:pt idx="3">
                  <c:v>286902</c:v>
                </c:pt>
                <c:pt idx="4">
                  <c:v>308908</c:v>
                </c:pt>
                <c:pt idx="5">
                  <c:v>374385</c:v>
                </c:pt>
                <c:pt idx="6">
                  <c:v>417750</c:v>
                </c:pt>
                <c:pt idx="7">
                  <c:v>432171</c:v>
                </c:pt>
                <c:pt idx="8">
                  <c:v>443721</c:v>
                </c:pt>
                <c:pt idx="9">
                  <c:v>445059</c:v>
                </c:pt>
                <c:pt idx="10">
                  <c:v>453618</c:v>
                </c:pt>
                <c:pt idx="11">
                  <c:v>460869</c:v>
                </c:pt>
                <c:pt idx="12">
                  <c:v>469377</c:v>
                </c:pt>
                <c:pt idx="13" formatCode="#,##0_);[Red]\(#,##0\)">
                  <c:v>475513</c:v>
                </c:pt>
              </c:numCache>
            </c:numRef>
          </c:val>
        </c:ser>
        <c:ser>
          <c:idx val="1"/>
          <c:order val="1"/>
          <c:tx>
            <c:strRef>
              <c:f>岡山県!$BQ$4</c:f>
              <c:strCache>
                <c:ptCount val="1"/>
                <c:pt idx="0">
                  <c:v>総社市</c:v>
                </c:pt>
              </c:strCache>
            </c:strRef>
          </c:tx>
          <c:invertIfNegative val="0"/>
          <c:cat>
            <c:numRef>
              <c:f>岡山県!$BR$2:$CE$2</c:f>
              <c:numCache>
                <c:formatCode>General</c:formatCode>
                <c:ptCount val="14"/>
                <c:pt idx="0">
                  <c:v>1947</c:v>
                </c:pt>
                <c:pt idx="1">
                  <c:v>1950</c:v>
                </c:pt>
                <c:pt idx="2">
                  <c:v>1955</c:v>
                </c:pt>
                <c:pt idx="3">
                  <c:v>1960</c:v>
                </c:pt>
                <c:pt idx="4">
                  <c:v>1965</c:v>
                </c:pt>
                <c:pt idx="5">
                  <c:v>1970</c:v>
                </c:pt>
                <c:pt idx="6">
                  <c:v>1975</c:v>
                </c:pt>
                <c:pt idx="7">
                  <c:v>1980</c:v>
                </c:pt>
                <c:pt idx="8">
                  <c:v>1985</c:v>
                </c:pt>
                <c:pt idx="9">
                  <c:v>1990</c:v>
                </c:pt>
                <c:pt idx="10">
                  <c:v>1995</c:v>
                </c:pt>
                <c:pt idx="11">
                  <c:v>2000</c:v>
                </c:pt>
                <c:pt idx="12">
                  <c:v>2005</c:v>
                </c:pt>
                <c:pt idx="13">
                  <c:v>2010</c:v>
                </c:pt>
              </c:numCache>
            </c:numRef>
          </c:cat>
          <c:val>
            <c:numRef>
              <c:f>岡山県!$BR$4:$CE$4</c:f>
              <c:numCache>
                <c:formatCode>#,##0_ </c:formatCode>
                <c:ptCount val="14"/>
                <c:pt idx="0">
                  <c:v>48998</c:v>
                </c:pt>
                <c:pt idx="1">
                  <c:v>49227</c:v>
                </c:pt>
                <c:pt idx="2">
                  <c:v>49706</c:v>
                </c:pt>
                <c:pt idx="3">
                  <c:v>47564</c:v>
                </c:pt>
                <c:pt idx="4">
                  <c:v>45984</c:v>
                </c:pt>
                <c:pt idx="5">
                  <c:v>48444</c:v>
                </c:pt>
                <c:pt idx="6">
                  <c:v>53684</c:v>
                </c:pt>
                <c:pt idx="7">
                  <c:v>56865</c:v>
                </c:pt>
                <c:pt idx="8">
                  <c:v>59714</c:v>
                </c:pt>
                <c:pt idx="9">
                  <c:v>61459</c:v>
                </c:pt>
                <c:pt idx="10">
                  <c:v>65437</c:v>
                </c:pt>
                <c:pt idx="11">
                  <c:v>66201</c:v>
                </c:pt>
                <c:pt idx="12">
                  <c:v>66584</c:v>
                </c:pt>
                <c:pt idx="13" formatCode="#,##0_);[Red]\(#,##0\)">
                  <c:v>66201</c:v>
                </c:pt>
              </c:numCache>
            </c:numRef>
          </c:val>
        </c:ser>
        <c:ser>
          <c:idx val="2"/>
          <c:order val="2"/>
          <c:tx>
            <c:strRef>
              <c:f>岡山県!$BQ$5</c:f>
              <c:strCache>
                <c:ptCount val="1"/>
                <c:pt idx="0">
                  <c:v>浅口市</c:v>
                </c:pt>
              </c:strCache>
            </c:strRef>
          </c:tx>
          <c:invertIfNegative val="0"/>
          <c:cat>
            <c:numRef>
              <c:f>岡山県!$BR$2:$CE$2</c:f>
              <c:numCache>
                <c:formatCode>General</c:formatCode>
                <c:ptCount val="14"/>
                <c:pt idx="0">
                  <c:v>1947</c:v>
                </c:pt>
                <c:pt idx="1">
                  <c:v>1950</c:v>
                </c:pt>
                <c:pt idx="2">
                  <c:v>1955</c:v>
                </c:pt>
                <c:pt idx="3">
                  <c:v>1960</c:v>
                </c:pt>
                <c:pt idx="4">
                  <c:v>1965</c:v>
                </c:pt>
                <c:pt idx="5">
                  <c:v>1970</c:v>
                </c:pt>
                <c:pt idx="6">
                  <c:v>1975</c:v>
                </c:pt>
                <c:pt idx="7">
                  <c:v>1980</c:v>
                </c:pt>
                <c:pt idx="8">
                  <c:v>1985</c:v>
                </c:pt>
                <c:pt idx="9">
                  <c:v>1990</c:v>
                </c:pt>
                <c:pt idx="10">
                  <c:v>1995</c:v>
                </c:pt>
                <c:pt idx="11">
                  <c:v>2000</c:v>
                </c:pt>
                <c:pt idx="12">
                  <c:v>2005</c:v>
                </c:pt>
                <c:pt idx="13">
                  <c:v>2010</c:v>
                </c:pt>
              </c:numCache>
            </c:numRef>
          </c:cat>
          <c:val>
            <c:numRef>
              <c:f>岡山県!$BR$5:$CE$5</c:f>
              <c:numCache>
                <c:formatCode>#,##0_ </c:formatCode>
                <c:ptCount val="14"/>
                <c:pt idx="0">
                  <c:v>38939</c:v>
                </c:pt>
                <c:pt idx="1">
                  <c:v>39137</c:v>
                </c:pt>
                <c:pt idx="2">
                  <c:v>38419</c:v>
                </c:pt>
                <c:pt idx="3">
                  <c:v>37002</c:v>
                </c:pt>
                <c:pt idx="4">
                  <c:v>35416</c:v>
                </c:pt>
                <c:pt idx="5">
                  <c:v>34889</c:v>
                </c:pt>
                <c:pt idx="6">
                  <c:v>37372</c:v>
                </c:pt>
                <c:pt idx="7">
                  <c:v>39360</c:v>
                </c:pt>
                <c:pt idx="8">
                  <c:v>39723</c:v>
                </c:pt>
                <c:pt idx="9">
                  <c:v>39415</c:v>
                </c:pt>
                <c:pt idx="10">
                  <c:v>38595</c:v>
                </c:pt>
                <c:pt idx="11">
                  <c:v>37724</c:v>
                </c:pt>
                <c:pt idx="12">
                  <c:v>37327</c:v>
                </c:pt>
                <c:pt idx="13" formatCode="#,##0_);[Red]\(#,##0\)">
                  <c:v>36114</c:v>
                </c:pt>
              </c:numCache>
            </c:numRef>
          </c:val>
        </c:ser>
        <c:ser>
          <c:idx val="3"/>
          <c:order val="3"/>
          <c:tx>
            <c:strRef>
              <c:f>岡山県!$BQ$6</c:f>
              <c:strCache>
                <c:ptCount val="1"/>
                <c:pt idx="0">
                  <c:v>早島町</c:v>
                </c:pt>
              </c:strCache>
            </c:strRef>
          </c:tx>
          <c:invertIfNegative val="0"/>
          <c:cat>
            <c:numRef>
              <c:f>岡山県!$BR$2:$CE$2</c:f>
              <c:numCache>
                <c:formatCode>General</c:formatCode>
                <c:ptCount val="14"/>
                <c:pt idx="0">
                  <c:v>1947</c:v>
                </c:pt>
                <c:pt idx="1">
                  <c:v>1950</c:v>
                </c:pt>
                <c:pt idx="2">
                  <c:v>1955</c:v>
                </c:pt>
                <c:pt idx="3">
                  <c:v>1960</c:v>
                </c:pt>
                <c:pt idx="4">
                  <c:v>1965</c:v>
                </c:pt>
                <c:pt idx="5">
                  <c:v>1970</c:v>
                </c:pt>
                <c:pt idx="6">
                  <c:v>1975</c:v>
                </c:pt>
                <c:pt idx="7">
                  <c:v>1980</c:v>
                </c:pt>
                <c:pt idx="8">
                  <c:v>1985</c:v>
                </c:pt>
                <c:pt idx="9">
                  <c:v>1990</c:v>
                </c:pt>
                <c:pt idx="10">
                  <c:v>1995</c:v>
                </c:pt>
                <c:pt idx="11">
                  <c:v>2000</c:v>
                </c:pt>
                <c:pt idx="12">
                  <c:v>2005</c:v>
                </c:pt>
                <c:pt idx="13">
                  <c:v>2010</c:v>
                </c:pt>
              </c:numCache>
            </c:numRef>
          </c:cat>
          <c:val>
            <c:numRef>
              <c:f>岡山県!$BR$6:$CE$6</c:f>
              <c:numCache>
                <c:formatCode>#,##0_ </c:formatCode>
                <c:ptCount val="14"/>
                <c:pt idx="0">
                  <c:v>9032</c:v>
                </c:pt>
                <c:pt idx="1">
                  <c:v>9474</c:v>
                </c:pt>
                <c:pt idx="2">
                  <c:v>9137</c:v>
                </c:pt>
                <c:pt idx="3">
                  <c:v>8375</c:v>
                </c:pt>
                <c:pt idx="4">
                  <c:v>8246</c:v>
                </c:pt>
                <c:pt idx="5">
                  <c:v>8352</c:v>
                </c:pt>
                <c:pt idx="6">
                  <c:v>9503</c:v>
                </c:pt>
                <c:pt idx="7">
                  <c:v>10816</c:v>
                </c:pt>
                <c:pt idx="8">
                  <c:v>11593</c:v>
                </c:pt>
                <c:pt idx="9">
                  <c:v>11634</c:v>
                </c:pt>
                <c:pt idx="10">
                  <c:v>11562</c:v>
                </c:pt>
                <c:pt idx="11">
                  <c:v>11915</c:v>
                </c:pt>
                <c:pt idx="12">
                  <c:v>11921</c:v>
                </c:pt>
                <c:pt idx="13" formatCode="#,##0_);[Red]\(#,##0\)">
                  <c:v>12214</c:v>
                </c:pt>
              </c:numCache>
            </c:numRef>
          </c:val>
        </c:ser>
        <c:ser>
          <c:idx val="4"/>
          <c:order val="4"/>
          <c:tx>
            <c:strRef>
              <c:f>岡山県!$BQ$7</c:f>
              <c:strCache>
                <c:ptCount val="1"/>
                <c:pt idx="0">
                  <c:v>矢掛町</c:v>
                </c:pt>
              </c:strCache>
            </c:strRef>
          </c:tx>
          <c:invertIfNegative val="0"/>
          <c:cat>
            <c:numRef>
              <c:f>岡山県!$BR$2:$CE$2</c:f>
              <c:numCache>
                <c:formatCode>General</c:formatCode>
                <c:ptCount val="14"/>
                <c:pt idx="0">
                  <c:v>1947</c:v>
                </c:pt>
                <c:pt idx="1">
                  <c:v>1950</c:v>
                </c:pt>
                <c:pt idx="2">
                  <c:v>1955</c:v>
                </c:pt>
                <c:pt idx="3">
                  <c:v>1960</c:v>
                </c:pt>
                <c:pt idx="4">
                  <c:v>1965</c:v>
                </c:pt>
                <c:pt idx="5">
                  <c:v>1970</c:v>
                </c:pt>
                <c:pt idx="6">
                  <c:v>1975</c:v>
                </c:pt>
                <c:pt idx="7">
                  <c:v>1980</c:v>
                </c:pt>
                <c:pt idx="8">
                  <c:v>1985</c:v>
                </c:pt>
                <c:pt idx="9">
                  <c:v>1990</c:v>
                </c:pt>
                <c:pt idx="10">
                  <c:v>1995</c:v>
                </c:pt>
                <c:pt idx="11">
                  <c:v>2000</c:v>
                </c:pt>
                <c:pt idx="12">
                  <c:v>2005</c:v>
                </c:pt>
                <c:pt idx="13">
                  <c:v>2010</c:v>
                </c:pt>
              </c:numCache>
            </c:numRef>
          </c:cat>
          <c:val>
            <c:numRef>
              <c:f>岡山県!$BR$7:$CE$7</c:f>
              <c:numCache>
                <c:formatCode>#,##0_ </c:formatCode>
                <c:ptCount val="14"/>
                <c:pt idx="0">
                  <c:v>24592</c:v>
                </c:pt>
                <c:pt idx="1">
                  <c:v>24122</c:v>
                </c:pt>
                <c:pt idx="2">
                  <c:v>23330</c:v>
                </c:pt>
                <c:pt idx="3">
                  <c:v>21960</c:v>
                </c:pt>
                <c:pt idx="4">
                  <c:v>19857</c:v>
                </c:pt>
                <c:pt idx="5">
                  <c:v>18665</c:v>
                </c:pt>
                <c:pt idx="6">
                  <c:v>18424</c:v>
                </c:pt>
                <c:pt idx="7">
                  <c:v>18400</c:v>
                </c:pt>
                <c:pt idx="8">
                  <c:v>17869</c:v>
                </c:pt>
                <c:pt idx="9">
                  <c:v>17306</c:v>
                </c:pt>
                <c:pt idx="10">
                  <c:v>16803</c:v>
                </c:pt>
                <c:pt idx="11">
                  <c:v>16230</c:v>
                </c:pt>
                <c:pt idx="12">
                  <c:v>15713</c:v>
                </c:pt>
                <c:pt idx="13" formatCode="#,##0_);[Red]\(#,##0\)">
                  <c:v>15092</c:v>
                </c:pt>
              </c:numCache>
            </c:numRef>
          </c:val>
        </c:ser>
        <c:dLbls>
          <c:showLegendKey val="0"/>
          <c:showVal val="0"/>
          <c:showCatName val="0"/>
          <c:showSerName val="0"/>
          <c:showPercent val="0"/>
          <c:showBubbleSize val="0"/>
        </c:dLbls>
        <c:gapWidth val="150"/>
        <c:overlap val="100"/>
        <c:axId val="85897216"/>
        <c:axId val="85899136"/>
      </c:barChart>
      <c:catAx>
        <c:axId val="85897216"/>
        <c:scaling>
          <c:orientation val="minMax"/>
        </c:scaling>
        <c:delete val="0"/>
        <c:axPos val="b"/>
        <c:title>
          <c:tx>
            <c:rich>
              <a:bodyPr/>
              <a:lstStyle/>
              <a:p>
                <a:pPr>
                  <a:defRPr sz="1200" b="0"/>
                </a:pPr>
                <a:r>
                  <a:rPr lang="ja-JP" altLang="en-US" sz="1200" b="0"/>
                  <a:t>年</a:t>
                </a:r>
              </a:p>
            </c:rich>
          </c:tx>
          <c:layout>
            <c:manualLayout>
              <c:xMode val="edge"/>
              <c:yMode val="edge"/>
              <c:x val="0.92577474886965649"/>
              <c:y val="0.87591646600160533"/>
            </c:manualLayout>
          </c:layout>
          <c:overlay val="0"/>
        </c:title>
        <c:numFmt formatCode="General" sourceLinked="1"/>
        <c:majorTickMark val="out"/>
        <c:minorTickMark val="none"/>
        <c:tickLblPos val="nextTo"/>
        <c:txPr>
          <a:bodyPr/>
          <a:lstStyle/>
          <a:p>
            <a:pPr>
              <a:defRPr sz="1200"/>
            </a:pPr>
            <a:endParaRPr lang="ja-JP"/>
          </a:p>
        </c:txPr>
        <c:crossAx val="85899136"/>
        <c:crosses val="autoZero"/>
        <c:auto val="1"/>
        <c:lblAlgn val="ctr"/>
        <c:lblOffset val="100"/>
        <c:noMultiLvlLbl val="0"/>
      </c:catAx>
      <c:valAx>
        <c:axId val="85899136"/>
        <c:scaling>
          <c:orientation val="minMax"/>
        </c:scaling>
        <c:delete val="0"/>
        <c:axPos val="l"/>
        <c:majorGridlines>
          <c:spPr>
            <a:ln>
              <a:prstDash val="sysDash"/>
            </a:ln>
          </c:spPr>
        </c:majorGridlines>
        <c:title>
          <c:tx>
            <c:rich>
              <a:bodyPr rot="0" vert="wordArtVertRtl"/>
              <a:lstStyle/>
              <a:p>
                <a:pPr>
                  <a:defRPr sz="1200" b="0"/>
                </a:pPr>
                <a:r>
                  <a:rPr lang="ja-JP" altLang="en-US" sz="1200" b="0"/>
                  <a:t>人口</a:t>
                </a:r>
              </a:p>
            </c:rich>
          </c:tx>
          <c:layout>
            <c:manualLayout>
              <c:xMode val="edge"/>
              <c:yMode val="edge"/>
              <c:x val="9.6652104913929025E-3"/>
              <c:y val="0.39116016971625556"/>
            </c:manualLayout>
          </c:layout>
          <c:overlay val="0"/>
        </c:title>
        <c:numFmt formatCode="#,##0_ " sourceLinked="1"/>
        <c:majorTickMark val="out"/>
        <c:minorTickMark val="none"/>
        <c:tickLblPos val="nextTo"/>
        <c:spPr>
          <a:ln>
            <a:prstDash val="solid"/>
          </a:ln>
        </c:spPr>
        <c:txPr>
          <a:bodyPr/>
          <a:lstStyle/>
          <a:p>
            <a:pPr>
              <a:defRPr sz="1200"/>
            </a:pPr>
            <a:endParaRPr lang="ja-JP"/>
          </a:p>
        </c:txPr>
        <c:crossAx val="85897216"/>
        <c:crosses val="autoZero"/>
        <c:crossBetween val="between"/>
      </c:valAx>
    </c:plotArea>
    <c:legend>
      <c:legendPos val="b"/>
      <c:overlay val="0"/>
      <c:txPr>
        <a:bodyPr/>
        <a:lstStyle/>
        <a:p>
          <a:pPr>
            <a:defRPr sz="1200"/>
          </a:pPr>
          <a:endParaRPr lang="ja-JP"/>
        </a:p>
      </c:txPr>
    </c:legend>
    <c:plotVisOnly val="1"/>
    <c:dispBlanksAs val="gap"/>
    <c:showDLblsOverMax val="0"/>
  </c:chart>
  <c:spPr>
    <a:ln>
      <a:solidFill>
        <a:srgbClr val="000000"/>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850769664164315"/>
          <c:y val="2.3202510386281273E-2"/>
          <c:w val="0.84385527941283345"/>
          <c:h val="0.78831322140608606"/>
        </c:manualLayout>
      </c:layout>
      <c:barChart>
        <c:barDir val="col"/>
        <c:grouping val="clustered"/>
        <c:varyColors val="0"/>
        <c:ser>
          <c:idx val="2"/>
          <c:order val="2"/>
          <c:tx>
            <c:strRef>
              <c:f>岡山県!$BO$24</c:f>
              <c:strCache>
                <c:ptCount val="1"/>
                <c:pt idx="0">
                  <c:v>就業圏域全体</c:v>
                </c:pt>
              </c:strCache>
            </c:strRef>
          </c:tx>
          <c:invertIfNegative val="0"/>
          <c:cat>
            <c:strRef>
              <c:f>岡山県!$BS$21:$CE$21</c:f>
              <c:strCache>
                <c:ptCount val="13"/>
                <c:pt idx="0">
                  <c:v>47-50</c:v>
                </c:pt>
                <c:pt idx="1">
                  <c:v>50-55</c:v>
                </c:pt>
                <c:pt idx="2">
                  <c:v>55-60</c:v>
                </c:pt>
                <c:pt idx="3">
                  <c:v>60-65</c:v>
                </c:pt>
                <c:pt idx="4">
                  <c:v>65-70</c:v>
                </c:pt>
                <c:pt idx="5">
                  <c:v>70-75</c:v>
                </c:pt>
                <c:pt idx="6">
                  <c:v>75-80</c:v>
                </c:pt>
                <c:pt idx="7">
                  <c:v>80-85</c:v>
                </c:pt>
                <c:pt idx="8">
                  <c:v>85-90</c:v>
                </c:pt>
                <c:pt idx="9">
                  <c:v>90-95</c:v>
                </c:pt>
                <c:pt idx="10">
                  <c:v>95-00</c:v>
                </c:pt>
                <c:pt idx="11">
                  <c:v>00-05</c:v>
                </c:pt>
                <c:pt idx="12">
                  <c:v>05-10</c:v>
                </c:pt>
              </c:strCache>
            </c:strRef>
          </c:cat>
          <c:val>
            <c:numRef>
              <c:f>岡山県!$BS$24:$CE$24</c:f>
              <c:numCache>
                <c:formatCode>#,##0_ </c:formatCode>
                <c:ptCount val="13"/>
                <c:pt idx="0">
                  <c:v>6108</c:v>
                </c:pt>
                <c:pt idx="1">
                  <c:v>11000</c:v>
                </c:pt>
                <c:pt idx="2">
                  <c:v>1894</c:v>
                </c:pt>
                <c:pt idx="3">
                  <c:v>16608</c:v>
                </c:pt>
                <c:pt idx="4">
                  <c:v>66324</c:v>
                </c:pt>
                <c:pt idx="5">
                  <c:v>51998</c:v>
                </c:pt>
                <c:pt idx="6">
                  <c:v>20879</c:v>
                </c:pt>
                <c:pt idx="7">
                  <c:v>15008</c:v>
                </c:pt>
                <c:pt idx="8">
                  <c:v>2253</c:v>
                </c:pt>
                <c:pt idx="9">
                  <c:v>11142</c:v>
                </c:pt>
                <c:pt idx="10">
                  <c:v>6924</c:v>
                </c:pt>
                <c:pt idx="11">
                  <c:v>7983</c:v>
                </c:pt>
                <c:pt idx="12">
                  <c:v>4212</c:v>
                </c:pt>
              </c:numCache>
            </c:numRef>
          </c:val>
        </c:ser>
        <c:dLbls>
          <c:showLegendKey val="0"/>
          <c:showVal val="0"/>
          <c:showCatName val="0"/>
          <c:showSerName val="0"/>
          <c:showPercent val="0"/>
          <c:showBubbleSize val="0"/>
        </c:dLbls>
        <c:gapWidth val="150"/>
        <c:axId val="95903104"/>
        <c:axId val="95909376"/>
      </c:barChart>
      <c:lineChart>
        <c:grouping val="standard"/>
        <c:varyColors val="0"/>
        <c:ser>
          <c:idx val="0"/>
          <c:order val="0"/>
          <c:tx>
            <c:strRef>
              <c:f>岡山県!$BO$22</c:f>
              <c:strCache>
                <c:ptCount val="1"/>
                <c:pt idx="0">
                  <c:v>中心都市</c:v>
                </c:pt>
              </c:strCache>
            </c:strRef>
          </c:tx>
          <c:cat>
            <c:strRef>
              <c:f>岡山県!$BS$21:$CE$21</c:f>
              <c:strCache>
                <c:ptCount val="13"/>
                <c:pt idx="0">
                  <c:v>47-50</c:v>
                </c:pt>
                <c:pt idx="1">
                  <c:v>50-55</c:v>
                </c:pt>
                <c:pt idx="2">
                  <c:v>55-60</c:v>
                </c:pt>
                <c:pt idx="3">
                  <c:v>60-65</c:v>
                </c:pt>
                <c:pt idx="4">
                  <c:v>65-70</c:v>
                </c:pt>
                <c:pt idx="5">
                  <c:v>70-75</c:v>
                </c:pt>
                <c:pt idx="6">
                  <c:v>75-80</c:v>
                </c:pt>
                <c:pt idx="7">
                  <c:v>80-85</c:v>
                </c:pt>
                <c:pt idx="8">
                  <c:v>85-90</c:v>
                </c:pt>
                <c:pt idx="9">
                  <c:v>90-95</c:v>
                </c:pt>
                <c:pt idx="10">
                  <c:v>95-00</c:v>
                </c:pt>
                <c:pt idx="11">
                  <c:v>00-05</c:v>
                </c:pt>
                <c:pt idx="12">
                  <c:v>05-10</c:v>
                </c:pt>
              </c:strCache>
            </c:strRef>
          </c:cat>
          <c:val>
            <c:numRef>
              <c:f>岡山県!$BS$22:$CE$22</c:f>
              <c:numCache>
                <c:formatCode>#,##0_ </c:formatCode>
                <c:ptCount val="13"/>
                <c:pt idx="0">
                  <c:v>5709</c:v>
                </c:pt>
                <c:pt idx="1">
                  <c:v>12368</c:v>
                </c:pt>
                <c:pt idx="2">
                  <c:v>7585</c:v>
                </c:pt>
                <c:pt idx="3">
                  <c:v>22006</c:v>
                </c:pt>
                <c:pt idx="4">
                  <c:v>65477</c:v>
                </c:pt>
                <c:pt idx="5">
                  <c:v>43365</c:v>
                </c:pt>
                <c:pt idx="6">
                  <c:v>14421</c:v>
                </c:pt>
                <c:pt idx="7">
                  <c:v>11550</c:v>
                </c:pt>
                <c:pt idx="8">
                  <c:v>1338</c:v>
                </c:pt>
                <c:pt idx="9">
                  <c:v>8559</c:v>
                </c:pt>
                <c:pt idx="10">
                  <c:v>7251</c:v>
                </c:pt>
                <c:pt idx="11">
                  <c:v>8508</c:v>
                </c:pt>
                <c:pt idx="12">
                  <c:v>6136</c:v>
                </c:pt>
              </c:numCache>
            </c:numRef>
          </c:val>
          <c:smooth val="0"/>
        </c:ser>
        <c:ser>
          <c:idx val="1"/>
          <c:order val="1"/>
          <c:tx>
            <c:strRef>
              <c:f>岡山県!$BO$23</c:f>
              <c:strCache>
                <c:ptCount val="1"/>
                <c:pt idx="0">
                  <c:v>郊外地域</c:v>
                </c:pt>
              </c:strCache>
            </c:strRef>
          </c:tx>
          <c:cat>
            <c:strRef>
              <c:f>岡山県!$BS$21:$CE$21</c:f>
              <c:strCache>
                <c:ptCount val="13"/>
                <c:pt idx="0">
                  <c:v>47-50</c:v>
                </c:pt>
                <c:pt idx="1">
                  <c:v>50-55</c:v>
                </c:pt>
                <c:pt idx="2">
                  <c:v>55-60</c:v>
                </c:pt>
                <c:pt idx="3">
                  <c:v>60-65</c:v>
                </c:pt>
                <c:pt idx="4">
                  <c:v>65-70</c:v>
                </c:pt>
                <c:pt idx="5">
                  <c:v>70-75</c:v>
                </c:pt>
                <c:pt idx="6">
                  <c:v>75-80</c:v>
                </c:pt>
                <c:pt idx="7">
                  <c:v>80-85</c:v>
                </c:pt>
                <c:pt idx="8">
                  <c:v>85-90</c:v>
                </c:pt>
                <c:pt idx="9">
                  <c:v>90-95</c:v>
                </c:pt>
                <c:pt idx="10">
                  <c:v>95-00</c:v>
                </c:pt>
                <c:pt idx="11">
                  <c:v>00-05</c:v>
                </c:pt>
                <c:pt idx="12">
                  <c:v>05-10</c:v>
                </c:pt>
              </c:strCache>
            </c:strRef>
          </c:cat>
          <c:val>
            <c:numRef>
              <c:f>岡山県!$BS$23:$CE$23</c:f>
              <c:numCache>
                <c:formatCode>#,##0_ </c:formatCode>
                <c:ptCount val="13"/>
                <c:pt idx="0">
                  <c:v>399</c:v>
                </c:pt>
                <c:pt idx="1">
                  <c:v>-1368</c:v>
                </c:pt>
                <c:pt idx="2">
                  <c:v>-5691</c:v>
                </c:pt>
                <c:pt idx="3">
                  <c:v>-5398</c:v>
                </c:pt>
                <c:pt idx="4">
                  <c:v>847</c:v>
                </c:pt>
                <c:pt idx="5">
                  <c:v>8633</c:v>
                </c:pt>
                <c:pt idx="6">
                  <c:v>6458</c:v>
                </c:pt>
                <c:pt idx="7">
                  <c:v>3458</c:v>
                </c:pt>
                <c:pt idx="8">
                  <c:v>915</c:v>
                </c:pt>
                <c:pt idx="9">
                  <c:v>2583</c:v>
                </c:pt>
                <c:pt idx="10">
                  <c:v>-327</c:v>
                </c:pt>
                <c:pt idx="11">
                  <c:v>-525</c:v>
                </c:pt>
                <c:pt idx="12">
                  <c:v>-1924</c:v>
                </c:pt>
              </c:numCache>
            </c:numRef>
          </c:val>
          <c:smooth val="0"/>
        </c:ser>
        <c:dLbls>
          <c:showLegendKey val="0"/>
          <c:showVal val="0"/>
          <c:showCatName val="0"/>
          <c:showSerName val="0"/>
          <c:showPercent val="0"/>
          <c:showBubbleSize val="0"/>
        </c:dLbls>
        <c:marker val="1"/>
        <c:smooth val="0"/>
        <c:axId val="95903104"/>
        <c:axId val="95909376"/>
      </c:lineChart>
      <c:catAx>
        <c:axId val="95903104"/>
        <c:scaling>
          <c:orientation val="minMax"/>
        </c:scaling>
        <c:delete val="0"/>
        <c:axPos val="b"/>
        <c:title>
          <c:tx>
            <c:rich>
              <a:bodyPr/>
              <a:lstStyle/>
              <a:p>
                <a:pPr>
                  <a:defRPr sz="1200" b="0"/>
                </a:pPr>
                <a:r>
                  <a:rPr lang="ja-JP" altLang="en-US" sz="1200" b="0"/>
                  <a:t>年</a:t>
                </a:r>
              </a:p>
            </c:rich>
          </c:tx>
          <c:layout>
            <c:manualLayout>
              <c:xMode val="edge"/>
              <c:yMode val="edge"/>
              <c:x val="0.93233740277878119"/>
              <c:y val="0.85195105229260604"/>
            </c:manualLayout>
          </c:layout>
          <c:overlay val="0"/>
        </c:title>
        <c:numFmt formatCode="General" sourceLinked="0"/>
        <c:majorTickMark val="out"/>
        <c:minorTickMark val="none"/>
        <c:tickLblPos val="nextTo"/>
        <c:txPr>
          <a:bodyPr rot="0" anchor="ctr" anchorCtr="1"/>
          <a:lstStyle/>
          <a:p>
            <a:pPr>
              <a:defRPr sz="1200"/>
            </a:pPr>
            <a:endParaRPr lang="ja-JP"/>
          </a:p>
        </c:txPr>
        <c:crossAx val="95909376"/>
        <c:crosses val="autoZero"/>
        <c:auto val="1"/>
        <c:lblAlgn val="ctr"/>
        <c:lblOffset val="100"/>
        <c:noMultiLvlLbl val="0"/>
      </c:catAx>
      <c:valAx>
        <c:axId val="95909376"/>
        <c:scaling>
          <c:orientation val="minMax"/>
        </c:scaling>
        <c:delete val="0"/>
        <c:axPos val="l"/>
        <c:majorGridlines>
          <c:spPr>
            <a:ln>
              <a:prstDash val="sysDash"/>
            </a:ln>
          </c:spPr>
        </c:majorGridlines>
        <c:title>
          <c:tx>
            <c:rich>
              <a:bodyPr rot="0" vert="wordArtVertRtl"/>
              <a:lstStyle/>
              <a:p>
                <a:pPr>
                  <a:defRPr/>
                </a:pPr>
                <a:r>
                  <a:rPr lang="ja-JP" altLang="en-US" sz="1200" b="0" dirty="0"/>
                  <a:t>変動数（人）</a:t>
                </a:r>
              </a:p>
            </c:rich>
          </c:tx>
          <c:layout>
            <c:manualLayout>
              <c:xMode val="edge"/>
              <c:yMode val="edge"/>
              <c:x val="1.8202793979031736E-2"/>
              <c:y val="0.4183154335719968"/>
            </c:manualLayout>
          </c:layout>
          <c:overlay val="0"/>
        </c:title>
        <c:numFmt formatCode="#,##0_ " sourceLinked="1"/>
        <c:majorTickMark val="out"/>
        <c:minorTickMark val="none"/>
        <c:tickLblPos val="nextTo"/>
        <c:spPr>
          <a:ln>
            <a:solidFill>
              <a:schemeClr val="bg1">
                <a:lumMod val="65000"/>
              </a:schemeClr>
            </a:solidFill>
          </a:ln>
        </c:spPr>
        <c:txPr>
          <a:bodyPr/>
          <a:lstStyle/>
          <a:p>
            <a:pPr>
              <a:defRPr sz="1200"/>
            </a:pPr>
            <a:endParaRPr lang="ja-JP"/>
          </a:p>
        </c:txPr>
        <c:crossAx val="95903104"/>
        <c:crosses val="autoZero"/>
        <c:crossBetween val="between"/>
      </c:valAx>
    </c:plotArea>
    <c:legend>
      <c:legendPos val="b"/>
      <c:overlay val="0"/>
      <c:txPr>
        <a:bodyPr/>
        <a:lstStyle/>
        <a:p>
          <a:pPr>
            <a:defRPr sz="1200"/>
          </a:pPr>
          <a:endParaRPr lang="ja-JP"/>
        </a:p>
      </c:txPr>
    </c:legend>
    <c:plotVisOnly val="1"/>
    <c:dispBlanksAs val="gap"/>
    <c:showDLblsOverMax val="0"/>
  </c:chart>
  <c:spPr>
    <a:ln>
      <a:solidFill>
        <a:schemeClr val="tx1"/>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510977412766108E-2"/>
          <c:y val="5.7206762428404161E-2"/>
          <c:w val="0.87080068026629531"/>
          <c:h val="0.91501755726266987"/>
        </c:manualLayout>
      </c:layout>
      <c:scatterChart>
        <c:scatterStyle val="lineMarker"/>
        <c:varyColors val="0"/>
        <c:ser>
          <c:idx val="0"/>
          <c:order val="0"/>
          <c:tx>
            <c:strRef>
              <c:f>岡山県!$CG$46</c:f>
              <c:strCache>
                <c:ptCount val="1"/>
                <c:pt idx="0">
                  <c:v>郊外地域</c:v>
                </c:pt>
              </c:strCache>
            </c:strRef>
          </c:tx>
          <c:dLbls>
            <c:dLbl>
              <c:idx val="0"/>
              <c:tx>
                <c:rich>
                  <a:bodyPr/>
                  <a:lstStyle/>
                  <a:p>
                    <a:pPr>
                      <a:defRPr altLang="en-US" sz="1200">
                        <a:latin typeface="Arial"/>
                        <a:ea typeface="Arial"/>
                        <a:cs typeface="Arial"/>
                      </a:defRPr>
                    </a:pPr>
                    <a:r>
                      <a:rPr lang="en-US" altLang="ja-JP" sz="1200"/>
                      <a:t>47-50</a:t>
                    </a:r>
                    <a:endParaRPr lang="en-US" altLang="ja-JP"/>
                  </a:p>
                </c:rich>
              </c:tx>
              <c:spPr/>
              <c:showLegendKey val="0"/>
              <c:showVal val="1"/>
              <c:showCatName val="0"/>
              <c:showSerName val="0"/>
              <c:showPercent val="0"/>
              <c:showBubbleSize val="0"/>
            </c:dLbl>
            <c:dLbl>
              <c:idx val="1"/>
              <c:tx>
                <c:rich>
                  <a:bodyPr/>
                  <a:lstStyle/>
                  <a:p>
                    <a:pPr>
                      <a:defRPr altLang="en-US" sz="1200">
                        <a:latin typeface="Arial"/>
                        <a:ea typeface="Arial"/>
                        <a:cs typeface="Arial"/>
                      </a:defRPr>
                    </a:pPr>
                    <a:r>
                      <a:rPr lang="en-US" altLang="ja-JP" sz="1200"/>
                      <a:t>50-55</a:t>
                    </a:r>
                    <a:endParaRPr lang="en-US" altLang="ja-JP"/>
                  </a:p>
                </c:rich>
              </c:tx>
              <c:spPr/>
              <c:showLegendKey val="0"/>
              <c:showVal val="1"/>
              <c:showCatName val="0"/>
              <c:showSerName val="0"/>
              <c:showPercent val="0"/>
              <c:showBubbleSize val="0"/>
            </c:dLbl>
            <c:dLbl>
              <c:idx val="2"/>
              <c:layout>
                <c:manualLayout>
                  <c:x val="-1.5074298487252577E-2"/>
                  <c:y val="4.4146623179217331E-2"/>
                </c:manualLayout>
              </c:layout>
              <c:tx>
                <c:rich>
                  <a:bodyPr/>
                  <a:lstStyle/>
                  <a:p>
                    <a:pPr>
                      <a:defRPr altLang="en-US" sz="1200">
                        <a:latin typeface="Arial"/>
                        <a:ea typeface="Arial"/>
                        <a:cs typeface="Arial"/>
                      </a:defRPr>
                    </a:pPr>
                    <a:r>
                      <a:rPr lang="en-US" altLang="ja-JP" sz="1200"/>
                      <a:t>55-60</a:t>
                    </a:r>
                    <a:endParaRPr lang="en-US" altLang="ja-JP"/>
                  </a:p>
                </c:rich>
              </c:tx>
              <c:spPr/>
              <c:showLegendKey val="0"/>
              <c:showVal val="1"/>
              <c:showCatName val="0"/>
              <c:showSerName val="0"/>
              <c:showPercent val="0"/>
              <c:showBubbleSize val="0"/>
            </c:dLbl>
            <c:dLbl>
              <c:idx val="3"/>
              <c:tx>
                <c:rich>
                  <a:bodyPr/>
                  <a:lstStyle/>
                  <a:p>
                    <a:pPr>
                      <a:defRPr altLang="en-US" sz="1200">
                        <a:latin typeface="Arial"/>
                        <a:ea typeface="Arial"/>
                        <a:cs typeface="Arial"/>
                      </a:defRPr>
                    </a:pPr>
                    <a:r>
                      <a:rPr lang="en-US" altLang="ja-JP" sz="1200"/>
                      <a:t>60-65</a:t>
                    </a:r>
                    <a:endParaRPr lang="en-US" altLang="ja-JP"/>
                  </a:p>
                </c:rich>
              </c:tx>
              <c:spPr/>
              <c:showLegendKey val="0"/>
              <c:showVal val="1"/>
              <c:showCatName val="0"/>
              <c:showSerName val="0"/>
              <c:showPercent val="0"/>
              <c:showBubbleSize val="0"/>
            </c:dLbl>
            <c:dLbl>
              <c:idx val="4"/>
              <c:tx>
                <c:rich>
                  <a:bodyPr/>
                  <a:lstStyle/>
                  <a:p>
                    <a:pPr>
                      <a:defRPr altLang="en-US" sz="1200">
                        <a:latin typeface="Arial"/>
                        <a:ea typeface="Arial"/>
                        <a:cs typeface="Arial"/>
                      </a:defRPr>
                    </a:pPr>
                    <a:r>
                      <a:rPr lang="en-US" altLang="ja-JP" sz="1200"/>
                      <a:t>65-70</a:t>
                    </a:r>
                    <a:endParaRPr lang="en-US" altLang="ja-JP"/>
                  </a:p>
                </c:rich>
              </c:tx>
              <c:spPr/>
              <c:showLegendKey val="0"/>
              <c:showVal val="1"/>
              <c:showCatName val="0"/>
              <c:showSerName val="0"/>
              <c:showPercent val="0"/>
              <c:showBubbleSize val="0"/>
            </c:dLbl>
            <c:dLbl>
              <c:idx val="5"/>
              <c:tx>
                <c:rich>
                  <a:bodyPr/>
                  <a:lstStyle/>
                  <a:p>
                    <a:pPr>
                      <a:defRPr altLang="en-US" sz="1200">
                        <a:latin typeface="Arial"/>
                        <a:ea typeface="Arial"/>
                        <a:cs typeface="Arial"/>
                      </a:defRPr>
                    </a:pPr>
                    <a:r>
                      <a:rPr lang="en-US" altLang="ja-JP" sz="1200"/>
                      <a:t>70-75</a:t>
                    </a:r>
                    <a:endParaRPr lang="en-US" altLang="ja-JP"/>
                  </a:p>
                </c:rich>
              </c:tx>
              <c:spPr/>
              <c:showLegendKey val="0"/>
              <c:showVal val="1"/>
              <c:showCatName val="0"/>
              <c:showSerName val="0"/>
              <c:showPercent val="0"/>
              <c:showBubbleSize val="0"/>
            </c:dLbl>
            <c:dLbl>
              <c:idx val="6"/>
              <c:layout>
                <c:manualLayout>
                  <c:x val="-9.0445790923515627E-3"/>
                  <c:y val="4.6599213355840517E-2"/>
                </c:manualLayout>
              </c:layout>
              <c:tx>
                <c:rich>
                  <a:bodyPr/>
                  <a:lstStyle/>
                  <a:p>
                    <a:pPr>
                      <a:defRPr altLang="en-US" sz="1200">
                        <a:latin typeface="Arial"/>
                        <a:ea typeface="Arial"/>
                        <a:cs typeface="Arial"/>
                      </a:defRPr>
                    </a:pPr>
                    <a:r>
                      <a:rPr lang="en-US" altLang="ja-JP" sz="1200"/>
                      <a:t>75-80</a:t>
                    </a:r>
                    <a:endParaRPr lang="en-US" altLang="ja-JP"/>
                  </a:p>
                </c:rich>
              </c:tx>
              <c:spPr/>
              <c:showLegendKey val="0"/>
              <c:showVal val="1"/>
              <c:showCatName val="0"/>
              <c:showSerName val="0"/>
              <c:showPercent val="0"/>
              <c:showBubbleSize val="0"/>
            </c:dLbl>
            <c:dLbl>
              <c:idx val="7"/>
              <c:tx>
                <c:rich>
                  <a:bodyPr/>
                  <a:lstStyle/>
                  <a:p>
                    <a:pPr>
                      <a:defRPr altLang="en-US" sz="1200">
                        <a:latin typeface="Arial"/>
                        <a:ea typeface="Arial"/>
                        <a:cs typeface="Arial"/>
                      </a:defRPr>
                    </a:pPr>
                    <a:r>
                      <a:rPr lang="en-US" altLang="ja-JP" sz="1200"/>
                      <a:t>80-85</a:t>
                    </a:r>
                    <a:endParaRPr lang="en-US" altLang="ja-JP"/>
                  </a:p>
                </c:rich>
              </c:tx>
              <c:spPr/>
              <c:showLegendKey val="0"/>
              <c:showVal val="1"/>
              <c:showCatName val="0"/>
              <c:showSerName val="0"/>
              <c:showPercent val="0"/>
              <c:showBubbleSize val="0"/>
            </c:dLbl>
            <c:dLbl>
              <c:idx val="8"/>
              <c:tx>
                <c:rich>
                  <a:bodyPr/>
                  <a:lstStyle/>
                  <a:p>
                    <a:pPr>
                      <a:defRPr altLang="en-US" sz="1200">
                        <a:latin typeface="Arial"/>
                        <a:ea typeface="Arial"/>
                        <a:cs typeface="Arial"/>
                      </a:defRPr>
                    </a:pPr>
                    <a:r>
                      <a:rPr lang="en-US" altLang="ja-JP" sz="1200"/>
                      <a:t>85-90</a:t>
                    </a:r>
                    <a:endParaRPr lang="en-US" altLang="ja-JP"/>
                  </a:p>
                </c:rich>
              </c:tx>
              <c:spPr/>
              <c:showLegendKey val="0"/>
              <c:showVal val="1"/>
              <c:showCatName val="0"/>
              <c:showSerName val="0"/>
              <c:showPercent val="0"/>
              <c:showBubbleSize val="0"/>
            </c:dLbl>
            <c:dLbl>
              <c:idx val="9"/>
              <c:tx>
                <c:rich>
                  <a:bodyPr/>
                  <a:lstStyle/>
                  <a:p>
                    <a:pPr>
                      <a:defRPr altLang="en-US" sz="1200">
                        <a:latin typeface="Arial"/>
                        <a:ea typeface="Arial"/>
                        <a:cs typeface="Arial"/>
                      </a:defRPr>
                    </a:pPr>
                    <a:r>
                      <a:rPr lang="en-US" altLang="ja-JP" sz="1200"/>
                      <a:t>90-95</a:t>
                    </a:r>
                    <a:endParaRPr lang="en-US" altLang="ja-JP"/>
                  </a:p>
                </c:rich>
              </c:tx>
              <c:spPr/>
              <c:showLegendKey val="0"/>
              <c:showVal val="1"/>
              <c:showCatName val="0"/>
              <c:showSerName val="0"/>
              <c:showPercent val="0"/>
              <c:showBubbleSize val="0"/>
            </c:dLbl>
            <c:dLbl>
              <c:idx val="10"/>
              <c:layout>
                <c:manualLayout>
                  <c:x val="-6.7834343192636717E-2"/>
                  <c:y val="1.471554105973911E-2"/>
                </c:manualLayout>
              </c:layout>
              <c:tx>
                <c:rich>
                  <a:bodyPr/>
                  <a:lstStyle/>
                  <a:p>
                    <a:pPr>
                      <a:defRPr altLang="en-US" sz="1200">
                        <a:latin typeface="Arial"/>
                        <a:ea typeface="Arial"/>
                        <a:cs typeface="Arial"/>
                      </a:defRPr>
                    </a:pPr>
                    <a:r>
                      <a:rPr lang="en-US" altLang="ja-JP" sz="1200"/>
                      <a:t>95-00</a:t>
                    </a:r>
                    <a:endParaRPr lang="en-US" altLang="ja-JP"/>
                  </a:p>
                </c:rich>
              </c:tx>
              <c:spPr/>
              <c:showLegendKey val="0"/>
              <c:showVal val="1"/>
              <c:showCatName val="0"/>
              <c:showSerName val="0"/>
              <c:showPercent val="0"/>
              <c:showBubbleSize val="0"/>
            </c:dLbl>
            <c:dLbl>
              <c:idx val="11"/>
              <c:layout>
                <c:manualLayout>
                  <c:x val="-3.0148596974505205E-2"/>
                  <c:y val="5.6409574062333254E-2"/>
                </c:manualLayout>
              </c:layout>
              <c:tx>
                <c:rich>
                  <a:bodyPr/>
                  <a:lstStyle/>
                  <a:p>
                    <a:pPr>
                      <a:defRPr altLang="en-US" sz="1200">
                        <a:latin typeface="Arial"/>
                        <a:ea typeface="Arial"/>
                        <a:cs typeface="Arial"/>
                      </a:defRPr>
                    </a:pPr>
                    <a:r>
                      <a:rPr lang="en-US" altLang="ja-JP" sz="1200"/>
                      <a:t>00-05</a:t>
                    </a:r>
                    <a:endParaRPr lang="en-US" altLang="ja-JP"/>
                  </a:p>
                </c:rich>
              </c:tx>
              <c:spPr/>
              <c:showLegendKey val="0"/>
              <c:showVal val="1"/>
              <c:showCatName val="0"/>
              <c:showSerName val="0"/>
              <c:showPercent val="0"/>
              <c:showBubbleSize val="0"/>
            </c:dLbl>
            <c:dLbl>
              <c:idx val="12"/>
              <c:layout>
                <c:manualLayout>
                  <c:x val="-5.4267474554109373E-2"/>
                  <c:y val="3.924144282597096E-2"/>
                </c:manualLayout>
              </c:layout>
              <c:tx>
                <c:rich>
                  <a:bodyPr/>
                  <a:lstStyle/>
                  <a:p>
                    <a:pPr>
                      <a:defRPr altLang="en-US" sz="1200">
                        <a:latin typeface="Arial"/>
                        <a:ea typeface="Arial"/>
                        <a:cs typeface="Arial"/>
                      </a:defRPr>
                    </a:pPr>
                    <a:r>
                      <a:rPr lang="en-US" altLang="ja-JP" sz="1200"/>
                      <a:t>05-10</a:t>
                    </a:r>
                    <a:endParaRPr lang="en-US" altLang="ja-JP"/>
                  </a:p>
                </c:rich>
              </c:tx>
              <c:spPr/>
              <c:showLegendKey val="0"/>
              <c:showVal val="1"/>
              <c:showCatName val="0"/>
              <c:showSerName val="0"/>
              <c:showPercent val="0"/>
              <c:showBubbleSize val="0"/>
            </c:dLbl>
            <c:txPr>
              <a:bodyPr/>
              <a:lstStyle/>
              <a:p>
                <a:pPr>
                  <a:defRPr sz="1200"/>
                </a:pPr>
                <a:endParaRPr lang="ja-JP"/>
              </a:p>
            </c:txPr>
            <c:showLegendKey val="0"/>
            <c:showVal val="0"/>
            <c:showCatName val="0"/>
            <c:showSerName val="0"/>
            <c:showPercent val="0"/>
            <c:showBubbleSize val="0"/>
          </c:dLbls>
          <c:xVal>
            <c:numRef>
              <c:f>岡山県!$CH$45:$CT$45</c:f>
              <c:numCache>
                <c:formatCode>General</c:formatCode>
                <c:ptCount val="13"/>
                <c:pt idx="0">
                  <c:v>5709</c:v>
                </c:pt>
                <c:pt idx="1">
                  <c:v>12368</c:v>
                </c:pt>
                <c:pt idx="2">
                  <c:v>7585</c:v>
                </c:pt>
                <c:pt idx="3">
                  <c:v>22006</c:v>
                </c:pt>
                <c:pt idx="4">
                  <c:v>65477</c:v>
                </c:pt>
                <c:pt idx="5">
                  <c:v>43365</c:v>
                </c:pt>
                <c:pt idx="6">
                  <c:v>14421</c:v>
                </c:pt>
                <c:pt idx="7">
                  <c:v>11550</c:v>
                </c:pt>
                <c:pt idx="8">
                  <c:v>1338</c:v>
                </c:pt>
                <c:pt idx="9">
                  <c:v>8559</c:v>
                </c:pt>
                <c:pt idx="10">
                  <c:v>7251</c:v>
                </c:pt>
                <c:pt idx="11">
                  <c:v>8508</c:v>
                </c:pt>
                <c:pt idx="12">
                  <c:v>6136</c:v>
                </c:pt>
              </c:numCache>
            </c:numRef>
          </c:xVal>
          <c:yVal>
            <c:numRef>
              <c:f>岡山県!$CH$46:$CT$46</c:f>
              <c:numCache>
                <c:formatCode>General</c:formatCode>
                <c:ptCount val="13"/>
                <c:pt idx="0">
                  <c:v>399</c:v>
                </c:pt>
                <c:pt idx="1">
                  <c:v>-1368</c:v>
                </c:pt>
                <c:pt idx="2">
                  <c:v>-5691</c:v>
                </c:pt>
                <c:pt idx="3">
                  <c:v>-5398</c:v>
                </c:pt>
                <c:pt idx="4">
                  <c:v>847</c:v>
                </c:pt>
                <c:pt idx="5">
                  <c:v>8633</c:v>
                </c:pt>
                <c:pt idx="6">
                  <c:v>6458</c:v>
                </c:pt>
                <c:pt idx="7">
                  <c:v>3458</c:v>
                </c:pt>
                <c:pt idx="8">
                  <c:v>915</c:v>
                </c:pt>
                <c:pt idx="9">
                  <c:v>2583</c:v>
                </c:pt>
                <c:pt idx="10">
                  <c:v>-327</c:v>
                </c:pt>
                <c:pt idx="11">
                  <c:v>-525</c:v>
                </c:pt>
                <c:pt idx="12">
                  <c:v>-1924</c:v>
                </c:pt>
              </c:numCache>
            </c:numRef>
          </c:yVal>
          <c:smooth val="0"/>
        </c:ser>
        <c:dLbls>
          <c:showLegendKey val="0"/>
          <c:showVal val="0"/>
          <c:showCatName val="0"/>
          <c:showSerName val="0"/>
          <c:showPercent val="0"/>
          <c:showBubbleSize val="0"/>
        </c:dLbls>
        <c:axId val="95356416"/>
        <c:axId val="95358336"/>
      </c:scatterChart>
      <c:valAx>
        <c:axId val="95356416"/>
        <c:scaling>
          <c:orientation val="minMax"/>
        </c:scaling>
        <c:delete val="0"/>
        <c:axPos val="b"/>
        <c:title>
          <c:tx>
            <c:rich>
              <a:bodyPr/>
              <a:lstStyle/>
              <a:p>
                <a:pPr>
                  <a:defRPr sz="1200" b="0"/>
                </a:pPr>
                <a:r>
                  <a:rPr lang="ja-JP" altLang="en-US" sz="1200" b="0" dirty="0" smtClean="0"/>
                  <a:t>中心都市人口</a:t>
                </a:r>
                <a:endParaRPr lang="ja-JP" altLang="en-US" sz="1200" b="0" dirty="0"/>
              </a:p>
            </c:rich>
          </c:tx>
          <c:layout>
            <c:manualLayout>
              <c:xMode val="edge"/>
              <c:yMode val="edge"/>
              <c:x val="0.46107697435327699"/>
              <c:y val="0.61836460900788093"/>
            </c:manualLayout>
          </c:layout>
          <c:overlay val="0"/>
        </c:title>
        <c:numFmt formatCode="General" sourceLinked="1"/>
        <c:majorTickMark val="out"/>
        <c:minorTickMark val="none"/>
        <c:tickLblPos val="nextTo"/>
        <c:txPr>
          <a:bodyPr/>
          <a:lstStyle/>
          <a:p>
            <a:pPr>
              <a:defRPr sz="1200"/>
            </a:pPr>
            <a:endParaRPr lang="ja-JP"/>
          </a:p>
        </c:txPr>
        <c:crossAx val="95358336"/>
        <c:crosses val="autoZero"/>
        <c:crossBetween val="midCat"/>
      </c:valAx>
      <c:valAx>
        <c:axId val="95358336"/>
        <c:scaling>
          <c:orientation val="minMax"/>
        </c:scaling>
        <c:delete val="0"/>
        <c:axPos val="l"/>
        <c:majorGridlines>
          <c:spPr>
            <a:ln>
              <a:prstDash val="sysDash"/>
            </a:ln>
          </c:spPr>
        </c:majorGridlines>
        <c:title>
          <c:tx>
            <c:rich>
              <a:bodyPr rot="0" vert="wordArtVertRtl"/>
              <a:lstStyle/>
              <a:p>
                <a:pPr>
                  <a:defRPr sz="1200" b="0"/>
                </a:pPr>
                <a:r>
                  <a:rPr lang="ja-JP" altLang="en-US" sz="1200" b="0" dirty="0" smtClean="0"/>
                  <a:t>郊外地域人口</a:t>
                </a:r>
                <a:endParaRPr lang="ja-JP" altLang="en-US" sz="1200" b="0" dirty="0"/>
              </a:p>
            </c:rich>
          </c:tx>
          <c:overlay val="0"/>
        </c:title>
        <c:numFmt formatCode="General" sourceLinked="1"/>
        <c:majorTickMark val="out"/>
        <c:minorTickMark val="none"/>
        <c:tickLblPos val="nextTo"/>
        <c:txPr>
          <a:bodyPr/>
          <a:lstStyle/>
          <a:p>
            <a:pPr>
              <a:defRPr sz="1200"/>
            </a:pPr>
            <a:endParaRPr lang="ja-JP"/>
          </a:p>
        </c:txPr>
        <c:crossAx val="95356416"/>
        <c:crosses val="autoZero"/>
        <c:crossBetween val="midCat"/>
      </c:valAx>
    </c:plotArea>
    <c:plotVisOnly val="1"/>
    <c:dispBlanksAs val="gap"/>
    <c:showDLblsOverMax val="0"/>
  </c:chart>
  <c:spPr>
    <a:ln>
      <a:solidFill>
        <a:schemeClr val="tx1">
          <a:tint val="75000"/>
          <a:shade val="95000"/>
          <a:satMod val="105000"/>
        </a:schemeClr>
      </a:solidFill>
    </a:ln>
  </c:sp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890303240642879E-2"/>
          <c:y val="6.4548383512943008E-2"/>
          <c:w val="0.87089389281230301"/>
          <c:h val="0.79410484445261997"/>
        </c:manualLayout>
      </c:layout>
      <c:barChart>
        <c:barDir val="col"/>
        <c:grouping val="clustered"/>
        <c:varyColors val="0"/>
        <c:ser>
          <c:idx val="2"/>
          <c:order val="2"/>
          <c:tx>
            <c:strRef>
              <c:f>自然増減最終形!$A$22</c:f>
              <c:strCache>
                <c:ptCount val="1"/>
                <c:pt idx="0">
                  <c:v>自然増加数</c:v>
                </c:pt>
              </c:strCache>
            </c:strRef>
          </c:tx>
          <c:spPr>
            <a:solidFill>
              <a:schemeClr val="accent3"/>
            </a:solidFill>
            <a:ln>
              <a:noFill/>
            </a:ln>
            <a:effectLst/>
          </c:spPr>
          <c:invertIfNegative val="0"/>
          <c:cat>
            <c:numRef>
              <c:f>自然増減最終形!$B$19:$AI$19</c:f>
              <c:numCache>
                <c:formatCode>General</c:formatCode>
                <c:ptCount val="34"/>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numCache>
            </c:numRef>
          </c:cat>
          <c:val>
            <c:numRef>
              <c:f>自然増減最終形!$B$22:$AI$22</c:f>
              <c:numCache>
                <c:formatCode>General</c:formatCode>
                <c:ptCount val="34"/>
                <c:pt idx="0">
                  <c:v>4501</c:v>
                </c:pt>
                <c:pt idx="1">
                  <c:v>4442</c:v>
                </c:pt>
                <c:pt idx="2">
                  <c:v>4049</c:v>
                </c:pt>
                <c:pt idx="3">
                  <c:v>3899</c:v>
                </c:pt>
                <c:pt idx="4">
                  <c:v>3871</c:v>
                </c:pt>
                <c:pt idx="5">
                  <c:v>3718</c:v>
                </c:pt>
                <c:pt idx="6">
                  <c:v>3150</c:v>
                </c:pt>
                <c:pt idx="7">
                  <c:v>3115</c:v>
                </c:pt>
                <c:pt idx="8">
                  <c:v>2795</c:v>
                </c:pt>
                <c:pt idx="9">
                  <c:v>2092</c:v>
                </c:pt>
                <c:pt idx="10">
                  <c:v>2075</c:v>
                </c:pt>
                <c:pt idx="11">
                  <c:v>1709</c:v>
                </c:pt>
                <c:pt idx="12">
                  <c:v>1804</c:v>
                </c:pt>
                <c:pt idx="13">
                  <c:v>1628</c:v>
                </c:pt>
                <c:pt idx="14">
                  <c:v>1547</c:v>
                </c:pt>
                <c:pt idx="15">
                  <c:v>1914</c:v>
                </c:pt>
                <c:pt idx="16">
                  <c:v>1814</c:v>
                </c:pt>
                <c:pt idx="17">
                  <c:v>1727</c:v>
                </c:pt>
                <c:pt idx="18">
                  <c:v>1982</c:v>
                </c:pt>
                <c:pt idx="19">
                  <c:v>1784</c:v>
                </c:pt>
                <c:pt idx="20">
                  <c:v>1552</c:v>
                </c:pt>
                <c:pt idx="21">
                  <c:v>1781</c:v>
                </c:pt>
                <c:pt idx="22">
                  <c:v>1636</c:v>
                </c:pt>
                <c:pt idx="23">
                  <c:v>1027</c:v>
                </c:pt>
                <c:pt idx="24">
                  <c:v>1164</c:v>
                </c:pt>
                <c:pt idx="25">
                  <c:v>890</c:v>
                </c:pt>
                <c:pt idx="26">
                  <c:v>565</c:v>
                </c:pt>
                <c:pt idx="27">
                  <c:v>743</c:v>
                </c:pt>
                <c:pt idx="28">
                  <c:v>553</c:v>
                </c:pt>
                <c:pt idx="29">
                  <c:v>452</c:v>
                </c:pt>
                <c:pt idx="30">
                  <c:v>300</c:v>
                </c:pt>
                <c:pt idx="31">
                  <c:v>23</c:v>
                </c:pt>
                <c:pt idx="32">
                  <c:v>131</c:v>
                </c:pt>
                <c:pt idx="33">
                  <c:v>-472</c:v>
                </c:pt>
              </c:numCache>
            </c:numRef>
          </c:val>
        </c:ser>
        <c:dLbls>
          <c:showLegendKey val="0"/>
          <c:showVal val="0"/>
          <c:showCatName val="0"/>
          <c:showSerName val="0"/>
          <c:showPercent val="0"/>
          <c:showBubbleSize val="0"/>
        </c:dLbls>
        <c:gapWidth val="219"/>
        <c:axId val="95614464"/>
        <c:axId val="95428608"/>
      </c:barChart>
      <c:lineChart>
        <c:grouping val="standard"/>
        <c:varyColors val="0"/>
        <c:ser>
          <c:idx val="0"/>
          <c:order val="0"/>
          <c:tx>
            <c:strRef>
              <c:f>自然増減最終形!$A$20</c:f>
              <c:strCache>
                <c:ptCount val="1"/>
                <c:pt idx="0">
                  <c:v>出生者数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自然増減最終形!$B$19:$AI$19</c:f>
              <c:numCache>
                <c:formatCode>General</c:formatCode>
                <c:ptCount val="34"/>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numCache>
            </c:numRef>
          </c:cat>
          <c:val>
            <c:numRef>
              <c:f>自然増減最終形!$B$20:$AI$20</c:f>
              <c:numCache>
                <c:formatCode>General</c:formatCode>
                <c:ptCount val="34"/>
                <c:pt idx="0">
                  <c:v>7896</c:v>
                </c:pt>
                <c:pt idx="1">
                  <c:v>7976</c:v>
                </c:pt>
                <c:pt idx="2">
                  <c:v>7545</c:v>
                </c:pt>
                <c:pt idx="3">
                  <c:v>7372</c:v>
                </c:pt>
                <c:pt idx="4">
                  <c:v>7461</c:v>
                </c:pt>
                <c:pt idx="5">
                  <c:v>7207</c:v>
                </c:pt>
                <c:pt idx="6">
                  <c:v>7038</c:v>
                </c:pt>
                <c:pt idx="7">
                  <c:v>6657</c:v>
                </c:pt>
                <c:pt idx="8">
                  <c:v>6510</c:v>
                </c:pt>
                <c:pt idx="9">
                  <c:v>5977</c:v>
                </c:pt>
                <c:pt idx="10">
                  <c:v>5996</c:v>
                </c:pt>
                <c:pt idx="11">
                  <c:v>5728</c:v>
                </c:pt>
                <c:pt idx="12">
                  <c:v>5837</c:v>
                </c:pt>
                <c:pt idx="13">
                  <c:v>5823</c:v>
                </c:pt>
                <c:pt idx="14">
                  <c:v>5734</c:v>
                </c:pt>
                <c:pt idx="15">
                  <c:v>6255</c:v>
                </c:pt>
                <c:pt idx="16">
                  <c:v>5923</c:v>
                </c:pt>
                <c:pt idx="17">
                  <c:v>6141</c:v>
                </c:pt>
                <c:pt idx="18">
                  <c:v>6297</c:v>
                </c:pt>
                <c:pt idx="19">
                  <c:v>6260</c:v>
                </c:pt>
                <c:pt idx="20">
                  <c:v>6175</c:v>
                </c:pt>
                <c:pt idx="21">
                  <c:v>6151</c:v>
                </c:pt>
                <c:pt idx="22">
                  <c:v>6216</c:v>
                </c:pt>
                <c:pt idx="23">
                  <c:v>5880</c:v>
                </c:pt>
                <c:pt idx="24">
                  <c:v>5943</c:v>
                </c:pt>
                <c:pt idx="25">
                  <c:v>5737</c:v>
                </c:pt>
                <c:pt idx="26">
                  <c:v>5589</c:v>
                </c:pt>
                <c:pt idx="27">
                  <c:v>5726</c:v>
                </c:pt>
                <c:pt idx="28">
                  <c:v>5776</c:v>
                </c:pt>
                <c:pt idx="29">
                  <c:v>5715</c:v>
                </c:pt>
                <c:pt idx="30">
                  <c:v>5737</c:v>
                </c:pt>
                <c:pt idx="31">
                  <c:v>5680</c:v>
                </c:pt>
                <c:pt idx="32">
                  <c:v>5732</c:v>
                </c:pt>
                <c:pt idx="33">
                  <c:v>5479</c:v>
                </c:pt>
              </c:numCache>
            </c:numRef>
          </c:val>
          <c:smooth val="0"/>
        </c:ser>
        <c:ser>
          <c:idx val="1"/>
          <c:order val="1"/>
          <c:tx>
            <c:strRef>
              <c:f>自然増減最終形!$A$21</c:f>
              <c:strCache>
                <c:ptCount val="1"/>
                <c:pt idx="0">
                  <c:v>死亡者数</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自然増減最終形!$B$19:$AI$19</c:f>
              <c:numCache>
                <c:formatCode>General</c:formatCode>
                <c:ptCount val="34"/>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numCache>
            </c:numRef>
          </c:cat>
          <c:val>
            <c:numRef>
              <c:f>自然増減最終形!$B$21:$AI$21</c:f>
              <c:numCache>
                <c:formatCode>General</c:formatCode>
                <c:ptCount val="34"/>
                <c:pt idx="0">
                  <c:v>3395</c:v>
                </c:pt>
                <c:pt idx="1">
                  <c:v>3534</c:v>
                </c:pt>
                <c:pt idx="2">
                  <c:v>3496</c:v>
                </c:pt>
                <c:pt idx="3">
                  <c:v>3473</c:v>
                </c:pt>
                <c:pt idx="4">
                  <c:v>3590</c:v>
                </c:pt>
                <c:pt idx="5">
                  <c:v>3489</c:v>
                </c:pt>
                <c:pt idx="6">
                  <c:v>3888</c:v>
                </c:pt>
                <c:pt idx="7">
                  <c:v>3542</c:v>
                </c:pt>
                <c:pt idx="8">
                  <c:v>3715</c:v>
                </c:pt>
                <c:pt idx="9">
                  <c:v>3885</c:v>
                </c:pt>
                <c:pt idx="10">
                  <c:v>3921</c:v>
                </c:pt>
                <c:pt idx="11">
                  <c:v>4019</c:v>
                </c:pt>
                <c:pt idx="12">
                  <c:v>4033</c:v>
                </c:pt>
                <c:pt idx="13">
                  <c:v>4195</c:v>
                </c:pt>
                <c:pt idx="14">
                  <c:v>4187</c:v>
                </c:pt>
                <c:pt idx="15">
                  <c:v>4341</c:v>
                </c:pt>
                <c:pt idx="16">
                  <c:v>4109</c:v>
                </c:pt>
                <c:pt idx="17">
                  <c:v>4414</c:v>
                </c:pt>
                <c:pt idx="18">
                  <c:v>4315</c:v>
                </c:pt>
                <c:pt idx="19">
                  <c:v>4476</c:v>
                </c:pt>
                <c:pt idx="20">
                  <c:v>4623</c:v>
                </c:pt>
                <c:pt idx="21">
                  <c:v>4370</c:v>
                </c:pt>
                <c:pt idx="22">
                  <c:v>4580</c:v>
                </c:pt>
                <c:pt idx="23">
                  <c:v>4853</c:v>
                </c:pt>
                <c:pt idx="24">
                  <c:v>4779</c:v>
                </c:pt>
                <c:pt idx="25">
                  <c:v>4847</c:v>
                </c:pt>
                <c:pt idx="26">
                  <c:v>5024</c:v>
                </c:pt>
                <c:pt idx="27">
                  <c:v>4983</c:v>
                </c:pt>
                <c:pt idx="28">
                  <c:v>5223</c:v>
                </c:pt>
                <c:pt idx="29">
                  <c:v>5263</c:v>
                </c:pt>
                <c:pt idx="30">
                  <c:v>5437</c:v>
                </c:pt>
                <c:pt idx="31">
                  <c:v>5657</c:v>
                </c:pt>
                <c:pt idx="32">
                  <c:v>5601</c:v>
                </c:pt>
                <c:pt idx="33">
                  <c:v>5951</c:v>
                </c:pt>
              </c:numCache>
            </c:numRef>
          </c:val>
          <c:smooth val="0"/>
        </c:ser>
        <c:dLbls>
          <c:showLegendKey val="0"/>
          <c:showVal val="0"/>
          <c:showCatName val="0"/>
          <c:showSerName val="0"/>
          <c:showPercent val="0"/>
          <c:showBubbleSize val="0"/>
        </c:dLbls>
        <c:marker val="1"/>
        <c:smooth val="0"/>
        <c:axId val="95614464"/>
        <c:axId val="95428608"/>
      </c:lineChart>
      <c:catAx>
        <c:axId val="95614464"/>
        <c:scaling>
          <c:orientation val="minMax"/>
        </c:scaling>
        <c:delete val="0"/>
        <c:axPos val="b"/>
        <c:title>
          <c:tx>
            <c:rich>
              <a:bodyPr/>
              <a:lstStyle/>
              <a:p>
                <a:pPr>
                  <a:defRPr sz="1200" b="0"/>
                </a:pPr>
                <a:r>
                  <a:rPr lang="ja-JP" altLang="en-US" sz="1200" b="0" dirty="0" smtClean="0"/>
                  <a:t>年</a:t>
                </a:r>
                <a:endParaRPr lang="ja-JP" altLang="en-US" sz="1200" b="0" dirty="0"/>
              </a:p>
            </c:rich>
          </c:tx>
          <c:layout>
            <c:manualLayout>
              <c:xMode val="edge"/>
              <c:yMode val="edge"/>
              <c:x val="0.93758191076114439"/>
              <c:y val="0.90138185921054315"/>
            </c:manualLayout>
          </c:layout>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95428608"/>
        <c:crosses val="autoZero"/>
        <c:auto val="1"/>
        <c:lblAlgn val="ctr"/>
        <c:lblOffset val="100"/>
        <c:noMultiLvlLbl val="0"/>
      </c:catAx>
      <c:valAx>
        <c:axId val="95428608"/>
        <c:scaling>
          <c:orientation val="minMax"/>
        </c:scaling>
        <c:delete val="0"/>
        <c:axPos val="l"/>
        <c:majorGridlines>
          <c:spPr>
            <a:ln w="9525" cap="flat" cmpd="sng" algn="ctr">
              <a:solidFill>
                <a:schemeClr val="tx1">
                  <a:lumMod val="15000"/>
                  <a:lumOff val="85000"/>
                </a:schemeClr>
              </a:solidFill>
              <a:prstDash val="sysDash"/>
              <a:round/>
            </a:ln>
            <a:effectLst/>
          </c:spPr>
        </c:majorGridlines>
        <c:title>
          <c:tx>
            <c:rich>
              <a:bodyPr rot="0" vert="wordArtVertRtl"/>
              <a:lstStyle/>
              <a:p>
                <a:pPr>
                  <a:defRPr sz="1200" b="0"/>
                </a:pPr>
                <a:r>
                  <a:rPr lang="ja-JP" altLang="en-US" sz="1200" b="0" dirty="0" smtClean="0"/>
                  <a:t>人口</a:t>
                </a:r>
                <a:endParaRPr lang="ja-JP" altLang="en-US" sz="1200" b="0" dirty="0"/>
              </a:p>
            </c:rich>
          </c:tx>
          <c:overlay val="0"/>
        </c:title>
        <c:numFmt formatCode="General" sourceLinked="1"/>
        <c:majorTickMark val="none"/>
        <c:minorTickMark val="none"/>
        <c:tickLblPos val="nextTo"/>
        <c:spPr>
          <a:noFill/>
          <a:ln>
            <a:solidFill>
              <a:schemeClr val="tx1">
                <a:lumMod val="15000"/>
                <a:lumOff val="85000"/>
              </a:schemeClr>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95614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2"/>
          <c:tx>
            <c:strRef>
              <c:f>Sheet3!$A$59</c:f>
              <c:strCache>
                <c:ptCount val="1"/>
                <c:pt idx="0">
                  <c:v>社会増加数</c:v>
                </c:pt>
              </c:strCache>
            </c:strRef>
          </c:tx>
          <c:spPr>
            <a:solidFill>
              <a:schemeClr val="accent3"/>
            </a:solidFill>
            <a:ln>
              <a:noFill/>
            </a:ln>
            <a:effectLst/>
          </c:spPr>
          <c:invertIfNegative val="0"/>
          <c:cat>
            <c:numRef>
              <c:f>Sheet3!$B$56:$AI$56</c:f>
              <c:numCache>
                <c:formatCode>General</c:formatCode>
                <c:ptCount val="34"/>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numCache>
            </c:numRef>
          </c:cat>
          <c:val>
            <c:numRef>
              <c:f>Sheet3!$B$59:$AI$59</c:f>
              <c:numCache>
                <c:formatCode>General</c:formatCode>
                <c:ptCount val="34"/>
                <c:pt idx="0">
                  <c:v>-801</c:v>
                </c:pt>
                <c:pt idx="1">
                  <c:v>237</c:v>
                </c:pt>
                <c:pt idx="2">
                  <c:v>-1680</c:v>
                </c:pt>
                <c:pt idx="3">
                  <c:v>-1532</c:v>
                </c:pt>
                <c:pt idx="4">
                  <c:v>-2351</c:v>
                </c:pt>
                <c:pt idx="5">
                  <c:v>-2561</c:v>
                </c:pt>
                <c:pt idx="6">
                  <c:v>-1145</c:v>
                </c:pt>
                <c:pt idx="7">
                  <c:v>-1487</c:v>
                </c:pt>
                <c:pt idx="8">
                  <c:v>-2190</c:v>
                </c:pt>
                <c:pt idx="9">
                  <c:v>-1734</c:v>
                </c:pt>
                <c:pt idx="10">
                  <c:v>-946</c:v>
                </c:pt>
                <c:pt idx="11">
                  <c:v>-590</c:v>
                </c:pt>
                <c:pt idx="12">
                  <c:v>-255</c:v>
                </c:pt>
                <c:pt idx="13">
                  <c:v>136</c:v>
                </c:pt>
                <c:pt idx="14">
                  <c:v>703</c:v>
                </c:pt>
                <c:pt idx="15">
                  <c:v>363</c:v>
                </c:pt>
                <c:pt idx="16">
                  <c:v>-887</c:v>
                </c:pt>
                <c:pt idx="17">
                  <c:v>-299</c:v>
                </c:pt>
                <c:pt idx="18">
                  <c:v>-390</c:v>
                </c:pt>
                <c:pt idx="19">
                  <c:v>-636</c:v>
                </c:pt>
                <c:pt idx="20">
                  <c:v>-336</c:v>
                </c:pt>
                <c:pt idx="21">
                  <c:v>-611</c:v>
                </c:pt>
                <c:pt idx="22">
                  <c:v>-396</c:v>
                </c:pt>
                <c:pt idx="23">
                  <c:v>-138</c:v>
                </c:pt>
                <c:pt idx="24">
                  <c:v>364</c:v>
                </c:pt>
                <c:pt idx="25">
                  <c:v>480</c:v>
                </c:pt>
                <c:pt idx="26">
                  <c:v>461</c:v>
                </c:pt>
                <c:pt idx="27">
                  <c:v>47</c:v>
                </c:pt>
                <c:pt idx="28">
                  <c:v>435</c:v>
                </c:pt>
                <c:pt idx="29">
                  <c:v>-147</c:v>
                </c:pt>
                <c:pt idx="30">
                  <c:v>-477</c:v>
                </c:pt>
                <c:pt idx="31">
                  <c:v>300</c:v>
                </c:pt>
                <c:pt idx="32">
                  <c:v>1121</c:v>
                </c:pt>
                <c:pt idx="33">
                  <c:v>603</c:v>
                </c:pt>
              </c:numCache>
            </c:numRef>
          </c:val>
        </c:ser>
        <c:dLbls>
          <c:showLegendKey val="0"/>
          <c:showVal val="0"/>
          <c:showCatName val="0"/>
          <c:showSerName val="0"/>
          <c:showPercent val="0"/>
          <c:showBubbleSize val="0"/>
        </c:dLbls>
        <c:gapWidth val="219"/>
        <c:axId val="95466240"/>
        <c:axId val="95468160"/>
      </c:barChart>
      <c:lineChart>
        <c:grouping val="standard"/>
        <c:varyColors val="0"/>
        <c:ser>
          <c:idx val="0"/>
          <c:order val="0"/>
          <c:tx>
            <c:strRef>
              <c:f>Sheet3!$A$57</c:f>
              <c:strCache>
                <c:ptCount val="1"/>
                <c:pt idx="0">
                  <c:v>転入者数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Sheet3!$B$56:$AI$56</c:f>
              <c:numCache>
                <c:formatCode>General</c:formatCode>
                <c:ptCount val="34"/>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numCache>
            </c:numRef>
          </c:cat>
          <c:val>
            <c:numRef>
              <c:f>Sheet3!$B$57:$AI$57</c:f>
              <c:numCache>
                <c:formatCode>General</c:formatCode>
                <c:ptCount val="34"/>
                <c:pt idx="0">
                  <c:v>23438</c:v>
                </c:pt>
                <c:pt idx="1">
                  <c:v>24185</c:v>
                </c:pt>
                <c:pt idx="2">
                  <c:v>21922</c:v>
                </c:pt>
                <c:pt idx="3">
                  <c:v>21656</c:v>
                </c:pt>
                <c:pt idx="4">
                  <c:v>19925</c:v>
                </c:pt>
                <c:pt idx="5">
                  <c:v>19884</c:v>
                </c:pt>
                <c:pt idx="6">
                  <c:v>21270</c:v>
                </c:pt>
                <c:pt idx="7">
                  <c:v>20519</c:v>
                </c:pt>
                <c:pt idx="8">
                  <c:v>19508</c:v>
                </c:pt>
                <c:pt idx="9">
                  <c:v>19401</c:v>
                </c:pt>
                <c:pt idx="10">
                  <c:v>19569</c:v>
                </c:pt>
                <c:pt idx="11">
                  <c:v>20364</c:v>
                </c:pt>
                <c:pt idx="12">
                  <c:v>21150</c:v>
                </c:pt>
                <c:pt idx="13">
                  <c:v>20739</c:v>
                </c:pt>
                <c:pt idx="14">
                  <c:v>21240</c:v>
                </c:pt>
                <c:pt idx="15">
                  <c:v>21433</c:v>
                </c:pt>
                <c:pt idx="16">
                  <c:v>20626</c:v>
                </c:pt>
                <c:pt idx="17">
                  <c:v>21513</c:v>
                </c:pt>
                <c:pt idx="18">
                  <c:v>20543</c:v>
                </c:pt>
                <c:pt idx="19">
                  <c:v>19681</c:v>
                </c:pt>
                <c:pt idx="20">
                  <c:v>20461</c:v>
                </c:pt>
                <c:pt idx="21">
                  <c:v>19794</c:v>
                </c:pt>
                <c:pt idx="22">
                  <c:v>19252</c:v>
                </c:pt>
                <c:pt idx="23">
                  <c:v>19822</c:v>
                </c:pt>
                <c:pt idx="24">
                  <c:v>19617</c:v>
                </c:pt>
                <c:pt idx="25">
                  <c:v>19108</c:v>
                </c:pt>
                <c:pt idx="26">
                  <c:v>18262</c:v>
                </c:pt>
                <c:pt idx="27">
                  <c:v>18182</c:v>
                </c:pt>
                <c:pt idx="28">
                  <c:v>18154</c:v>
                </c:pt>
                <c:pt idx="29">
                  <c:v>17435</c:v>
                </c:pt>
                <c:pt idx="30">
                  <c:v>15918</c:v>
                </c:pt>
                <c:pt idx="31">
                  <c:v>16013</c:v>
                </c:pt>
                <c:pt idx="32">
                  <c:v>16522</c:v>
                </c:pt>
                <c:pt idx="33">
                  <c:v>16200</c:v>
                </c:pt>
              </c:numCache>
            </c:numRef>
          </c:val>
          <c:smooth val="0"/>
        </c:ser>
        <c:ser>
          <c:idx val="1"/>
          <c:order val="1"/>
          <c:tx>
            <c:strRef>
              <c:f>Sheet3!$A$58</c:f>
              <c:strCache>
                <c:ptCount val="1"/>
                <c:pt idx="0">
                  <c:v>転出者数</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Sheet3!$B$56:$AI$56</c:f>
              <c:numCache>
                <c:formatCode>General</c:formatCode>
                <c:ptCount val="34"/>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numCache>
            </c:numRef>
          </c:cat>
          <c:val>
            <c:numRef>
              <c:f>Sheet3!$B$58:$AI$58</c:f>
              <c:numCache>
                <c:formatCode>General</c:formatCode>
                <c:ptCount val="34"/>
                <c:pt idx="0">
                  <c:v>24239</c:v>
                </c:pt>
                <c:pt idx="1">
                  <c:v>23948</c:v>
                </c:pt>
                <c:pt idx="2">
                  <c:v>23602</c:v>
                </c:pt>
                <c:pt idx="3">
                  <c:v>23188</c:v>
                </c:pt>
                <c:pt idx="4">
                  <c:v>22276</c:v>
                </c:pt>
                <c:pt idx="5">
                  <c:v>22445</c:v>
                </c:pt>
                <c:pt idx="6">
                  <c:v>22415</c:v>
                </c:pt>
                <c:pt idx="7">
                  <c:v>22006</c:v>
                </c:pt>
                <c:pt idx="8">
                  <c:v>21698</c:v>
                </c:pt>
                <c:pt idx="9">
                  <c:v>21135</c:v>
                </c:pt>
                <c:pt idx="10">
                  <c:v>20515</c:v>
                </c:pt>
                <c:pt idx="11">
                  <c:v>20954</c:v>
                </c:pt>
                <c:pt idx="12">
                  <c:v>21405</c:v>
                </c:pt>
                <c:pt idx="13">
                  <c:v>20603</c:v>
                </c:pt>
                <c:pt idx="14">
                  <c:v>20537</c:v>
                </c:pt>
                <c:pt idx="15">
                  <c:v>21070</c:v>
                </c:pt>
                <c:pt idx="16">
                  <c:v>21513</c:v>
                </c:pt>
                <c:pt idx="17">
                  <c:v>21812</c:v>
                </c:pt>
                <c:pt idx="18">
                  <c:v>20933</c:v>
                </c:pt>
                <c:pt idx="19">
                  <c:v>20317</c:v>
                </c:pt>
                <c:pt idx="20">
                  <c:v>20797</c:v>
                </c:pt>
                <c:pt idx="21">
                  <c:v>20405</c:v>
                </c:pt>
                <c:pt idx="22">
                  <c:v>19648</c:v>
                </c:pt>
                <c:pt idx="23">
                  <c:v>19960</c:v>
                </c:pt>
                <c:pt idx="24">
                  <c:v>19253</c:v>
                </c:pt>
                <c:pt idx="25">
                  <c:v>18628</c:v>
                </c:pt>
                <c:pt idx="26">
                  <c:v>17801</c:v>
                </c:pt>
                <c:pt idx="27">
                  <c:v>18135</c:v>
                </c:pt>
                <c:pt idx="28">
                  <c:v>17719</c:v>
                </c:pt>
                <c:pt idx="29">
                  <c:v>17582</c:v>
                </c:pt>
                <c:pt idx="30">
                  <c:v>16395</c:v>
                </c:pt>
                <c:pt idx="31">
                  <c:v>15713</c:v>
                </c:pt>
                <c:pt idx="32">
                  <c:v>15401</c:v>
                </c:pt>
                <c:pt idx="33">
                  <c:v>15597</c:v>
                </c:pt>
              </c:numCache>
            </c:numRef>
          </c:val>
          <c:smooth val="0"/>
        </c:ser>
        <c:dLbls>
          <c:showLegendKey val="0"/>
          <c:showVal val="0"/>
          <c:showCatName val="0"/>
          <c:showSerName val="0"/>
          <c:showPercent val="0"/>
          <c:showBubbleSize val="0"/>
        </c:dLbls>
        <c:marker val="1"/>
        <c:smooth val="0"/>
        <c:axId val="95466240"/>
        <c:axId val="95468160"/>
      </c:lineChart>
      <c:catAx>
        <c:axId val="95466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95468160"/>
        <c:crosses val="autoZero"/>
        <c:auto val="1"/>
        <c:lblAlgn val="ctr"/>
        <c:lblOffset val="100"/>
        <c:noMultiLvlLbl val="0"/>
      </c:catAx>
      <c:valAx>
        <c:axId val="95468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5466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7249730536763"/>
          <c:y val="6.0815291311303948E-2"/>
          <c:w val="0.79581819777961182"/>
          <c:h val="0.8331621115470319"/>
        </c:manualLayout>
      </c:layout>
      <c:barChart>
        <c:barDir val="col"/>
        <c:grouping val="clustered"/>
        <c:varyColors val="0"/>
        <c:ser>
          <c:idx val="2"/>
          <c:order val="2"/>
          <c:tx>
            <c:strRef>
              <c:f>Sheet3!$A$59</c:f>
              <c:strCache>
                <c:ptCount val="1"/>
                <c:pt idx="0">
                  <c:v>社会増加数</c:v>
                </c:pt>
              </c:strCache>
            </c:strRef>
          </c:tx>
          <c:spPr>
            <a:solidFill>
              <a:schemeClr val="accent3"/>
            </a:solidFill>
            <a:ln>
              <a:noFill/>
            </a:ln>
            <a:effectLst/>
          </c:spPr>
          <c:invertIfNegative val="0"/>
          <c:cat>
            <c:numRef>
              <c:f>Sheet3!$B$56:$AI$56</c:f>
              <c:numCache>
                <c:formatCode>General</c:formatCode>
                <c:ptCount val="34"/>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numCache>
            </c:numRef>
          </c:cat>
          <c:val>
            <c:numRef>
              <c:f>Sheet3!$B$59:$AI$59</c:f>
              <c:numCache>
                <c:formatCode>General</c:formatCode>
                <c:ptCount val="34"/>
                <c:pt idx="0">
                  <c:v>-801</c:v>
                </c:pt>
                <c:pt idx="1">
                  <c:v>237</c:v>
                </c:pt>
                <c:pt idx="2">
                  <c:v>-1680</c:v>
                </c:pt>
                <c:pt idx="3">
                  <c:v>-1532</c:v>
                </c:pt>
                <c:pt idx="4">
                  <c:v>-2351</c:v>
                </c:pt>
                <c:pt idx="5">
                  <c:v>-2561</c:v>
                </c:pt>
                <c:pt idx="6">
                  <c:v>-1145</c:v>
                </c:pt>
                <c:pt idx="7">
                  <c:v>-1487</c:v>
                </c:pt>
                <c:pt idx="8">
                  <c:v>-2190</c:v>
                </c:pt>
                <c:pt idx="9">
                  <c:v>-1734</c:v>
                </c:pt>
                <c:pt idx="10">
                  <c:v>-946</c:v>
                </c:pt>
                <c:pt idx="11">
                  <c:v>-590</c:v>
                </c:pt>
                <c:pt idx="12">
                  <c:v>-255</c:v>
                </c:pt>
                <c:pt idx="13">
                  <c:v>136</c:v>
                </c:pt>
                <c:pt idx="14">
                  <c:v>703</c:v>
                </c:pt>
                <c:pt idx="15">
                  <c:v>363</c:v>
                </c:pt>
                <c:pt idx="16">
                  <c:v>-887</c:v>
                </c:pt>
                <c:pt idx="17">
                  <c:v>-299</c:v>
                </c:pt>
                <c:pt idx="18">
                  <c:v>-390</c:v>
                </c:pt>
                <c:pt idx="19">
                  <c:v>-636</c:v>
                </c:pt>
                <c:pt idx="20">
                  <c:v>-336</c:v>
                </c:pt>
                <c:pt idx="21">
                  <c:v>-611</c:v>
                </c:pt>
                <c:pt idx="22">
                  <c:v>-396</c:v>
                </c:pt>
                <c:pt idx="23">
                  <c:v>-138</c:v>
                </c:pt>
                <c:pt idx="24">
                  <c:v>364</c:v>
                </c:pt>
                <c:pt idx="25">
                  <c:v>480</c:v>
                </c:pt>
                <c:pt idx="26">
                  <c:v>461</c:v>
                </c:pt>
                <c:pt idx="27">
                  <c:v>47</c:v>
                </c:pt>
                <c:pt idx="28">
                  <c:v>435</c:v>
                </c:pt>
                <c:pt idx="29">
                  <c:v>-147</c:v>
                </c:pt>
                <c:pt idx="30">
                  <c:v>-477</c:v>
                </c:pt>
                <c:pt idx="31">
                  <c:v>300</c:v>
                </c:pt>
                <c:pt idx="32">
                  <c:v>1121</c:v>
                </c:pt>
                <c:pt idx="33">
                  <c:v>603</c:v>
                </c:pt>
              </c:numCache>
            </c:numRef>
          </c:val>
        </c:ser>
        <c:dLbls>
          <c:showLegendKey val="0"/>
          <c:showVal val="0"/>
          <c:showCatName val="0"/>
          <c:showSerName val="0"/>
          <c:showPercent val="0"/>
          <c:showBubbleSize val="0"/>
        </c:dLbls>
        <c:gapWidth val="219"/>
        <c:axId val="96324224"/>
        <c:axId val="96322304"/>
      </c:barChart>
      <c:lineChart>
        <c:grouping val="standard"/>
        <c:varyColors val="0"/>
        <c:ser>
          <c:idx val="0"/>
          <c:order val="0"/>
          <c:tx>
            <c:strRef>
              <c:f>Sheet3!$A$57</c:f>
              <c:strCache>
                <c:ptCount val="1"/>
                <c:pt idx="0">
                  <c:v>転入者数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Sheet3!$B$56:$AI$56</c:f>
              <c:numCache>
                <c:formatCode>General</c:formatCode>
                <c:ptCount val="34"/>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numCache>
            </c:numRef>
          </c:cat>
          <c:val>
            <c:numRef>
              <c:f>Sheet3!$B$57:$AI$57</c:f>
              <c:numCache>
                <c:formatCode>General</c:formatCode>
                <c:ptCount val="34"/>
                <c:pt idx="0">
                  <c:v>23438</c:v>
                </c:pt>
                <c:pt idx="1">
                  <c:v>24185</c:v>
                </c:pt>
                <c:pt idx="2">
                  <c:v>21922</c:v>
                </c:pt>
                <c:pt idx="3">
                  <c:v>21656</c:v>
                </c:pt>
                <c:pt idx="4">
                  <c:v>19925</c:v>
                </c:pt>
                <c:pt idx="5">
                  <c:v>19884</c:v>
                </c:pt>
                <c:pt idx="6">
                  <c:v>21270</c:v>
                </c:pt>
                <c:pt idx="7">
                  <c:v>20519</c:v>
                </c:pt>
                <c:pt idx="8">
                  <c:v>19508</c:v>
                </c:pt>
                <c:pt idx="9">
                  <c:v>19401</c:v>
                </c:pt>
                <c:pt idx="10">
                  <c:v>19569</c:v>
                </c:pt>
                <c:pt idx="11">
                  <c:v>20364</c:v>
                </c:pt>
                <c:pt idx="12">
                  <c:v>21150</c:v>
                </c:pt>
                <c:pt idx="13">
                  <c:v>20739</c:v>
                </c:pt>
                <c:pt idx="14">
                  <c:v>21240</c:v>
                </c:pt>
                <c:pt idx="15">
                  <c:v>21433</c:v>
                </c:pt>
                <c:pt idx="16">
                  <c:v>20626</c:v>
                </c:pt>
                <c:pt idx="17">
                  <c:v>21513</c:v>
                </c:pt>
                <c:pt idx="18">
                  <c:v>20543</c:v>
                </c:pt>
                <c:pt idx="19">
                  <c:v>19681</c:v>
                </c:pt>
                <c:pt idx="20">
                  <c:v>20461</c:v>
                </c:pt>
                <c:pt idx="21">
                  <c:v>19794</c:v>
                </c:pt>
                <c:pt idx="22">
                  <c:v>19252</c:v>
                </c:pt>
                <c:pt idx="23">
                  <c:v>19822</c:v>
                </c:pt>
                <c:pt idx="24">
                  <c:v>19617</c:v>
                </c:pt>
                <c:pt idx="25">
                  <c:v>19108</c:v>
                </c:pt>
                <c:pt idx="26">
                  <c:v>18262</c:v>
                </c:pt>
                <c:pt idx="27">
                  <c:v>18182</c:v>
                </c:pt>
                <c:pt idx="28">
                  <c:v>18154</c:v>
                </c:pt>
                <c:pt idx="29">
                  <c:v>17435</c:v>
                </c:pt>
                <c:pt idx="30">
                  <c:v>15918</c:v>
                </c:pt>
                <c:pt idx="31">
                  <c:v>16013</c:v>
                </c:pt>
                <c:pt idx="32">
                  <c:v>16522</c:v>
                </c:pt>
                <c:pt idx="33">
                  <c:v>16200</c:v>
                </c:pt>
              </c:numCache>
            </c:numRef>
          </c:val>
          <c:smooth val="0"/>
        </c:ser>
        <c:ser>
          <c:idx val="1"/>
          <c:order val="1"/>
          <c:tx>
            <c:strRef>
              <c:f>Sheet3!$A$58</c:f>
              <c:strCache>
                <c:ptCount val="1"/>
                <c:pt idx="0">
                  <c:v>転出者数</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Sheet3!$B$56:$AI$56</c:f>
              <c:numCache>
                <c:formatCode>General</c:formatCode>
                <c:ptCount val="34"/>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numCache>
            </c:numRef>
          </c:cat>
          <c:val>
            <c:numRef>
              <c:f>Sheet3!$B$58:$AI$58</c:f>
              <c:numCache>
                <c:formatCode>General</c:formatCode>
                <c:ptCount val="34"/>
                <c:pt idx="0">
                  <c:v>24239</c:v>
                </c:pt>
                <c:pt idx="1">
                  <c:v>23948</c:v>
                </c:pt>
                <c:pt idx="2">
                  <c:v>23602</c:v>
                </c:pt>
                <c:pt idx="3">
                  <c:v>23188</c:v>
                </c:pt>
                <c:pt idx="4">
                  <c:v>22276</c:v>
                </c:pt>
                <c:pt idx="5">
                  <c:v>22445</c:v>
                </c:pt>
                <c:pt idx="6">
                  <c:v>22415</c:v>
                </c:pt>
                <c:pt idx="7">
                  <c:v>22006</c:v>
                </c:pt>
                <c:pt idx="8">
                  <c:v>21698</c:v>
                </c:pt>
                <c:pt idx="9">
                  <c:v>21135</c:v>
                </c:pt>
                <c:pt idx="10">
                  <c:v>20515</c:v>
                </c:pt>
                <c:pt idx="11">
                  <c:v>20954</c:v>
                </c:pt>
                <c:pt idx="12">
                  <c:v>21405</c:v>
                </c:pt>
                <c:pt idx="13">
                  <c:v>20603</c:v>
                </c:pt>
                <c:pt idx="14">
                  <c:v>20537</c:v>
                </c:pt>
                <c:pt idx="15">
                  <c:v>21070</c:v>
                </c:pt>
                <c:pt idx="16">
                  <c:v>21513</c:v>
                </c:pt>
                <c:pt idx="17">
                  <c:v>21812</c:v>
                </c:pt>
                <c:pt idx="18">
                  <c:v>20933</c:v>
                </c:pt>
                <c:pt idx="19">
                  <c:v>20317</c:v>
                </c:pt>
                <c:pt idx="20">
                  <c:v>20797</c:v>
                </c:pt>
                <c:pt idx="21">
                  <c:v>20405</c:v>
                </c:pt>
                <c:pt idx="22">
                  <c:v>19648</c:v>
                </c:pt>
                <c:pt idx="23">
                  <c:v>19960</c:v>
                </c:pt>
                <c:pt idx="24">
                  <c:v>19253</c:v>
                </c:pt>
                <c:pt idx="25">
                  <c:v>18628</c:v>
                </c:pt>
                <c:pt idx="26">
                  <c:v>17801</c:v>
                </c:pt>
                <c:pt idx="27">
                  <c:v>18135</c:v>
                </c:pt>
                <c:pt idx="28">
                  <c:v>17719</c:v>
                </c:pt>
                <c:pt idx="29">
                  <c:v>17582</c:v>
                </c:pt>
                <c:pt idx="30">
                  <c:v>16395</c:v>
                </c:pt>
                <c:pt idx="31">
                  <c:v>15713</c:v>
                </c:pt>
                <c:pt idx="32">
                  <c:v>15401</c:v>
                </c:pt>
                <c:pt idx="33">
                  <c:v>15597</c:v>
                </c:pt>
              </c:numCache>
            </c:numRef>
          </c:val>
          <c:smooth val="0"/>
        </c:ser>
        <c:dLbls>
          <c:showLegendKey val="0"/>
          <c:showVal val="0"/>
          <c:showCatName val="0"/>
          <c:showSerName val="0"/>
          <c:showPercent val="0"/>
          <c:showBubbleSize val="0"/>
        </c:dLbls>
        <c:marker val="1"/>
        <c:smooth val="0"/>
        <c:axId val="96310016"/>
        <c:axId val="96311936"/>
      </c:lineChart>
      <c:catAx>
        <c:axId val="96310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96311936"/>
        <c:crosses val="autoZero"/>
        <c:auto val="1"/>
        <c:lblAlgn val="ctr"/>
        <c:lblOffset val="100"/>
        <c:noMultiLvlLbl val="0"/>
      </c:catAx>
      <c:valAx>
        <c:axId val="96311936"/>
        <c:scaling>
          <c:orientation val="minMax"/>
          <c:min val="10000"/>
        </c:scaling>
        <c:delete val="0"/>
        <c:axPos val="l"/>
        <c:majorGridlines>
          <c:spPr>
            <a:ln w="9525" cap="flat" cmpd="sng" algn="ctr">
              <a:solidFill>
                <a:schemeClr val="tx1">
                  <a:lumMod val="15000"/>
                  <a:lumOff val="85000"/>
                </a:schemeClr>
              </a:solidFill>
              <a:prstDash val="sysDash"/>
              <a:round/>
            </a:ln>
            <a:effectLst/>
          </c:spPr>
        </c:majorGridlines>
        <c:title>
          <c:tx>
            <c:rich>
              <a:bodyPr rot="0" vert="wordArtVertRtl"/>
              <a:lstStyle/>
              <a:p>
                <a:pPr>
                  <a:defRPr/>
                </a:pPr>
                <a:r>
                  <a:rPr lang="ja-JP" altLang="en-US" sz="1200" b="0" dirty="0" smtClean="0"/>
                  <a:t>転入・転出</a:t>
                </a:r>
                <a:endParaRPr lang="ja-JP" altLang="en-US" sz="1200" b="0" dirty="0"/>
              </a:p>
            </c:rich>
          </c:tx>
          <c:layout>
            <c:manualLayout>
              <c:xMode val="edge"/>
              <c:yMode val="edge"/>
              <c:x val="9.6139415308630419E-3"/>
              <c:y val="0.37235674214205683"/>
            </c:manualLayout>
          </c:layout>
          <c:overlay val="0"/>
        </c:title>
        <c:numFmt formatCode="General" sourceLinked="1"/>
        <c:majorTickMark val="none"/>
        <c:minorTickMark val="none"/>
        <c:tickLblPos val="nextTo"/>
        <c:spPr>
          <a:noFill/>
          <a:ln>
            <a:solidFill>
              <a:schemeClr val="tx1">
                <a:lumMod val="15000"/>
                <a:lumOff val="85000"/>
              </a:schemeClr>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96310016"/>
        <c:crosses val="autoZero"/>
        <c:crossBetween val="between"/>
      </c:valAx>
      <c:valAx>
        <c:axId val="96322304"/>
        <c:scaling>
          <c:orientation val="minMax"/>
        </c:scaling>
        <c:delete val="0"/>
        <c:axPos val="r"/>
        <c:title>
          <c:tx>
            <c:rich>
              <a:bodyPr rot="0" vert="wordArtVertRtl"/>
              <a:lstStyle/>
              <a:p>
                <a:pPr>
                  <a:defRPr sz="1200" b="0"/>
                </a:pPr>
                <a:r>
                  <a:rPr lang="ja-JP" altLang="en-US" sz="1200" b="0" dirty="0" smtClean="0"/>
                  <a:t>社会増減</a:t>
                </a:r>
                <a:endParaRPr lang="ja-JP" altLang="en-US" sz="1200" b="0" dirty="0"/>
              </a:p>
            </c:rich>
          </c:tx>
          <c:layout>
            <c:manualLayout>
              <c:xMode val="edge"/>
              <c:yMode val="edge"/>
              <c:x val="0.96378130604536005"/>
              <c:y val="0.40255261710950063"/>
            </c:manualLayout>
          </c:layout>
          <c:overlay val="0"/>
        </c:title>
        <c:numFmt formatCode="General" sourceLinked="1"/>
        <c:majorTickMark val="out"/>
        <c:minorTickMark val="none"/>
        <c:tickLblPos val="nextTo"/>
        <c:spPr>
          <a:ln>
            <a:solidFill>
              <a:schemeClr val="tx1">
                <a:lumMod val="15000"/>
                <a:lumOff val="85000"/>
              </a:schemeClr>
            </a:solidFill>
          </a:ln>
        </c:spPr>
        <c:txPr>
          <a:bodyPr/>
          <a:lstStyle/>
          <a:p>
            <a:pPr>
              <a:defRPr sz="1200">
                <a:solidFill>
                  <a:schemeClr val="tx1">
                    <a:lumMod val="65000"/>
                    <a:lumOff val="35000"/>
                  </a:schemeClr>
                </a:solidFill>
              </a:defRPr>
            </a:pPr>
            <a:endParaRPr lang="ja-JP"/>
          </a:p>
        </c:txPr>
        <c:crossAx val="96324224"/>
        <c:crosses val="max"/>
        <c:crossBetween val="between"/>
      </c:valAx>
      <c:catAx>
        <c:axId val="96324224"/>
        <c:scaling>
          <c:orientation val="minMax"/>
        </c:scaling>
        <c:delete val="1"/>
        <c:axPos val="b"/>
        <c:numFmt formatCode="General" sourceLinked="1"/>
        <c:majorTickMark val="out"/>
        <c:minorTickMark val="none"/>
        <c:tickLblPos val="nextTo"/>
        <c:crossAx val="96322304"/>
        <c:crosses val="autoZero"/>
        <c:auto val="1"/>
        <c:lblAlgn val="ctr"/>
        <c:lblOffset val="100"/>
        <c:noMultiLvlLbl val="0"/>
      </c:catAx>
      <c:spPr>
        <a:noFill/>
        <a:ln>
          <a:noFill/>
        </a:ln>
        <a:effectLst/>
      </c:spPr>
    </c:plotArea>
    <c:legend>
      <c:legendPos val="b"/>
      <c:layout>
        <c:manualLayout>
          <c:xMode val="edge"/>
          <c:yMode val="edge"/>
          <c:x val="0.31134784627104922"/>
          <c:y val="0.83343831807312641"/>
          <c:w val="0.43084498547780403"/>
          <c:h val="5.463857691891261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40757362242402"/>
          <c:y val="3.9246931389972976E-2"/>
          <c:w val="0.78922091015228324"/>
          <c:h val="0.68519567424873973"/>
        </c:manualLayout>
      </c:layout>
      <c:barChart>
        <c:barDir val="col"/>
        <c:grouping val="clustered"/>
        <c:varyColors val="0"/>
        <c:ser>
          <c:idx val="0"/>
          <c:order val="0"/>
          <c:tx>
            <c:strRef>
              <c:f>Sheet2!$A$121</c:f>
              <c:strCache>
                <c:ptCount val="1"/>
                <c:pt idx="0">
                  <c:v>倉敷圏域就業者数</c:v>
                </c:pt>
              </c:strCache>
            </c:strRef>
          </c:tx>
          <c:spPr>
            <a:solidFill>
              <a:schemeClr val="accent1"/>
            </a:solidFill>
            <a:ln>
              <a:noFill/>
            </a:ln>
            <a:effectLst/>
          </c:spPr>
          <c:invertIfNegative val="0"/>
          <c:cat>
            <c:strRef>
              <c:f>Sheet2!$B$120:$S$120</c:f>
              <c:strCache>
                <c:ptCount val="18"/>
                <c:pt idx="0">
                  <c:v>製造業</c:v>
                </c:pt>
                <c:pt idx="1">
                  <c:v>卸売業，小売業</c:v>
                </c:pt>
                <c:pt idx="2">
                  <c:v>医療，福祉</c:v>
                </c:pt>
                <c:pt idx="3">
                  <c:v>建設業</c:v>
                </c:pt>
                <c:pt idx="4">
                  <c:v>宿泊，飲食サ業</c:v>
                </c:pt>
                <c:pt idx="5">
                  <c:v>運輸業，郵便業</c:v>
                </c:pt>
                <c:pt idx="6">
                  <c:v>サービス業（他外）</c:v>
                </c:pt>
                <c:pt idx="7">
                  <c:v>教育，学習支援業</c:v>
                </c:pt>
                <c:pt idx="8">
                  <c:v>生活関連サ，娯楽業</c:v>
                </c:pt>
                <c:pt idx="9">
                  <c:v>学術研究等</c:v>
                </c:pt>
                <c:pt idx="10">
                  <c:v>不動産業，物品賃貸業</c:v>
                </c:pt>
                <c:pt idx="11">
                  <c:v>公務</c:v>
                </c:pt>
                <c:pt idx="12">
                  <c:v>金融・保険業</c:v>
                </c:pt>
                <c:pt idx="13">
                  <c:v>情報通信業</c:v>
                </c:pt>
                <c:pt idx="14">
                  <c:v>複合サービス事業</c:v>
                </c:pt>
                <c:pt idx="15">
                  <c:v>電気・ガス・水道業等</c:v>
                </c:pt>
                <c:pt idx="16">
                  <c:v>農林漁業</c:v>
                </c:pt>
                <c:pt idx="17">
                  <c:v>鉱業等</c:v>
                </c:pt>
              </c:strCache>
            </c:strRef>
          </c:cat>
          <c:val>
            <c:numRef>
              <c:f>Sheet2!$B$121:$S$121</c:f>
              <c:numCache>
                <c:formatCode>General</c:formatCode>
                <c:ptCount val="18"/>
                <c:pt idx="0">
                  <c:v>62044</c:v>
                </c:pt>
                <c:pt idx="1">
                  <c:v>50632</c:v>
                </c:pt>
                <c:pt idx="2">
                  <c:v>32475</c:v>
                </c:pt>
                <c:pt idx="3">
                  <c:v>22066</c:v>
                </c:pt>
                <c:pt idx="4">
                  <c:v>20823</c:v>
                </c:pt>
                <c:pt idx="5">
                  <c:v>18373</c:v>
                </c:pt>
                <c:pt idx="6">
                  <c:v>15970</c:v>
                </c:pt>
                <c:pt idx="7">
                  <c:v>11902</c:v>
                </c:pt>
                <c:pt idx="8">
                  <c:v>10123</c:v>
                </c:pt>
                <c:pt idx="9">
                  <c:v>5641</c:v>
                </c:pt>
                <c:pt idx="10">
                  <c:v>5522</c:v>
                </c:pt>
                <c:pt idx="11">
                  <c:v>5093</c:v>
                </c:pt>
                <c:pt idx="12">
                  <c:v>4747</c:v>
                </c:pt>
                <c:pt idx="13">
                  <c:v>2049</c:v>
                </c:pt>
                <c:pt idx="14">
                  <c:v>1702</c:v>
                </c:pt>
                <c:pt idx="15">
                  <c:v>1414</c:v>
                </c:pt>
                <c:pt idx="16">
                  <c:v>687</c:v>
                </c:pt>
                <c:pt idx="17">
                  <c:v>118</c:v>
                </c:pt>
              </c:numCache>
            </c:numRef>
          </c:val>
        </c:ser>
        <c:dLbls>
          <c:showLegendKey val="0"/>
          <c:showVal val="0"/>
          <c:showCatName val="0"/>
          <c:showSerName val="0"/>
          <c:showPercent val="0"/>
          <c:showBubbleSize val="0"/>
        </c:dLbls>
        <c:gapWidth val="219"/>
        <c:overlap val="-27"/>
        <c:axId val="96009216"/>
        <c:axId val="96293632"/>
      </c:barChart>
      <c:lineChart>
        <c:grouping val="standard"/>
        <c:varyColors val="0"/>
        <c:ser>
          <c:idx val="1"/>
          <c:order val="1"/>
          <c:tx>
            <c:strRef>
              <c:f>Sheet2!$A$122</c:f>
              <c:strCache>
                <c:ptCount val="1"/>
                <c:pt idx="0">
                  <c:v>特化係数</c:v>
                </c:pt>
              </c:strCache>
            </c:strRef>
          </c:tx>
          <c:spPr>
            <a:ln w="28575" cap="rnd">
              <a:solidFill>
                <a:schemeClr val="accent2"/>
              </a:solidFill>
              <a:round/>
            </a:ln>
            <a:effectLst/>
          </c:spPr>
          <c:marker>
            <c:symbol val="diamond"/>
            <c:size val="5"/>
          </c:marker>
          <c:cat>
            <c:strRef>
              <c:f>Sheet2!$B$120:$S$120</c:f>
              <c:strCache>
                <c:ptCount val="18"/>
                <c:pt idx="0">
                  <c:v>製造業</c:v>
                </c:pt>
                <c:pt idx="1">
                  <c:v>卸売業，小売業</c:v>
                </c:pt>
                <c:pt idx="2">
                  <c:v>医療，福祉</c:v>
                </c:pt>
                <c:pt idx="3">
                  <c:v>建設業</c:v>
                </c:pt>
                <c:pt idx="4">
                  <c:v>宿泊，飲食サ業</c:v>
                </c:pt>
                <c:pt idx="5">
                  <c:v>運輸業，郵便業</c:v>
                </c:pt>
                <c:pt idx="6">
                  <c:v>サービス業（他外）</c:v>
                </c:pt>
                <c:pt idx="7">
                  <c:v>教育，学習支援業</c:v>
                </c:pt>
                <c:pt idx="8">
                  <c:v>生活関連サ，娯楽業</c:v>
                </c:pt>
                <c:pt idx="9">
                  <c:v>学術研究等</c:v>
                </c:pt>
                <c:pt idx="10">
                  <c:v>不動産業，物品賃貸業</c:v>
                </c:pt>
                <c:pt idx="11">
                  <c:v>公務</c:v>
                </c:pt>
                <c:pt idx="12">
                  <c:v>金融・保険業</c:v>
                </c:pt>
                <c:pt idx="13">
                  <c:v>情報通信業</c:v>
                </c:pt>
                <c:pt idx="14">
                  <c:v>複合サービス事業</c:v>
                </c:pt>
                <c:pt idx="15">
                  <c:v>電気・ガス・水道業等</c:v>
                </c:pt>
                <c:pt idx="16">
                  <c:v>農林漁業</c:v>
                </c:pt>
                <c:pt idx="17">
                  <c:v>鉱業等</c:v>
                </c:pt>
              </c:strCache>
            </c:strRef>
          </c:cat>
          <c:val>
            <c:numRef>
              <c:f>Sheet2!$B$122:$S$122</c:f>
              <c:numCache>
                <c:formatCode>0.0_);[Red]\(0.0\)</c:formatCode>
                <c:ptCount val="18"/>
                <c:pt idx="0">
                  <c:v>1.4647029322762199</c:v>
                </c:pt>
                <c:pt idx="1">
                  <c:v>0.92200177383807036</c:v>
                </c:pt>
                <c:pt idx="2">
                  <c:v>1.1765150692728708</c:v>
                </c:pt>
                <c:pt idx="3">
                  <c:v>1.1823248599998684</c:v>
                </c:pt>
                <c:pt idx="4">
                  <c:v>0.8413784531525571</c:v>
                </c:pt>
                <c:pt idx="5">
                  <c:v>1.1799004612596924</c:v>
                </c:pt>
                <c:pt idx="6">
                  <c:v>0.78975334430302691</c:v>
                </c:pt>
                <c:pt idx="7">
                  <c:v>0.89382326707041404</c:v>
                </c:pt>
                <c:pt idx="8">
                  <c:v>0.85211971538145448</c:v>
                </c:pt>
                <c:pt idx="9">
                  <c:v>0.68979684849997447</c:v>
                </c:pt>
                <c:pt idx="10">
                  <c:v>0.82632533344505543</c:v>
                </c:pt>
                <c:pt idx="11">
                  <c:v>0.62866621104107734</c:v>
                </c:pt>
                <c:pt idx="12">
                  <c:v>0.6902702666069177</c:v>
                </c:pt>
                <c:pt idx="13">
                  <c:v>0.27794513360410805</c:v>
                </c:pt>
                <c:pt idx="14">
                  <c:v>0.9648664250024358</c:v>
                </c:pt>
                <c:pt idx="15">
                  <c:v>1.0819373465306552</c:v>
                </c:pt>
                <c:pt idx="16">
                  <c:v>0.47</c:v>
                </c:pt>
                <c:pt idx="17">
                  <c:v>0.87826627126175794</c:v>
                </c:pt>
              </c:numCache>
            </c:numRef>
          </c:val>
          <c:smooth val="0"/>
        </c:ser>
        <c:dLbls>
          <c:showLegendKey val="0"/>
          <c:showVal val="0"/>
          <c:showCatName val="0"/>
          <c:showSerName val="0"/>
          <c:showPercent val="0"/>
          <c:showBubbleSize val="0"/>
        </c:dLbls>
        <c:marker val="1"/>
        <c:smooth val="0"/>
        <c:axId val="96015104"/>
        <c:axId val="96295552"/>
      </c:lineChart>
      <c:catAx>
        <c:axId val="96009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6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96293632"/>
        <c:crosses val="autoZero"/>
        <c:auto val="1"/>
        <c:lblAlgn val="ctr"/>
        <c:lblOffset val="100"/>
        <c:noMultiLvlLbl val="0"/>
      </c:catAx>
      <c:valAx>
        <c:axId val="96293632"/>
        <c:scaling>
          <c:orientation val="minMax"/>
        </c:scaling>
        <c:delete val="0"/>
        <c:axPos val="l"/>
        <c:majorGridlines>
          <c:spPr>
            <a:ln w="9525" cap="flat" cmpd="sng" algn="ctr">
              <a:solidFill>
                <a:schemeClr val="tx1">
                  <a:lumMod val="15000"/>
                  <a:lumOff val="85000"/>
                </a:schemeClr>
              </a:solidFill>
              <a:prstDash val="sysDash"/>
              <a:round/>
            </a:ln>
            <a:effectLst/>
          </c:spPr>
        </c:majorGridlines>
        <c:title>
          <c:tx>
            <c:rich>
              <a:bodyPr rot="0" vert="wordArtVertRtl"/>
              <a:lstStyle/>
              <a:p>
                <a:pPr>
                  <a:defRPr sz="1200" b="0"/>
                </a:pPr>
                <a:r>
                  <a:rPr lang="ja-JP" altLang="en-US" sz="1200" b="0" dirty="0" smtClean="0"/>
                  <a:t>就業者数</a:t>
                </a:r>
                <a:endParaRPr lang="ja-JP" altLang="en-US" sz="1200" b="0" dirty="0"/>
              </a:p>
            </c:rich>
          </c:tx>
          <c:layout>
            <c:manualLayout>
              <c:xMode val="edge"/>
              <c:yMode val="edge"/>
              <c:x val="1.7138527817896775E-2"/>
              <c:y val="0.32625691072798746"/>
            </c:manualLayout>
          </c:layout>
          <c:overlay val="0"/>
        </c:title>
        <c:numFmt formatCode="#,##0_);[Red]\(#,##0\)" sourceLinked="0"/>
        <c:majorTickMark val="none"/>
        <c:minorTickMark val="none"/>
        <c:tickLblPos val="nextTo"/>
        <c:spPr>
          <a:noFill/>
          <a:ln>
            <a:solidFill>
              <a:schemeClr val="tx1">
                <a:lumMod val="15000"/>
                <a:lumOff val="85000"/>
              </a:schemeClr>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96009216"/>
        <c:crosses val="autoZero"/>
        <c:crossBetween val="between"/>
      </c:valAx>
      <c:valAx>
        <c:axId val="96295552"/>
        <c:scaling>
          <c:orientation val="minMax"/>
        </c:scaling>
        <c:delete val="0"/>
        <c:axPos val="r"/>
        <c:title>
          <c:tx>
            <c:rich>
              <a:bodyPr rot="0" vert="wordArtVertRtl"/>
              <a:lstStyle/>
              <a:p>
                <a:pPr>
                  <a:defRPr sz="1200" b="0"/>
                </a:pPr>
                <a:r>
                  <a:rPr lang="ja-JP" altLang="en-US" sz="1200" b="0" dirty="0" smtClean="0"/>
                  <a:t>特化係数</a:t>
                </a:r>
                <a:endParaRPr lang="ja-JP" altLang="en-US" sz="1200" b="0" dirty="0"/>
              </a:p>
            </c:rich>
          </c:tx>
          <c:layout>
            <c:manualLayout>
              <c:xMode val="edge"/>
              <c:yMode val="edge"/>
              <c:x val="0.95509378350173812"/>
              <c:y val="0.35328365198898259"/>
            </c:manualLayout>
          </c:layout>
          <c:overlay val="0"/>
        </c:title>
        <c:numFmt formatCode="0.0_);[Red]\(0.0\)" sourceLinked="1"/>
        <c:majorTickMark val="none"/>
        <c:minorTickMark val="none"/>
        <c:tickLblPos val="nextTo"/>
        <c:spPr>
          <a:noFill/>
          <a:ln>
            <a:solidFill>
              <a:schemeClr val="tx1">
                <a:lumMod val="15000"/>
                <a:lumOff val="85000"/>
              </a:schemeClr>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96015104"/>
        <c:crosses val="max"/>
        <c:crossBetween val="between"/>
      </c:valAx>
      <c:catAx>
        <c:axId val="96015104"/>
        <c:scaling>
          <c:orientation val="minMax"/>
        </c:scaling>
        <c:delete val="1"/>
        <c:axPos val="b"/>
        <c:numFmt formatCode="General" sourceLinked="1"/>
        <c:majorTickMark val="none"/>
        <c:minorTickMark val="none"/>
        <c:tickLblPos val="none"/>
        <c:crossAx val="96295552"/>
        <c:crosses val="autoZero"/>
        <c:auto val="1"/>
        <c:lblAlgn val="ctr"/>
        <c:lblOffset val="100"/>
        <c:noMultiLvlLbl val="0"/>
      </c:catAx>
      <c:spPr>
        <a:noFill/>
        <a:ln>
          <a:noFill/>
        </a:ln>
        <a:effectLst/>
      </c:spPr>
    </c:plotArea>
    <c:legend>
      <c:legendPos val="b"/>
      <c:layout>
        <c:manualLayout>
          <c:xMode val="edge"/>
          <c:yMode val="edge"/>
          <c:x val="0.2399951418653288"/>
          <c:y val="0.92848361657629241"/>
          <c:w val="0.53452512398935093"/>
          <c:h val="6.9631774967923735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065232068231735E-2"/>
          <c:y val="3.9441584116224532E-2"/>
          <c:w val="0.83919426806328268"/>
          <c:h val="0.63473923843504665"/>
        </c:manualLayout>
      </c:layout>
      <c:barChart>
        <c:barDir val="col"/>
        <c:grouping val="clustered"/>
        <c:varyColors val="0"/>
        <c:ser>
          <c:idx val="0"/>
          <c:order val="0"/>
          <c:tx>
            <c:strRef>
              <c:f>Sheet2!$A$140</c:f>
              <c:strCache>
                <c:ptCount val="1"/>
                <c:pt idx="0">
                  <c:v>倉敷圏域就業者人数</c:v>
                </c:pt>
              </c:strCache>
            </c:strRef>
          </c:tx>
          <c:invertIfNegative val="0"/>
          <c:cat>
            <c:strRef>
              <c:f>Sheet2!$B$139:$Y$139</c:f>
              <c:strCache>
                <c:ptCount val="24"/>
                <c:pt idx="0">
                  <c:v>輸送用機械器具</c:v>
                </c:pt>
                <c:pt idx="1">
                  <c:v>繊維工業</c:v>
                </c:pt>
                <c:pt idx="2">
                  <c:v>食料品</c:v>
                </c:pt>
                <c:pt idx="3">
                  <c:v>鉄鋼業</c:v>
                </c:pt>
                <c:pt idx="4">
                  <c:v>化学工業</c:v>
                </c:pt>
                <c:pt idx="5">
                  <c:v>金属製品</c:v>
                </c:pt>
                <c:pt idx="6">
                  <c:v>プラスチック製品</c:v>
                </c:pt>
                <c:pt idx="7">
                  <c:v>ゴム製品</c:v>
                </c:pt>
                <c:pt idx="8">
                  <c:v>生産用機械器具</c:v>
                </c:pt>
                <c:pt idx="9">
                  <c:v>電気機械器具</c:v>
                </c:pt>
                <c:pt idx="10">
                  <c:v>業務用機械器具</c:v>
                </c:pt>
                <c:pt idx="11">
                  <c:v>石油・石炭製品</c:v>
                </c:pt>
                <c:pt idx="12">
                  <c:v>窯業・土石製品</c:v>
                </c:pt>
                <c:pt idx="13">
                  <c:v>家具・装備品</c:v>
                </c:pt>
                <c:pt idx="14">
                  <c:v>その他の製造業</c:v>
                </c:pt>
                <c:pt idx="15">
                  <c:v>パルプ・紙・紙加工品</c:v>
                </c:pt>
                <c:pt idx="16">
                  <c:v>はん用機械器具</c:v>
                </c:pt>
                <c:pt idx="17">
                  <c:v>印刷・同関連</c:v>
                </c:pt>
                <c:pt idx="18">
                  <c:v>電子部品等</c:v>
                </c:pt>
                <c:pt idx="19">
                  <c:v>飲料・たばこ・飼料</c:v>
                </c:pt>
                <c:pt idx="20">
                  <c:v>非鉄金属</c:v>
                </c:pt>
                <c:pt idx="21">
                  <c:v>情報通信機械器具</c:v>
                </c:pt>
                <c:pt idx="22">
                  <c:v>木材・木製品</c:v>
                </c:pt>
                <c:pt idx="23">
                  <c:v>革・毛皮等</c:v>
                </c:pt>
              </c:strCache>
            </c:strRef>
          </c:cat>
          <c:val>
            <c:numRef>
              <c:f>Sheet2!$B$140:$Y$140</c:f>
              <c:numCache>
                <c:formatCode>General</c:formatCode>
                <c:ptCount val="24"/>
                <c:pt idx="0">
                  <c:v>12559</c:v>
                </c:pt>
                <c:pt idx="1">
                  <c:v>8440</c:v>
                </c:pt>
                <c:pt idx="2">
                  <c:v>6837</c:v>
                </c:pt>
                <c:pt idx="3">
                  <c:v>5830</c:v>
                </c:pt>
                <c:pt idx="4">
                  <c:v>4912</c:v>
                </c:pt>
                <c:pt idx="5">
                  <c:v>3389</c:v>
                </c:pt>
                <c:pt idx="6">
                  <c:v>3247</c:v>
                </c:pt>
                <c:pt idx="7">
                  <c:v>2806</c:v>
                </c:pt>
                <c:pt idx="8">
                  <c:v>2496</c:v>
                </c:pt>
                <c:pt idx="9">
                  <c:v>1325</c:v>
                </c:pt>
                <c:pt idx="10">
                  <c:v>1201</c:v>
                </c:pt>
                <c:pt idx="11">
                  <c:v>1155</c:v>
                </c:pt>
                <c:pt idx="12">
                  <c:v>1125</c:v>
                </c:pt>
                <c:pt idx="13">
                  <c:v>1040</c:v>
                </c:pt>
                <c:pt idx="14">
                  <c:v>968</c:v>
                </c:pt>
                <c:pt idx="15">
                  <c:v>951</c:v>
                </c:pt>
                <c:pt idx="16">
                  <c:v>911</c:v>
                </c:pt>
                <c:pt idx="17">
                  <c:v>753</c:v>
                </c:pt>
                <c:pt idx="18">
                  <c:v>623</c:v>
                </c:pt>
                <c:pt idx="19">
                  <c:v>477</c:v>
                </c:pt>
                <c:pt idx="20">
                  <c:v>392</c:v>
                </c:pt>
                <c:pt idx="21">
                  <c:v>265</c:v>
                </c:pt>
                <c:pt idx="22">
                  <c:v>251</c:v>
                </c:pt>
                <c:pt idx="23">
                  <c:v>91</c:v>
                </c:pt>
              </c:numCache>
            </c:numRef>
          </c:val>
        </c:ser>
        <c:dLbls>
          <c:showLegendKey val="0"/>
          <c:showVal val="0"/>
          <c:showCatName val="0"/>
          <c:showSerName val="0"/>
          <c:showPercent val="0"/>
          <c:showBubbleSize val="0"/>
        </c:dLbls>
        <c:gapWidth val="150"/>
        <c:axId val="96044928"/>
        <c:axId val="96046464"/>
      </c:barChart>
      <c:lineChart>
        <c:grouping val="standard"/>
        <c:varyColors val="0"/>
        <c:ser>
          <c:idx val="1"/>
          <c:order val="1"/>
          <c:tx>
            <c:strRef>
              <c:f>Sheet2!$A$141</c:f>
              <c:strCache>
                <c:ptCount val="1"/>
                <c:pt idx="0">
                  <c:v>特化係数</c:v>
                </c:pt>
              </c:strCache>
            </c:strRef>
          </c:tx>
          <c:cat>
            <c:strRef>
              <c:f>Sheet2!$B$139:$Y$139</c:f>
              <c:strCache>
                <c:ptCount val="24"/>
                <c:pt idx="0">
                  <c:v>輸送用機械器具</c:v>
                </c:pt>
                <c:pt idx="1">
                  <c:v>繊維工業</c:v>
                </c:pt>
                <c:pt idx="2">
                  <c:v>食料品</c:v>
                </c:pt>
                <c:pt idx="3">
                  <c:v>鉄鋼業</c:v>
                </c:pt>
                <c:pt idx="4">
                  <c:v>化学工業</c:v>
                </c:pt>
                <c:pt idx="5">
                  <c:v>金属製品</c:v>
                </c:pt>
                <c:pt idx="6">
                  <c:v>プラスチック製品</c:v>
                </c:pt>
                <c:pt idx="7">
                  <c:v>ゴム製品</c:v>
                </c:pt>
                <c:pt idx="8">
                  <c:v>生産用機械器具</c:v>
                </c:pt>
                <c:pt idx="9">
                  <c:v>電気機械器具</c:v>
                </c:pt>
                <c:pt idx="10">
                  <c:v>業務用機械器具</c:v>
                </c:pt>
                <c:pt idx="11">
                  <c:v>石油・石炭製品</c:v>
                </c:pt>
                <c:pt idx="12">
                  <c:v>窯業・土石製品</c:v>
                </c:pt>
                <c:pt idx="13">
                  <c:v>家具・装備品</c:v>
                </c:pt>
                <c:pt idx="14">
                  <c:v>その他の製造業</c:v>
                </c:pt>
                <c:pt idx="15">
                  <c:v>パルプ・紙・紙加工品</c:v>
                </c:pt>
                <c:pt idx="16">
                  <c:v>はん用機械器具</c:v>
                </c:pt>
                <c:pt idx="17">
                  <c:v>印刷・同関連</c:v>
                </c:pt>
                <c:pt idx="18">
                  <c:v>電子部品等</c:v>
                </c:pt>
                <c:pt idx="19">
                  <c:v>飲料・たばこ・飼料</c:v>
                </c:pt>
                <c:pt idx="20">
                  <c:v>非鉄金属</c:v>
                </c:pt>
                <c:pt idx="21">
                  <c:v>情報通信機械器具</c:v>
                </c:pt>
                <c:pt idx="22">
                  <c:v>木材・木製品</c:v>
                </c:pt>
                <c:pt idx="23">
                  <c:v>革・毛皮等</c:v>
                </c:pt>
              </c:strCache>
            </c:strRef>
          </c:cat>
          <c:val>
            <c:numRef>
              <c:f>Sheet2!$B$141:$Y$141</c:f>
              <c:numCache>
                <c:formatCode>0.0_ </c:formatCode>
                <c:ptCount val="24"/>
                <c:pt idx="0">
                  <c:v>1.8862570836757167</c:v>
                </c:pt>
                <c:pt idx="1">
                  <c:v>2.7014046378214389</c:v>
                </c:pt>
                <c:pt idx="2">
                  <c:v>0.83116627553093425</c:v>
                </c:pt>
                <c:pt idx="3">
                  <c:v>4.0015193771415971</c:v>
                </c:pt>
                <c:pt idx="4">
                  <c:v>1.6171025495886129</c:v>
                </c:pt>
                <c:pt idx="5">
                  <c:v>0.67481293641936901</c:v>
                </c:pt>
                <c:pt idx="6">
                  <c:v>1.1567211408157452</c:v>
                </c:pt>
                <c:pt idx="7">
                  <c:v>2.8425431709970832</c:v>
                </c:pt>
                <c:pt idx="8">
                  <c:v>0.60464072663336688</c:v>
                </c:pt>
                <c:pt idx="9">
                  <c:v>0.36015005717068188</c:v>
                </c:pt>
                <c:pt idx="10">
                  <c:v>0.64373681501692415</c:v>
                </c:pt>
                <c:pt idx="11">
                  <c:v>5.6132119611816291</c:v>
                </c:pt>
                <c:pt idx="12">
                  <c:v>0.54509926080403037</c:v>
                </c:pt>
                <c:pt idx="13">
                  <c:v>0.90454900219249978</c:v>
                </c:pt>
                <c:pt idx="14">
                  <c:v>0.5276436528400813</c:v>
                </c:pt>
                <c:pt idx="15">
                  <c:v>0.62045001634506158</c:v>
                </c:pt>
                <c:pt idx="16">
                  <c:v>0.32964912766806193</c:v>
                </c:pt>
                <c:pt idx="17">
                  <c:v>0.26455085645364884</c:v>
                </c:pt>
                <c:pt idx="18">
                  <c:v>0.17397206535390441</c:v>
                </c:pt>
                <c:pt idx="19">
                  <c:v>0.50627204788185398</c:v>
                </c:pt>
                <c:pt idx="20">
                  <c:v>0.39713335075478373</c:v>
                </c:pt>
                <c:pt idx="21">
                  <c:v>0.13472608673223926</c:v>
                </c:pt>
                <c:pt idx="22">
                  <c:v>0.28466045896825715</c:v>
                </c:pt>
                <c:pt idx="23">
                  <c:v>0.30680799647151452</c:v>
                </c:pt>
              </c:numCache>
            </c:numRef>
          </c:val>
          <c:smooth val="0"/>
        </c:ser>
        <c:dLbls>
          <c:showLegendKey val="0"/>
          <c:showVal val="0"/>
          <c:showCatName val="0"/>
          <c:showSerName val="0"/>
          <c:showPercent val="0"/>
          <c:showBubbleSize val="0"/>
        </c:dLbls>
        <c:marker val="1"/>
        <c:smooth val="0"/>
        <c:axId val="96054656"/>
        <c:axId val="96052736"/>
      </c:lineChart>
      <c:catAx>
        <c:axId val="96044928"/>
        <c:scaling>
          <c:orientation val="minMax"/>
        </c:scaling>
        <c:delete val="0"/>
        <c:axPos val="b"/>
        <c:numFmt formatCode="General" sourceLinked="0"/>
        <c:majorTickMark val="out"/>
        <c:minorTickMark val="none"/>
        <c:tickLblPos val="nextTo"/>
        <c:txPr>
          <a:bodyPr rot="-3060000" vert="horz" anchor="ctr" anchorCtr="1"/>
          <a:lstStyle/>
          <a:p>
            <a:pPr>
              <a:defRPr sz="1200"/>
            </a:pPr>
            <a:endParaRPr lang="ja-JP"/>
          </a:p>
        </c:txPr>
        <c:crossAx val="96046464"/>
        <c:crosses val="autoZero"/>
        <c:auto val="1"/>
        <c:lblAlgn val="ctr"/>
        <c:lblOffset val="100"/>
        <c:noMultiLvlLbl val="0"/>
      </c:catAx>
      <c:valAx>
        <c:axId val="96046464"/>
        <c:scaling>
          <c:orientation val="minMax"/>
        </c:scaling>
        <c:delete val="0"/>
        <c:axPos val="l"/>
        <c:majorGridlines>
          <c:spPr>
            <a:ln>
              <a:prstDash val="sysDash"/>
            </a:ln>
          </c:spPr>
        </c:majorGridlines>
        <c:title>
          <c:tx>
            <c:rich>
              <a:bodyPr rot="0" vert="wordArtVertRtl"/>
              <a:lstStyle/>
              <a:p>
                <a:pPr>
                  <a:defRPr sz="1200" b="0"/>
                </a:pPr>
                <a:r>
                  <a:rPr lang="ja-JP" altLang="en-US" sz="1200" b="0" dirty="0" smtClean="0"/>
                  <a:t>就業者数</a:t>
                </a:r>
                <a:endParaRPr lang="ja-JP" altLang="en-US" sz="1200" b="0" dirty="0"/>
              </a:p>
            </c:rich>
          </c:tx>
          <c:overlay val="0"/>
        </c:title>
        <c:numFmt formatCode="#,##0_);[Red]\(#,##0\)" sourceLinked="0"/>
        <c:majorTickMark val="out"/>
        <c:minorTickMark val="none"/>
        <c:tickLblPos val="nextTo"/>
        <c:txPr>
          <a:bodyPr/>
          <a:lstStyle/>
          <a:p>
            <a:pPr>
              <a:defRPr sz="1200"/>
            </a:pPr>
            <a:endParaRPr lang="ja-JP"/>
          </a:p>
        </c:txPr>
        <c:crossAx val="96044928"/>
        <c:crosses val="autoZero"/>
        <c:crossBetween val="between"/>
      </c:valAx>
      <c:valAx>
        <c:axId val="96052736"/>
        <c:scaling>
          <c:orientation val="minMax"/>
        </c:scaling>
        <c:delete val="0"/>
        <c:axPos val="r"/>
        <c:title>
          <c:tx>
            <c:rich>
              <a:bodyPr rot="0" vert="wordArtVertRtl"/>
              <a:lstStyle/>
              <a:p>
                <a:pPr>
                  <a:defRPr sz="1200" b="0"/>
                </a:pPr>
                <a:r>
                  <a:rPr lang="ja-JP" altLang="en-US" sz="1200" b="0" dirty="0" smtClean="0"/>
                  <a:t>特化係数</a:t>
                </a:r>
                <a:endParaRPr lang="ja-JP" altLang="en-US" sz="1200" b="0" dirty="0"/>
              </a:p>
            </c:rich>
          </c:tx>
          <c:overlay val="0"/>
        </c:title>
        <c:numFmt formatCode="0.0_ " sourceLinked="1"/>
        <c:majorTickMark val="out"/>
        <c:minorTickMark val="none"/>
        <c:tickLblPos val="nextTo"/>
        <c:txPr>
          <a:bodyPr/>
          <a:lstStyle/>
          <a:p>
            <a:pPr>
              <a:defRPr sz="1200"/>
            </a:pPr>
            <a:endParaRPr lang="ja-JP"/>
          </a:p>
        </c:txPr>
        <c:crossAx val="96054656"/>
        <c:crosses val="max"/>
        <c:crossBetween val="between"/>
      </c:valAx>
      <c:catAx>
        <c:axId val="96054656"/>
        <c:scaling>
          <c:orientation val="minMax"/>
        </c:scaling>
        <c:delete val="1"/>
        <c:axPos val="b"/>
        <c:numFmt formatCode="General" sourceLinked="1"/>
        <c:majorTickMark val="out"/>
        <c:minorTickMark val="none"/>
        <c:tickLblPos val="none"/>
        <c:crossAx val="96052736"/>
        <c:crosses val="autoZero"/>
        <c:auto val="1"/>
        <c:lblAlgn val="ctr"/>
        <c:lblOffset val="100"/>
        <c:noMultiLvlLbl val="0"/>
      </c:catAx>
    </c:plotArea>
    <c:legend>
      <c:legendPos val="b"/>
      <c:overlay val="0"/>
      <c:txPr>
        <a:bodyPr/>
        <a:lstStyle/>
        <a:p>
          <a:pPr>
            <a:defRPr sz="1200"/>
          </a:pPr>
          <a:endParaRPr lang="ja-JP"/>
        </a:p>
      </c:txPr>
    </c:legend>
    <c:plotVisOnly val="1"/>
    <c:dispBlanksAs val="gap"/>
    <c:showDLblsOverMax val="0"/>
  </c:chart>
  <c:spPr>
    <a:ln>
      <a:solidFill>
        <a:schemeClr val="tx1">
          <a:lumMod val="15000"/>
          <a:lumOff val="85000"/>
        </a:schemeClr>
      </a:solid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0.89455</cdr:x>
      <cdr:y>0.06953</cdr:y>
    </cdr:from>
    <cdr:to>
      <cdr:x>0.92874</cdr:x>
      <cdr:y>0.12515</cdr:y>
    </cdr:to>
    <cdr:sp macro="" textlink="">
      <cdr:nvSpPr>
        <cdr:cNvPr id="2" name="円/楕円 1"/>
        <cdr:cNvSpPr/>
      </cdr:nvSpPr>
      <cdr:spPr>
        <a:xfrm xmlns:a="http://schemas.openxmlformats.org/drawingml/2006/main">
          <a:off x="7536501" y="360040"/>
          <a:ext cx="288032" cy="288032"/>
        </a:xfrm>
        <a:prstGeom xmlns:a="http://schemas.openxmlformats.org/drawingml/2006/main" prst="ellips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r>
            <a:rPr lang="en-US" altLang="ja-JP" dirty="0"/>
            <a:t>2</a:t>
          </a:r>
          <a:endParaRPr kumimoji="1" lang="ja-JP" altLang="en-US" dirty="0"/>
        </a:p>
      </cdr:txBody>
    </cdr:sp>
  </cdr:relSizeAnchor>
  <cdr:relSizeAnchor xmlns:cdr="http://schemas.openxmlformats.org/drawingml/2006/chartDrawing">
    <cdr:from>
      <cdr:x>0.89455</cdr:x>
      <cdr:y>0.88998</cdr:y>
    </cdr:from>
    <cdr:to>
      <cdr:x>0.92874</cdr:x>
      <cdr:y>0.94561</cdr:y>
    </cdr:to>
    <cdr:sp macro="" textlink="">
      <cdr:nvSpPr>
        <cdr:cNvPr id="3" name="円/楕円 2"/>
        <cdr:cNvSpPr/>
      </cdr:nvSpPr>
      <cdr:spPr>
        <a:xfrm xmlns:a="http://schemas.openxmlformats.org/drawingml/2006/main">
          <a:off x="7536501" y="4608512"/>
          <a:ext cx="288032" cy="288032"/>
        </a:xfrm>
        <a:prstGeom xmlns:a="http://schemas.openxmlformats.org/drawingml/2006/main" prst="ellips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r>
            <a:rPr lang="en-US" altLang="ja-JP" dirty="0" smtClean="0"/>
            <a:t>1</a:t>
          </a:r>
          <a:endParaRPr kumimoji="1" lang="ja-JP" altLang="en-US"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F5976E-8B32-4A88-9548-0F777798B2E8}" type="datetimeFigureOut">
              <a:rPr kumimoji="1" lang="ja-JP" altLang="en-US" smtClean="0"/>
              <a:pPr/>
              <a:t>2014/7/20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A87B83-C96A-4B1B-80ED-0A7F21A36020}" type="slidenum">
              <a:rPr kumimoji="1" lang="ja-JP" altLang="en-US" smtClean="0"/>
              <a:pPr/>
              <a:t>‹#›</a:t>
            </a:fld>
            <a:endParaRPr kumimoji="1" lang="ja-JP" altLang="en-US"/>
          </a:p>
        </p:txBody>
      </p:sp>
    </p:spTree>
    <p:extLst>
      <p:ext uri="{BB962C8B-B14F-4D97-AF65-F5344CB8AC3E}">
        <p14:creationId xmlns:p14="http://schemas.microsoft.com/office/powerpoint/2010/main" val="13349476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岡山県の就業圏域を倉敷市にスポットを当てて調べる。岡山県南部の主な就業圏域は、「岡山・倉敷地域就業圏域」である。「岡山・倉敷地域就業圏域」の圏域内総就業者数は、</a:t>
            </a:r>
            <a:r>
              <a:rPr kumimoji="1" lang="en-US" altLang="ja-JP" dirty="0" smtClean="0"/>
              <a:t>645,334</a:t>
            </a:r>
            <a:r>
              <a:rPr kumimoji="1" lang="ja-JP" altLang="en-US" dirty="0" smtClean="0"/>
              <a:t>人である。中心都市は岡山市であり、その他周辺地域が倉敷市・玉野市・総社市・早島町である。</a:t>
            </a:r>
            <a:endParaRPr kumimoji="1" lang="en-US" altLang="ja-JP" dirty="0" smtClean="0"/>
          </a:p>
          <a:p>
            <a:r>
              <a:rPr kumimoji="1" lang="ja-JP" altLang="en-US" dirty="0" smtClean="0"/>
              <a:t>　倉敷市に注目してみると、倉敷市は昼夜間就業者比率（青四角）が、</a:t>
            </a:r>
            <a:r>
              <a:rPr kumimoji="1" lang="en-US" altLang="ja-JP" dirty="0" smtClean="0"/>
              <a:t>0.984</a:t>
            </a:r>
            <a:r>
              <a:rPr kumimoji="1" lang="ja-JP" altLang="en-US" dirty="0" smtClean="0"/>
              <a:t>と</a:t>
            </a:r>
            <a:r>
              <a:rPr kumimoji="1" lang="en-US" altLang="ja-JP" dirty="0" smtClean="0"/>
              <a:t>1.0</a:t>
            </a:r>
            <a:r>
              <a:rPr kumimoji="1" lang="ja-JP" altLang="en-US" dirty="0" smtClean="0"/>
              <a:t>を下回っているため、岡山市の就業圏域と言える。つまり、岡山市が中心都市であり、倉敷市はその周辺地域と考えられる。しかし、浅口市（</a:t>
            </a:r>
            <a:r>
              <a:rPr kumimoji="1" lang="en-US" altLang="ja-JP" dirty="0" smtClean="0"/>
              <a:t>25.3</a:t>
            </a:r>
            <a:r>
              <a:rPr kumimoji="1" lang="ja-JP" altLang="en-US" dirty="0" smtClean="0"/>
              <a:t>％）や総社市（</a:t>
            </a:r>
            <a:r>
              <a:rPr kumimoji="1" lang="en-US" altLang="ja-JP" dirty="0" smtClean="0"/>
              <a:t>20.3</a:t>
            </a:r>
            <a:r>
              <a:rPr kumimoji="1" lang="ja-JP" altLang="en-US" dirty="0" smtClean="0"/>
              <a:t>％）、矢掛町（</a:t>
            </a:r>
            <a:r>
              <a:rPr kumimoji="1" lang="en-US" altLang="ja-JP" dirty="0" smtClean="0"/>
              <a:t>15.8</a:t>
            </a:r>
            <a:r>
              <a:rPr kumimoji="1" lang="ja-JP" altLang="en-US" dirty="0" smtClean="0"/>
              <a:t>％）、早島町（</a:t>
            </a:r>
            <a:r>
              <a:rPr kumimoji="1" lang="en-US" altLang="ja-JP" dirty="0" smtClean="0"/>
              <a:t>30.9</a:t>
            </a:r>
            <a:r>
              <a:rPr kumimoji="1" lang="ja-JP" altLang="en-US" dirty="0" smtClean="0"/>
              <a:t>％）が倉敷市へ通勤流出している。これは、倉敷市は岡山市の郊外地域であるが、浅口・総社・矢掛・早島の中心都市の役割を担っていると考えることができる。</a:t>
            </a:r>
            <a:endParaRPr kumimoji="1" lang="en-US" altLang="ja-JP" dirty="0" smtClean="0"/>
          </a:p>
          <a:p>
            <a:r>
              <a:rPr kumimoji="1" lang="ja-JP" altLang="en-US" dirty="0" smtClean="0"/>
              <a:t>　これらにより、中心都市（倉敷市）とその周辺都市（浅口・総社・矢掛・早島）の倉敷就業圏域を作成した。この圏域の総就業者数は、</a:t>
            </a:r>
            <a:r>
              <a:rPr kumimoji="1" lang="en-US" altLang="ja-JP" dirty="0" smtClean="0"/>
              <a:t>277,577</a:t>
            </a:r>
            <a:r>
              <a:rPr kumimoji="1" lang="ja-JP" altLang="en-US" dirty="0" smtClean="0"/>
              <a:t>人である。</a:t>
            </a:r>
            <a:endParaRPr kumimoji="1" lang="en-US" altLang="ja-JP" dirty="0" smtClean="0"/>
          </a:p>
          <a:p>
            <a:r>
              <a:rPr kumimoji="1" lang="ja-JP" altLang="en-US" dirty="0" smtClean="0"/>
              <a:t>　補足として、里庄町は倉敷への通勤流出率が</a:t>
            </a:r>
            <a:r>
              <a:rPr kumimoji="1" lang="en-US" altLang="ja-JP" dirty="0" smtClean="0"/>
              <a:t>12.3</a:t>
            </a:r>
            <a:r>
              <a:rPr kumimoji="1" lang="ja-JP" altLang="en-US" dirty="0" smtClean="0"/>
              <a:t>％と高いが、笠岡市や福山市の流出率も十分高いため福山地域就業圏域とした。福山就業圏域内の総就業者数は、今回は岡山県を中心として調べているため、</a:t>
            </a:r>
            <a:r>
              <a:rPr kumimoji="1" lang="en-US" altLang="ja-JP" dirty="0" smtClean="0"/>
              <a:t>237,546</a:t>
            </a:r>
            <a:r>
              <a:rPr kumimoji="1" lang="ja-JP" altLang="en-US" dirty="0" smtClean="0"/>
              <a:t>人（福山市と岡山県内のその圏域の周辺地域）と</a:t>
            </a:r>
            <a:r>
              <a:rPr kumimoji="1" lang="en-US" altLang="ja-JP" dirty="0" smtClean="0"/>
              <a:t>α</a:t>
            </a:r>
            <a:r>
              <a:rPr kumimoji="1" lang="ja-JP" altLang="en-US" dirty="0" smtClean="0"/>
              <a:t>（広島県のその圏域の周辺地域）として省略した。以上を前提として、倉敷市にスポットを当てて調査していく。</a:t>
            </a:r>
            <a:endParaRPr kumimoji="1" lang="en-US" altLang="ja-JP" dirty="0" smtClean="0"/>
          </a:p>
          <a:p>
            <a:endParaRPr kumimoji="1" lang="en-US" altLang="ja-JP" dirty="0" smtClean="0"/>
          </a:p>
          <a:p>
            <a:r>
              <a:rPr kumimoji="1" lang="ja-JP" altLang="en-US" dirty="0" smtClean="0"/>
              <a:t>（メモ）岡山市への通勤流出</a:t>
            </a:r>
            <a:endParaRPr kumimoji="1" lang="en-US" altLang="ja-JP" dirty="0" smtClean="0"/>
          </a:p>
          <a:p>
            <a:endParaRPr kumimoji="1" lang="en-US" altLang="ja-JP" dirty="0" smtClean="0"/>
          </a:p>
          <a:p>
            <a:r>
              <a:rPr kumimoji="1" lang="ja-JP" altLang="en-US" dirty="0" smtClean="0"/>
              <a:t>浅口市→（</a:t>
            </a:r>
            <a:r>
              <a:rPr kumimoji="1" lang="en-US" altLang="ja-JP" dirty="0" smtClean="0"/>
              <a:t>1,020</a:t>
            </a:r>
            <a:r>
              <a:rPr kumimoji="1" lang="ja-JP" altLang="en-US" dirty="0" smtClean="0"/>
              <a:t>人</a:t>
            </a:r>
            <a:r>
              <a:rPr kumimoji="1" lang="en-US" altLang="ja-JP" dirty="0" smtClean="0"/>
              <a:t>6.6%</a:t>
            </a:r>
            <a:r>
              <a:rPr kumimoji="1" lang="ja-JP" altLang="en-US" dirty="0" smtClean="0"/>
              <a:t>）→岡山市、矢掛町→（</a:t>
            </a:r>
            <a:r>
              <a:rPr kumimoji="1" lang="en-US" altLang="ja-JP" dirty="0" smtClean="0"/>
              <a:t>306</a:t>
            </a:r>
            <a:r>
              <a:rPr kumimoji="1" lang="ja-JP" altLang="en-US" dirty="0" smtClean="0"/>
              <a:t>人</a:t>
            </a:r>
            <a:r>
              <a:rPr kumimoji="1" lang="en-US" altLang="ja-JP" dirty="0" smtClean="0"/>
              <a:t>4.5%</a:t>
            </a:r>
            <a:r>
              <a:rPr kumimoji="1" lang="ja-JP" altLang="en-US" dirty="0" smtClean="0"/>
              <a:t>）→岡山市、里庄町→（</a:t>
            </a:r>
            <a:r>
              <a:rPr kumimoji="1" lang="en-US" altLang="ja-JP" dirty="0" smtClean="0"/>
              <a:t>276</a:t>
            </a:r>
            <a:r>
              <a:rPr kumimoji="1" lang="ja-JP" altLang="en-US" dirty="0" smtClean="0"/>
              <a:t>人</a:t>
            </a:r>
            <a:r>
              <a:rPr kumimoji="1" lang="en-US" altLang="ja-JP" dirty="0" smtClean="0"/>
              <a:t>5.6%</a:t>
            </a:r>
            <a:r>
              <a:rPr kumimoji="1" lang="ja-JP" altLang="en-US" dirty="0" smtClean="0"/>
              <a:t>）→岡山市、笠岡市→（</a:t>
            </a:r>
            <a:r>
              <a:rPr kumimoji="1" lang="en-US" altLang="ja-JP" dirty="0" smtClean="0"/>
              <a:t>648</a:t>
            </a:r>
            <a:r>
              <a:rPr kumimoji="1" lang="ja-JP" altLang="en-US" dirty="0" smtClean="0"/>
              <a:t>人</a:t>
            </a:r>
            <a:r>
              <a:rPr kumimoji="1" lang="en-US" altLang="ja-JP" dirty="0" smtClean="0"/>
              <a:t>2.8%</a:t>
            </a:r>
            <a:r>
              <a:rPr kumimoji="1" lang="ja-JP" altLang="en-US" dirty="0" smtClean="0"/>
              <a:t>）→岡山市</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60A87B83-C96A-4B1B-80ED-0A7F21A36020}" type="slidenum">
              <a:rPr kumimoji="1" lang="ja-JP" altLang="en-US" smtClean="0"/>
              <a:pPr/>
              <a:t>5</a:t>
            </a:fld>
            <a:endParaRPr kumimoji="1" lang="ja-JP" altLang="en-US"/>
          </a:p>
        </p:txBody>
      </p:sp>
    </p:spTree>
    <p:extLst>
      <p:ext uri="{BB962C8B-B14F-4D97-AF65-F5344CB8AC3E}">
        <p14:creationId xmlns:p14="http://schemas.microsoft.com/office/powerpoint/2010/main" val="3552747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参考：経済センサス（基礎調査）市町村産業中分類従業者（</a:t>
            </a:r>
            <a:r>
              <a:rPr kumimoji="1" lang="en-US" altLang="ja-JP" dirty="0" smtClean="0"/>
              <a:t>2009</a:t>
            </a:r>
            <a:r>
              <a:rPr kumimoji="1" lang="ja-JP" altLang="en-US" dirty="0" smtClean="0"/>
              <a:t>年）</a:t>
            </a:r>
            <a:endParaRPr kumimoji="1" lang="en-US" altLang="ja-JP" dirty="0" smtClean="0"/>
          </a:p>
          <a:p>
            <a:r>
              <a:rPr kumimoji="1" lang="ja-JP" altLang="en-US" dirty="0" smtClean="0"/>
              <a:t>　倉敷就業圏域内でどの産業が雇用を吸収しているかだろか（その地域の労働集約的な産業は何か）。倉敷就業圏域の就業者数とその割合を、産業大分類で表にした。上位</a:t>
            </a:r>
            <a:r>
              <a:rPr kumimoji="1" lang="en-US" altLang="ja-JP" dirty="0" smtClean="0"/>
              <a:t>12</a:t>
            </a:r>
            <a:r>
              <a:rPr kumimoji="1" lang="ja-JP" altLang="en-US" dirty="0" smtClean="0"/>
              <a:t>位までを示した。製造業が</a:t>
            </a:r>
            <a:r>
              <a:rPr kumimoji="1" lang="en-US" altLang="ja-JP" dirty="0" smtClean="0"/>
              <a:t>22.9</a:t>
            </a:r>
            <a:r>
              <a:rPr kumimoji="1" lang="ja-JP" altLang="en-US" dirty="0" smtClean="0"/>
              <a:t>％を占め</a:t>
            </a:r>
            <a:r>
              <a:rPr kumimoji="1" lang="en-US" altLang="ja-JP" dirty="0" smtClean="0"/>
              <a:t>1</a:t>
            </a:r>
            <a:r>
              <a:rPr kumimoji="1" lang="ja-JP" altLang="en-US" dirty="0" smtClean="0"/>
              <a:t>位である。水島地区や児島地区の寄与が高いだろう。第</a:t>
            </a:r>
            <a:r>
              <a:rPr kumimoji="1" lang="en-US" altLang="ja-JP" dirty="0" smtClean="0"/>
              <a:t>2</a:t>
            </a:r>
            <a:r>
              <a:rPr kumimoji="1" lang="ja-JP" altLang="en-US" dirty="0" smtClean="0"/>
              <a:t>位は、卸・小売業で</a:t>
            </a:r>
            <a:r>
              <a:rPr kumimoji="1" lang="en-US" altLang="ja-JP" dirty="0" smtClean="0"/>
              <a:t>18.7%</a:t>
            </a:r>
            <a:r>
              <a:rPr kumimoji="1" lang="ja-JP" altLang="en-US" dirty="0" smtClean="0"/>
              <a:t>を占める。第</a:t>
            </a:r>
            <a:r>
              <a:rPr kumimoji="1" lang="en-US" altLang="ja-JP" dirty="0" smtClean="0"/>
              <a:t>3</a:t>
            </a:r>
            <a:r>
              <a:rPr kumimoji="1" lang="ja-JP" altLang="en-US" dirty="0" smtClean="0"/>
              <a:t>位は、医療・福祉で</a:t>
            </a:r>
            <a:r>
              <a:rPr kumimoji="1" lang="en-US" altLang="ja-JP" dirty="0" smtClean="0"/>
              <a:t>12.0%</a:t>
            </a:r>
            <a:r>
              <a:rPr kumimoji="1" lang="ja-JP" altLang="en-US" dirty="0" smtClean="0"/>
              <a:t>である。</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0A87B83-C96A-4B1B-80ED-0A7F21A36020}" type="slidenum">
              <a:rPr kumimoji="1" lang="ja-JP" altLang="en-US" smtClean="0"/>
              <a:pPr/>
              <a:t>16</a:t>
            </a:fld>
            <a:endParaRPr kumimoji="1" lang="ja-JP" altLang="en-US"/>
          </a:p>
        </p:txBody>
      </p:sp>
    </p:spTree>
    <p:extLst>
      <p:ext uri="{BB962C8B-B14F-4D97-AF65-F5344CB8AC3E}">
        <p14:creationId xmlns:p14="http://schemas.microsoft.com/office/powerpoint/2010/main" val="1185563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参考：経済センサス（基礎調査）市町村産業中分類従業者（</a:t>
            </a:r>
            <a:r>
              <a:rPr kumimoji="1" lang="en-US" altLang="ja-JP" dirty="0" smtClean="0"/>
              <a:t>2009</a:t>
            </a:r>
            <a:r>
              <a:rPr kumimoji="1" lang="ja-JP" altLang="en-US" dirty="0" smtClean="0"/>
              <a:t>年）</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前スライドの大分類ベスト３の中分類内訳表を作成した。この表により、より詳しく対象圏域での具体的な雇用吸収産業を理解することが可能である。倉敷就業圏域全体で、</a:t>
            </a:r>
            <a:r>
              <a:rPr kumimoji="1" lang="en-US" altLang="ja-JP" dirty="0" smtClean="0"/>
              <a:t>22.9%</a:t>
            </a:r>
            <a:r>
              <a:rPr kumimoji="1" lang="ja-JP" altLang="en-US" dirty="0" smtClean="0"/>
              <a:t>雇用を吸収している製造業の中分類の内訳は、輸送用機械器具が</a:t>
            </a:r>
            <a:r>
              <a:rPr kumimoji="1" lang="en-US" altLang="ja-JP" dirty="0" smtClean="0"/>
              <a:t>20.2%</a:t>
            </a:r>
            <a:r>
              <a:rPr kumimoji="1" lang="ja-JP" altLang="en-US" dirty="0" smtClean="0"/>
              <a:t>を占める。これは、</a:t>
            </a:r>
            <a:r>
              <a:rPr kumimoji="1" lang="en-US" altLang="ja-JP" dirty="0" smtClean="0"/>
              <a:t>｢</a:t>
            </a:r>
            <a:r>
              <a:rPr kumimoji="1" lang="ja-JP" altLang="en-US" dirty="0" smtClean="0"/>
              <a:t>三菱自動車工業株式会社水島製作所</a:t>
            </a:r>
            <a:r>
              <a:rPr kumimoji="1" lang="en-US" altLang="ja-JP" dirty="0" smtClean="0"/>
              <a:t>｣</a:t>
            </a:r>
            <a:r>
              <a:rPr kumimoji="1" lang="ja-JP" altLang="en-US" dirty="0" smtClean="0"/>
              <a:t>や</a:t>
            </a:r>
            <a:r>
              <a:rPr kumimoji="1" lang="en-US" altLang="ja-JP" dirty="0" smtClean="0"/>
              <a:t>｢</a:t>
            </a:r>
            <a:r>
              <a:rPr kumimoji="1" lang="ja-JP" altLang="en-US" dirty="0" smtClean="0"/>
              <a:t>サノヤス造船株式会社水島製造所</a:t>
            </a:r>
            <a:r>
              <a:rPr kumimoji="1" lang="en-US" altLang="ja-JP" dirty="0" smtClean="0"/>
              <a:t>｣</a:t>
            </a:r>
            <a:r>
              <a:rPr kumimoji="1" lang="ja-JP" altLang="en-US" dirty="0" smtClean="0"/>
              <a:t>など</a:t>
            </a:r>
            <a:r>
              <a:rPr kumimoji="1" lang="en-US" altLang="ja-JP" dirty="0" smtClean="0"/>
              <a:t>13</a:t>
            </a:r>
            <a:r>
              <a:rPr kumimoji="1" lang="ja-JP" altLang="en-US" dirty="0" smtClean="0"/>
              <a:t>事業所が存在しているためだ。多くは、水島地区に集積している。続いて、繊維工業が</a:t>
            </a:r>
            <a:r>
              <a:rPr kumimoji="1" lang="en-US" altLang="ja-JP" dirty="0" smtClean="0"/>
              <a:t>20.2%</a:t>
            </a:r>
            <a:r>
              <a:rPr kumimoji="1" lang="ja-JP" altLang="en-US" dirty="0" smtClean="0"/>
              <a:t>であり、倉敷市には</a:t>
            </a:r>
            <a:r>
              <a:rPr kumimoji="1" lang="en-US" altLang="ja-JP" dirty="0" smtClean="0"/>
              <a:t>14</a:t>
            </a:r>
            <a:r>
              <a:rPr kumimoji="1" lang="ja-JP" altLang="en-US" dirty="0" smtClean="0"/>
              <a:t>事業所が存在する。児島地区に集積しており、主力商品は学生服とジーンズだ。食料品が</a:t>
            </a:r>
            <a:r>
              <a:rPr kumimoji="1" lang="en-US" altLang="ja-JP" dirty="0" smtClean="0"/>
              <a:t>13.6</a:t>
            </a:r>
            <a:r>
              <a:rPr kumimoji="1" lang="ja-JP" altLang="en-US" dirty="0" smtClean="0"/>
              <a:t>％（</a:t>
            </a:r>
            <a:r>
              <a:rPr kumimoji="1" lang="en-US" altLang="ja-JP" dirty="0" smtClean="0"/>
              <a:t>14</a:t>
            </a:r>
            <a:r>
              <a:rPr kumimoji="1" lang="ja-JP" altLang="en-US" dirty="0" smtClean="0"/>
              <a:t>事業所、各地に点在の傾向）で、鉄鋼業が</a:t>
            </a:r>
            <a:r>
              <a:rPr kumimoji="1" lang="en-US" altLang="ja-JP" dirty="0" smtClean="0"/>
              <a:t>9.4%</a:t>
            </a:r>
            <a:r>
              <a:rPr kumimoji="1" lang="ja-JP" altLang="en-US" dirty="0" smtClean="0"/>
              <a:t>（</a:t>
            </a:r>
            <a:r>
              <a:rPr kumimoji="1" lang="en-US" altLang="ja-JP" dirty="0" smtClean="0"/>
              <a:t>9</a:t>
            </a:r>
            <a:r>
              <a:rPr kumimoji="1" lang="ja-JP" altLang="en-US" dirty="0" smtClean="0"/>
              <a:t>事業所、水島地区に集積）を占める。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参考：倉敷</a:t>
            </a:r>
            <a:r>
              <a:rPr kumimoji="1" lang="en-US" altLang="ja-JP" dirty="0" smtClean="0"/>
              <a:t>HP</a:t>
            </a:r>
            <a:r>
              <a:rPr kumimoji="1" lang="ja-JP" altLang="en-US" dirty="0" smtClean="0"/>
              <a:t>　倉敷市内工場一覧　</a:t>
            </a:r>
            <a:r>
              <a:rPr kumimoji="1" lang="en-US" altLang="ja-JP" dirty="0" smtClean="0"/>
              <a:t>2014/08/01</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60A87B83-C96A-4B1B-80ED-0A7F21A36020}" type="slidenum">
              <a:rPr kumimoji="1" lang="ja-JP" altLang="en-US" smtClean="0"/>
              <a:pPr/>
              <a:t>17</a:t>
            </a:fld>
            <a:endParaRPr kumimoji="1" lang="ja-JP" altLang="en-US"/>
          </a:p>
        </p:txBody>
      </p:sp>
    </p:spTree>
    <p:extLst>
      <p:ext uri="{BB962C8B-B14F-4D97-AF65-F5344CB8AC3E}">
        <p14:creationId xmlns:p14="http://schemas.microsoft.com/office/powerpoint/2010/main" val="2885812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出所：倉敷市</a:t>
            </a:r>
            <a:r>
              <a:rPr kumimoji="1" lang="en-US" altLang="ja-JP" dirty="0" smtClean="0"/>
              <a:t>HP</a:t>
            </a:r>
            <a:endParaRPr kumimoji="1" lang="ja-JP" altLang="en-US" dirty="0"/>
          </a:p>
        </p:txBody>
      </p:sp>
      <p:sp>
        <p:nvSpPr>
          <p:cNvPr id="4" name="スライド番号プレースホルダー 3"/>
          <p:cNvSpPr>
            <a:spLocks noGrp="1"/>
          </p:cNvSpPr>
          <p:nvPr>
            <p:ph type="sldNum" sz="quarter" idx="10"/>
          </p:nvPr>
        </p:nvSpPr>
        <p:spPr/>
        <p:txBody>
          <a:bodyPr/>
          <a:lstStyle/>
          <a:p>
            <a:fld id="{60A87B83-C96A-4B1B-80ED-0A7F21A36020}" type="slidenum">
              <a:rPr kumimoji="1" lang="ja-JP" altLang="en-US" smtClean="0"/>
              <a:pPr/>
              <a:t>18</a:t>
            </a:fld>
            <a:endParaRPr kumimoji="1" lang="ja-JP" altLang="en-US"/>
          </a:p>
        </p:txBody>
      </p:sp>
    </p:spTree>
    <p:extLst>
      <p:ext uri="{BB962C8B-B14F-4D97-AF65-F5344CB8AC3E}">
        <p14:creationId xmlns:p14="http://schemas.microsoft.com/office/powerpoint/2010/main" val="41496667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参考：経済センサス（基礎調査）市町村産業中分類従業者（</a:t>
            </a:r>
            <a:r>
              <a:rPr kumimoji="1" lang="en-US" altLang="ja-JP" dirty="0" smtClean="0"/>
              <a:t>2009</a:t>
            </a:r>
            <a:r>
              <a:rPr kumimoji="1" lang="ja-JP" altLang="en-US" dirty="0" smtClean="0"/>
              <a:t>年）</a:t>
            </a:r>
            <a:endParaRPr kumimoji="1" lang="en-US" altLang="ja-JP" dirty="0" smtClean="0"/>
          </a:p>
          <a:p>
            <a:r>
              <a:rPr kumimoji="1" lang="ja-JP" altLang="en-US" dirty="0" smtClean="0"/>
              <a:t>　地域の基盤産業を識別するために通常</a:t>
            </a:r>
            <a:r>
              <a:rPr kumimoji="1" lang="en-US" altLang="ja-JP" dirty="0" smtClean="0"/>
              <a:t>｢</a:t>
            </a:r>
            <a:r>
              <a:rPr kumimoji="1" lang="ja-JP" altLang="en-US" dirty="0" smtClean="0"/>
              <a:t>地域産業連関表」を用いるが、地域別では作成されていなことが多いため、代替的手法として「特化係数」によって間接的に推察した。特化係数は、１</a:t>
            </a:r>
            <a:r>
              <a:rPr kumimoji="1" lang="en-US" altLang="ja-JP" dirty="0" smtClean="0"/>
              <a:t>.0</a:t>
            </a:r>
            <a:r>
              <a:rPr kumimoji="1" lang="ja-JP" altLang="en-US" dirty="0" smtClean="0"/>
              <a:t>を上回る産業がその</a:t>
            </a:r>
            <a:r>
              <a:rPr kumimoji="1" lang="en-US" altLang="ja-JP" dirty="0" smtClean="0"/>
              <a:t>｢</a:t>
            </a:r>
            <a:r>
              <a:rPr kumimoji="1" lang="ja-JP" altLang="en-US" dirty="0" smtClean="0"/>
              <a:t>地域</a:t>
            </a:r>
            <a:r>
              <a:rPr kumimoji="1" lang="en-US" altLang="ja-JP" dirty="0" smtClean="0"/>
              <a:t>｣</a:t>
            </a:r>
            <a:r>
              <a:rPr kumimoji="1" lang="ja-JP" altLang="en-US" dirty="0" smtClean="0"/>
              <a:t>の基盤産業であることを示す指標となる。（しかし、問題点もある。①輸出入が行われる経済では、過小・過大評価となる。②相対的な数値であり、絶対的数値でない。）</a:t>
            </a:r>
            <a:endParaRPr kumimoji="1" lang="en-US" altLang="ja-JP" dirty="0" smtClean="0"/>
          </a:p>
          <a:p>
            <a:r>
              <a:rPr kumimoji="1" lang="ja-JP" altLang="en-US" dirty="0" smtClean="0"/>
              <a:t>　倉敷圏域において雇用吸収が最も多かった</a:t>
            </a:r>
            <a:r>
              <a:rPr kumimoji="1" lang="en-US" altLang="ja-JP" dirty="0" smtClean="0"/>
              <a:t>｢</a:t>
            </a:r>
            <a:r>
              <a:rPr kumimoji="1" lang="ja-JP" altLang="en-US" dirty="0" smtClean="0"/>
              <a:t>製造業</a:t>
            </a:r>
            <a:r>
              <a:rPr kumimoji="1" lang="en-US" altLang="ja-JP" dirty="0" smtClean="0"/>
              <a:t>｣</a:t>
            </a:r>
            <a:r>
              <a:rPr kumimoji="1" lang="ja-JP" altLang="en-US" dirty="0" smtClean="0"/>
              <a:t>の特化係数は、</a:t>
            </a:r>
            <a:r>
              <a:rPr kumimoji="1" lang="en-US" altLang="ja-JP" dirty="0" smtClean="0"/>
              <a:t>1.46</a:t>
            </a:r>
            <a:r>
              <a:rPr kumimoji="1" lang="ja-JP" altLang="en-US" dirty="0" smtClean="0"/>
              <a:t>で</a:t>
            </a:r>
            <a:r>
              <a:rPr kumimoji="1" lang="en-US" altLang="ja-JP" dirty="0" smtClean="0"/>
              <a:t>1.0</a:t>
            </a:r>
            <a:r>
              <a:rPr kumimoji="1" lang="ja-JP" altLang="en-US" dirty="0" smtClean="0"/>
              <a:t>を上回っている。これは、</a:t>
            </a:r>
            <a:r>
              <a:rPr kumimoji="1" lang="en-US" altLang="ja-JP" dirty="0" smtClean="0"/>
              <a:t>｢</a:t>
            </a:r>
            <a:r>
              <a:rPr kumimoji="1" lang="ja-JP" altLang="en-US" dirty="0" smtClean="0"/>
              <a:t>倉敷圏域における製造業の就業者割合</a:t>
            </a:r>
            <a:r>
              <a:rPr kumimoji="1" lang="en-US" altLang="ja-JP" dirty="0" smtClean="0"/>
              <a:t>｣</a:t>
            </a:r>
            <a:r>
              <a:rPr kumimoji="1" lang="ja-JP" altLang="en-US" dirty="0" smtClean="0"/>
              <a:t>が</a:t>
            </a:r>
            <a:r>
              <a:rPr kumimoji="1" lang="en-US" altLang="ja-JP" dirty="0" smtClean="0"/>
              <a:t>｢</a:t>
            </a:r>
            <a:r>
              <a:rPr kumimoji="1" lang="ja-JP" altLang="en-US" dirty="0" smtClean="0"/>
              <a:t>全国のそれ</a:t>
            </a:r>
            <a:r>
              <a:rPr kumimoji="1" lang="en-US" altLang="ja-JP" dirty="0" smtClean="0"/>
              <a:t>｣</a:t>
            </a:r>
            <a:r>
              <a:rPr kumimoji="1" lang="ja-JP" altLang="en-US" dirty="0" smtClean="0"/>
              <a:t>に比べて、高いことを示す（相対的に集積）。つまり、この圏域において製造業は基盤産業である。</a:t>
            </a:r>
            <a:r>
              <a:rPr kumimoji="1" lang="en-US" altLang="ja-JP" dirty="0" smtClean="0"/>
              <a:t>2</a:t>
            </a:r>
            <a:r>
              <a:rPr kumimoji="1" lang="ja-JP" altLang="en-US" dirty="0" smtClean="0"/>
              <a:t>番目に、多く雇用を吸収していた</a:t>
            </a:r>
            <a:r>
              <a:rPr kumimoji="1" lang="en-US" altLang="ja-JP" dirty="0" smtClean="0"/>
              <a:t>｢</a:t>
            </a:r>
            <a:r>
              <a:rPr kumimoji="1" lang="ja-JP" altLang="en-US" dirty="0" smtClean="0"/>
              <a:t>卸・小売業</a:t>
            </a:r>
            <a:r>
              <a:rPr kumimoji="1" lang="en-US" altLang="ja-JP" dirty="0" smtClean="0"/>
              <a:t>｣</a:t>
            </a:r>
            <a:r>
              <a:rPr kumimoji="1" lang="ja-JP" altLang="en-US" dirty="0" smtClean="0"/>
              <a:t>の特化係数は、</a:t>
            </a:r>
            <a:r>
              <a:rPr kumimoji="1" lang="en-US" altLang="ja-JP" dirty="0" smtClean="0"/>
              <a:t>0.92</a:t>
            </a:r>
            <a:r>
              <a:rPr kumimoji="1" lang="ja-JP" altLang="en-US" dirty="0" smtClean="0"/>
              <a:t>であるので、全国水準を若干下回るため非基盤産業であるだろう。直感的には、非基盤産業のイメージをもつ</a:t>
            </a:r>
            <a:r>
              <a:rPr kumimoji="1" lang="en-US" altLang="ja-JP" dirty="0" smtClean="0"/>
              <a:t>｢</a:t>
            </a:r>
            <a:r>
              <a:rPr kumimoji="1" lang="ja-JP" altLang="en-US" dirty="0" smtClean="0"/>
              <a:t>医療・福祉</a:t>
            </a:r>
            <a:r>
              <a:rPr kumimoji="1" lang="en-US" altLang="ja-JP" dirty="0" smtClean="0"/>
              <a:t>｣</a:t>
            </a:r>
            <a:r>
              <a:rPr kumimoji="1" lang="ja-JP" altLang="en-US" dirty="0" smtClean="0"/>
              <a:t>はどうだろうか。</a:t>
            </a:r>
            <a:r>
              <a:rPr kumimoji="1" lang="en-US" altLang="ja-JP" dirty="0" smtClean="0"/>
              <a:t>1.18</a:t>
            </a:r>
            <a:r>
              <a:rPr kumimoji="1" lang="ja-JP" altLang="en-US" dirty="0" smtClean="0"/>
              <a:t>とこの圏域において比較的高い値である。これは、川崎医科大学の存在やその他大病院が多いことが要因だろう。これらから</a:t>
            </a:r>
            <a:r>
              <a:rPr kumimoji="1" lang="en-US" altLang="ja-JP" dirty="0" smtClean="0"/>
              <a:t>｢</a:t>
            </a:r>
            <a:r>
              <a:rPr kumimoji="1" lang="ja-JP" altLang="en-US" dirty="0" smtClean="0"/>
              <a:t>医療・福祉</a:t>
            </a:r>
            <a:r>
              <a:rPr kumimoji="1" lang="en-US" altLang="ja-JP" dirty="0" smtClean="0"/>
              <a:t>｣</a:t>
            </a:r>
            <a:r>
              <a:rPr kumimoji="1" lang="ja-JP" altLang="en-US" dirty="0" smtClean="0"/>
              <a:t>は、基盤産業と言える。</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60A87B83-C96A-4B1B-80ED-0A7F21A36020}" type="slidenum">
              <a:rPr kumimoji="1" lang="ja-JP" altLang="en-US" smtClean="0"/>
              <a:pPr/>
              <a:t>19</a:t>
            </a:fld>
            <a:endParaRPr kumimoji="1" lang="ja-JP" altLang="en-US"/>
          </a:p>
        </p:txBody>
      </p:sp>
    </p:spTree>
    <p:extLst>
      <p:ext uri="{BB962C8B-B14F-4D97-AF65-F5344CB8AC3E}">
        <p14:creationId xmlns:p14="http://schemas.microsoft.com/office/powerpoint/2010/main" val="1197260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参考：経済センサス（基礎調査）市町村産業中分類従業者（</a:t>
            </a:r>
            <a:r>
              <a:rPr kumimoji="1" lang="en-US" altLang="ja-JP" dirty="0" smtClean="0"/>
              <a:t>2009</a:t>
            </a:r>
            <a:r>
              <a:rPr kumimoji="1" lang="ja-JP" altLang="en-US" dirty="0" smtClean="0"/>
              <a:t>年）</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製造業別で就業者人数と特化係数を示した。</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smtClean="0"/>
              <a:t>MEMO</a:t>
            </a:r>
            <a:r>
              <a:rPr kumimoji="1" lang="ja-JP" altLang="en-US" dirty="0" smtClean="0"/>
              <a:t>）</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特化係数が、異常に高い</a:t>
            </a:r>
            <a:r>
              <a:rPr kumimoji="1" lang="en-US" altLang="ja-JP" dirty="0" smtClean="0"/>
              <a:t>｢</a:t>
            </a:r>
            <a:r>
              <a:rPr kumimoji="1" lang="ja-JP" altLang="en-US" dirty="0" smtClean="0"/>
              <a:t>石油・石炭製品</a:t>
            </a:r>
            <a:r>
              <a:rPr kumimoji="1" lang="en-US" altLang="ja-JP" dirty="0" smtClean="0"/>
              <a:t>｣</a:t>
            </a:r>
            <a:r>
              <a:rPr kumimoji="1" lang="ja-JP" altLang="en-US" dirty="0" smtClean="0"/>
              <a:t>は</a:t>
            </a:r>
            <a:r>
              <a:rPr kumimoji="1" lang="en-US" altLang="ja-JP" dirty="0" smtClean="0"/>
              <a:t>5.6</a:t>
            </a:r>
            <a:r>
              <a:rPr kumimoji="1" lang="ja-JP" altLang="en-US" dirty="0" smtClean="0"/>
              <a:t>であり、</a:t>
            </a:r>
            <a:r>
              <a:rPr kumimoji="1" lang="en-US" altLang="ja-JP" dirty="0" smtClean="0"/>
              <a:t>｢</a:t>
            </a:r>
            <a:r>
              <a:rPr kumimoji="1" lang="ja-JP" altLang="en-US" dirty="0" smtClean="0"/>
              <a:t>鉄鋼業</a:t>
            </a:r>
            <a:r>
              <a:rPr kumimoji="1" lang="en-US" altLang="ja-JP" dirty="0" smtClean="0"/>
              <a:t>｣</a:t>
            </a:r>
            <a:r>
              <a:rPr kumimoji="1" lang="ja-JP" altLang="en-US" dirty="0" smtClean="0"/>
              <a:t>は</a:t>
            </a:r>
            <a:r>
              <a:rPr kumimoji="1" lang="en-US" altLang="ja-JP" dirty="0" smtClean="0"/>
              <a:t>4.0</a:t>
            </a:r>
            <a:r>
              <a:rPr kumimoji="1" lang="ja-JP" altLang="en-US" dirty="0" smtClean="0"/>
              <a:t>で、</a:t>
            </a:r>
            <a:r>
              <a:rPr kumimoji="1" lang="en-US" altLang="ja-JP" dirty="0" smtClean="0"/>
              <a:t>｢</a:t>
            </a:r>
            <a:r>
              <a:rPr kumimoji="1" lang="ja-JP" altLang="en-US" dirty="0" smtClean="0"/>
              <a:t>ゴム製品</a:t>
            </a:r>
            <a:r>
              <a:rPr kumimoji="1" lang="en-US" altLang="ja-JP" dirty="0" smtClean="0"/>
              <a:t>｣</a:t>
            </a:r>
            <a:r>
              <a:rPr kumimoji="1" lang="ja-JP" altLang="en-US" dirty="0" smtClean="0"/>
              <a:t>は</a:t>
            </a:r>
            <a:r>
              <a:rPr kumimoji="1" lang="en-US" altLang="ja-JP" dirty="0" smtClean="0"/>
              <a:t>2.8</a:t>
            </a:r>
            <a:r>
              <a:rPr kumimoji="1" lang="ja-JP" altLang="en-US" dirty="0" smtClean="0"/>
              <a:t>であった。これらは、特化係数における問題の輸入型の過大評価か？または、本当に特化している産業なのだろうか？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60A87B83-C96A-4B1B-80ED-0A7F21A36020}" type="slidenum">
              <a:rPr kumimoji="1" lang="ja-JP" altLang="en-US" smtClean="0"/>
              <a:pPr/>
              <a:t>20</a:t>
            </a:fld>
            <a:endParaRPr kumimoji="1" lang="ja-JP" altLang="en-US"/>
          </a:p>
        </p:txBody>
      </p:sp>
    </p:spTree>
    <p:extLst>
      <p:ext uri="{BB962C8B-B14F-4D97-AF65-F5344CB8AC3E}">
        <p14:creationId xmlns:p14="http://schemas.microsoft.com/office/powerpoint/2010/main" val="4271960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参考：経済センサス（活動調査）市町村産業大分類付加価値額（</a:t>
            </a:r>
            <a:r>
              <a:rPr kumimoji="1" lang="en-US" altLang="ja-JP" dirty="0" smtClean="0"/>
              <a:t>2012</a:t>
            </a:r>
            <a:r>
              <a:rPr kumimoji="1" lang="ja-JP" altLang="en-US" dirty="0" smtClean="0"/>
              <a:t>年）</a:t>
            </a:r>
            <a:endParaRPr kumimoji="1" lang="en-US" altLang="ja-JP" dirty="0" smtClean="0"/>
          </a:p>
          <a:p>
            <a:r>
              <a:rPr kumimoji="1" lang="ja-JP" altLang="en-US" dirty="0" smtClean="0"/>
              <a:t>　まちに所得を生み出している産業を調べるため、倉敷市の付加価値額を産業別にしてグラフで示した。倉敷市内でどの産業が、基幹産業であるだろうか（地域の分配所得・地方税収の源泉）。</a:t>
            </a:r>
            <a:endParaRPr kumimoji="1" lang="en-US" altLang="ja-JP" dirty="0" smtClean="0"/>
          </a:p>
          <a:p>
            <a:r>
              <a:rPr kumimoji="1" lang="en-US" altLang="ja-JP" dirty="0" smtClean="0"/>
              <a:t>｢</a:t>
            </a:r>
            <a:r>
              <a:rPr kumimoji="1" lang="ja-JP" altLang="en-US" dirty="0" smtClean="0"/>
              <a:t>製造業</a:t>
            </a:r>
            <a:r>
              <a:rPr kumimoji="1" lang="en-US" altLang="ja-JP" dirty="0" smtClean="0"/>
              <a:t>｣</a:t>
            </a:r>
            <a:r>
              <a:rPr kumimoji="1" lang="ja-JP" altLang="en-US" dirty="0" smtClean="0"/>
              <a:t>が</a:t>
            </a:r>
            <a:r>
              <a:rPr kumimoji="1" lang="en-US" altLang="ja-JP" sz="1200" b="0" i="0" u="none" strike="noStrike" kern="1200" dirty="0" smtClean="0">
                <a:solidFill>
                  <a:schemeClr val="tx1"/>
                </a:solidFill>
                <a:effectLst/>
                <a:latin typeface="+mn-lt"/>
                <a:ea typeface="+mn-ea"/>
                <a:cs typeface="+mn-cs"/>
              </a:rPr>
              <a:t>330,685 </a:t>
            </a:r>
            <a:r>
              <a:rPr kumimoji="1" lang="ja-JP" altLang="en-US" sz="1200" b="0" i="0" u="none" strike="noStrike" kern="1200" dirty="0" smtClean="0">
                <a:solidFill>
                  <a:schemeClr val="tx1"/>
                </a:solidFill>
                <a:effectLst/>
                <a:latin typeface="+mn-lt"/>
                <a:ea typeface="+mn-ea"/>
                <a:cs typeface="+mn-cs"/>
              </a:rPr>
              <a:t>百万円であり、グラフからも分かることだが最も多くの付加価値を生み出している。つまり、倉敷市において</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製造業</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は、基幹産業である。</a:t>
            </a:r>
            <a:r>
              <a:rPr kumimoji="1" lang="en-US" altLang="ja-JP" sz="1200" b="0" i="0" u="none" strike="noStrike" kern="1200" dirty="0" smtClean="0">
                <a:solidFill>
                  <a:schemeClr val="tx1"/>
                </a:solidFill>
                <a:effectLst/>
                <a:latin typeface="+mn-lt"/>
                <a:ea typeface="+mn-ea"/>
                <a:cs typeface="+mn-cs"/>
              </a:rPr>
              <a:t>2</a:t>
            </a:r>
            <a:r>
              <a:rPr kumimoji="1" lang="ja-JP" altLang="en-US" sz="1200" b="0" i="0" u="none" strike="noStrike" kern="1200" dirty="0" smtClean="0">
                <a:solidFill>
                  <a:schemeClr val="tx1"/>
                </a:solidFill>
                <a:effectLst/>
                <a:latin typeface="+mn-lt"/>
                <a:ea typeface="+mn-ea"/>
                <a:cs typeface="+mn-cs"/>
              </a:rPr>
              <a:t>番目に多くの付加価値を生み出しているのは</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卸・小売業</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で</a:t>
            </a:r>
            <a:r>
              <a:rPr kumimoji="1" lang="en-US" altLang="ja-JP" sz="1200" b="0" i="0" u="none" strike="noStrike" kern="1200" dirty="0" smtClean="0">
                <a:solidFill>
                  <a:schemeClr val="tx1"/>
                </a:solidFill>
                <a:effectLst/>
                <a:latin typeface="+mn-lt"/>
                <a:ea typeface="+mn-ea"/>
                <a:cs typeface="+mn-cs"/>
              </a:rPr>
              <a:t>124,606 </a:t>
            </a:r>
            <a:r>
              <a:rPr kumimoji="1" lang="ja-JP" altLang="en-US" sz="1200" b="0" i="0" u="none" strike="noStrike" kern="1200" dirty="0" smtClean="0">
                <a:solidFill>
                  <a:schemeClr val="tx1"/>
                </a:solidFill>
                <a:effectLst/>
                <a:latin typeface="+mn-lt"/>
                <a:ea typeface="+mn-ea"/>
                <a:cs typeface="+mn-cs"/>
              </a:rPr>
              <a:t>百万円、次いで</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医療・福祉</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が</a:t>
            </a:r>
            <a:r>
              <a:rPr kumimoji="1" lang="en-US" altLang="ja-JP" sz="1200" b="0" i="0" u="none" strike="noStrike" kern="1200" dirty="0" smtClean="0">
                <a:solidFill>
                  <a:schemeClr val="tx1"/>
                </a:solidFill>
                <a:effectLst/>
                <a:latin typeface="+mn-lt"/>
                <a:ea typeface="+mn-ea"/>
                <a:cs typeface="+mn-cs"/>
              </a:rPr>
              <a:t>115,487 </a:t>
            </a:r>
            <a:r>
              <a:rPr kumimoji="1" lang="ja-JP" altLang="en-US" sz="1200" b="0" i="0" u="none" strike="noStrike" kern="1200" dirty="0" smtClean="0">
                <a:solidFill>
                  <a:schemeClr val="tx1"/>
                </a:solidFill>
                <a:effectLst/>
                <a:latin typeface="+mn-lt"/>
                <a:ea typeface="+mn-ea"/>
                <a:cs typeface="+mn-cs"/>
              </a:rPr>
              <a:t>百万円である。この２業種を比較すると、雇用吸収率みると</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卸・小売業</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は約</a:t>
            </a:r>
            <a:r>
              <a:rPr kumimoji="1" lang="en-US" altLang="ja-JP" sz="1200" b="0" i="0" u="none" strike="noStrike" kern="1200" dirty="0" smtClean="0">
                <a:solidFill>
                  <a:schemeClr val="tx1"/>
                </a:solidFill>
                <a:effectLst/>
                <a:latin typeface="+mn-lt"/>
                <a:ea typeface="+mn-ea"/>
                <a:cs typeface="+mn-cs"/>
              </a:rPr>
              <a:t>18</a:t>
            </a:r>
            <a:r>
              <a:rPr kumimoji="1" lang="ja-JP" altLang="en-US" sz="1200" b="0" i="0" u="none" strike="noStrike" kern="1200" dirty="0" smtClean="0">
                <a:solidFill>
                  <a:schemeClr val="tx1"/>
                </a:solidFill>
                <a:effectLst/>
                <a:latin typeface="+mn-lt"/>
                <a:ea typeface="+mn-ea"/>
                <a:cs typeface="+mn-cs"/>
              </a:rPr>
              <a:t>％、</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医療・福祉</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は約</a:t>
            </a:r>
            <a:r>
              <a:rPr kumimoji="1" lang="en-US" altLang="ja-JP" sz="1200" b="0" i="0" u="none" strike="noStrike" kern="1200" dirty="0" smtClean="0">
                <a:solidFill>
                  <a:schemeClr val="tx1"/>
                </a:solidFill>
                <a:effectLst/>
                <a:latin typeface="+mn-lt"/>
                <a:ea typeface="+mn-ea"/>
                <a:cs typeface="+mn-cs"/>
              </a:rPr>
              <a:t>12</a:t>
            </a:r>
            <a:r>
              <a:rPr kumimoji="1" lang="ja-JP" altLang="en-US" sz="1200" b="0" i="0" u="none" strike="noStrike" kern="1200" dirty="0" smtClean="0">
                <a:solidFill>
                  <a:schemeClr val="tx1"/>
                </a:solidFill>
                <a:effectLst/>
                <a:latin typeface="+mn-lt"/>
                <a:ea typeface="+mn-ea"/>
                <a:cs typeface="+mn-cs"/>
              </a:rPr>
              <a:t>％で差があったが、付加価値でみると、縮まっている（次のスライドで表記）。このことから、</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医療・福祉</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の方が</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卸・小売業</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よりも、高い付加価値を生み出すことが分かる（</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医療・福祉</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は、利益率が高い？または、</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卸・小売業</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は労働集約手的産業？）。</a:t>
            </a:r>
            <a:endParaRPr kumimoji="1" lang="ja-JP" altLang="en-US" dirty="0"/>
          </a:p>
        </p:txBody>
      </p:sp>
      <p:sp>
        <p:nvSpPr>
          <p:cNvPr id="4" name="スライド番号プレースホルダー 3"/>
          <p:cNvSpPr>
            <a:spLocks noGrp="1"/>
          </p:cNvSpPr>
          <p:nvPr>
            <p:ph type="sldNum" sz="quarter" idx="10"/>
          </p:nvPr>
        </p:nvSpPr>
        <p:spPr/>
        <p:txBody>
          <a:bodyPr/>
          <a:lstStyle/>
          <a:p>
            <a:fld id="{60A87B83-C96A-4B1B-80ED-0A7F21A36020}" type="slidenum">
              <a:rPr kumimoji="1" lang="ja-JP" altLang="en-US" smtClean="0"/>
              <a:pPr/>
              <a:t>21</a:t>
            </a:fld>
            <a:endParaRPr kumimoji="1" lang="ja-JP" altLang="en-US"/>
          </a:p>
        </p:txBody>
      </p:sp>
    </p:spTree>
    <p:extLst>
      <p:ext uri="{BB962C8B-B14F-4D97-AF65-F5344CB8AC3E}">
        <p14:creationId xmlns:p14="http://schemas.microsoft.com/office/powerpoint/2010/main" val="1956230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参考：経済センサス（活動調査）市町村産業大分類付加価値額（</a:t>
            </a:r>
            <a:r>
              <a:rPr kumimoji="1" lang="en-US" altLang="ja-JP" dirty="0" smtClean="0"/>
              <a:t>2012</a:t>
            </a:r>
            <a:r>
              <a:rPr kumimoji="1" lang="ja-JP" altLang="en-US" dirty="0" smtClean="0"/>
              <a:t>年）まちの付加価値の合計に占める割合を各産業別で示した。また、岡山県の中心都市である岡山市と比較した。</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倉敷市の円グラフを見ると、製造業が</a:t>
            </a:r>
            <a:r>
              <a:rPr kumimoji="1" lang="en-US" altLang="ja-JP" dirty="0" smtClean="0"/>
              <a:t>36.4</a:t>
            </a:r>
            <a:r>
              <a:rPr kumimoji="1" lang="ja-JP" altLang="en-US" dirty="0" smtClean="0"/>
              <a:t>％を占めている。倉敷市の製造業は雇用を生み出し、付加価値も生み出してるので、</a:t>
            </a:r>
            <a:r>
              <a:rPr kumimoji="1" lang="en-US" altLang="ja-JP" dirty="0" smtClean="0"/>
              <a:t>｢</a:t>
            </a:r>
            <a:r>
              <a:rPr kumimoji="1" lang="ja-JP" altLang="en-US" dirty="0" smtClean="0"/>
              <a:t>製造業</a:t>
            </a:r>
            <a:r>
              <a:rPr kumimoji="1" lang="en-US" altLang="ja-JP" dirty="0" smtClean="0"/>
              <a:t>｣</a:t>
            </a:r>
            <a:r>
              <a:rPr kumimoji="1" lang="ja-JP" altLang="en-US" dirty="0" smtClean="0"/>
              <a:t>は倉敷市の主要産業である。</a:t>
            </a:r>
            <a:r>
              <a:rPr kumimoji="1" lang="en-US" altLang="ja-JP" dirty="0" smtClean="0"/>
              <a:t>｢</a:t>
            </a:r>
            <a:r>
              <a:rPr kumimoji="1" lang="ja-JP" altLang="en-US" dirty="0" smtClean="0"/>
              <a:t>医療・福祉</a:t>
            </a:r>
            <a:r>
              <a:rPr kumimoji="1" lang="en-US" altLang="ja-JP" dirty="0" smtClean="0"/>
              <a:t>｣</a:t>
            </a:r>
            <a:r>
              <a:rPr kumimoji="1" lang="ja-JP" altLang="en-US" dirty="0" smtClean="0"/>
              <a:t>も雇用を生み出し、付加価値も生み出している。倉敷市の経済を支えている産業は、</a:t>
            </a:r>
            <a:r>
              <a:rPr kumimoji="1" lang="en-US" altLang="ja-JP" dirty="0" smtClean="0"/>
              <a:t>｢</a:t>
            </a:r>
            <a:r>
              <a:rPr kumimoji="1" lang="ja-JP" altLang="en-US" dirty="0" smtClean="0"/>
              <a:t>製造業</a:t>
            </a:r>
            <a:r>
              <a:rPr kumimoji="1" lang="en-US" altLang="ja-JP" dirty="0" smtClean="0"/>
              <a:t>｣</a:t>
            </a:r>
            <a:r>
              <a:rPr kumimoji="1" lang="ja-JP" altLang="en-US" dirty="0" smtClean="0"/>
              <a:t>である。次いで</a:t>
            </a:r>
            <a:r>
              <a:rPr kumimoji="1" lang="en-US" altLang="ja-JP" dirty="0" smtClean="0"/>
              <a:t>｢</a:t>
            </a:r>
            <a:r>
              <a:rPr kumimoji="1" lang="ja-JP" altLang="en-US" dirty="0" smtClean="0"/>
              <a:t>医療・福祉</a:t>
            </a:r>
            <a:r>
              <a:rPr kumimoji="1" lang="en-US" altLang="ja-JP" dirty="0" smtClean="0"/>
              <a:t>｣</a:t>
            </a:r>
            <a:r>
              <a:rPr kumimoji="1" lang="ja-JP" altLang="en-US" dirty="0" smtClean="0"/>
              <a:t>である。　</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岡山県内の都市的サービスを担う岡山市と比較すると、やはり岡山市（中心都市）は産業の構成が、倉敷市（周辺都市）に比べて豊かであることがわかる。つまり、圏域の広い都市ほど、需要が厚く多種多様な財・サービスを提供していることが分かる（都市の階層構造）。</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60A87B83-C96A-4B1B-80ED-0A7F21A36020}" type="slidenum">
              <a:rPr kumimoji="1" lang="ja-JP" altLang="en-US" smtClean="0"/>
              <a:pPr/>
              <a:t>22</a:t>
            </a:fld>
            <a:endParaRPr kumimoji="1" lang="ja-JP" altLang="en-US"/>
          </a:p>
        </p:txBody>
      </p:sp>
    </p:spTree>
    <p:extLst>
      <p:ext uri="{BB962C8B-B14F-4D97-AF65-F5344CB8AC3E}">
        <p14:creationId xmlns:p14="http://schemas.microsoft.com/office/powerpoint/2010/main" val="3114390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0A87B83-C96A-4B1B-80ED-0A7F21A36020}" type="slidenum">
              <a:rPr kumimoji="1" lang="ja-JP" altLang="en-US" smtClean="0"/>
              <a:pPr/>
              <a:t>6</a:t>
            </a:fld>
            <a:endParaRPr kumimoji="1" lang="ja-JP" altLang="en-US"/>
          </a:p>
        </p:txBody>
      </p:sp>
    </p:spTree>
    <p:extLst>
      <p:ext uri="{BB962C8B-B14F-4D97-AF65-F5344CB8AC3E}">
        <p14:creationId xmlns:p14="http://schemas.microsoft.com/office/powerpoint/2010/main" val="1674198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国勢調査（</a:t>
            </a:r>
            <a:r>
              <a:rPr kumimoji="1" lang="en-US" altLang="ja-JP" dirty="0" smtClean="0"/>
              <a:t>2010</a:t>
            </a:r>
            <a:r>
              <a:rPr kumimoji="1" lang="ja-JP" altLang="en-US" dirty="0" smtClean="0"/>
              <a:t>年）を参考に作成した。縦軸には人口累計数、横軸は、</a:t>
            </a:r>
            <a:r>
              <a:rPr kumimoji="1" lang="en-US" altLang="ja-JP" dirty="0" smtClean="0"/>
              <a:t>5</a:t>
            </a:r>
            <a:r>
              <a:rPr kumimoji="1" lang="ja-JP" altLang="en-US" dirty="0" smtClean="0"/>
              <a:t>年間の期間を表している。中心都市は倉敷市、郊外地域は総社市・浅口市・早島町・矢掛町とした。全て、合併後の数値である。</a:t>
            </a:r>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smtClean="0"/>
              <a:t>　</a:t>
            </a:r>
            <a:endParaRPr kumimoji="1" lang="ja-JP" altLang="en-US" dirty="0"/>
          </a:p>
        </p:txBody>
      </p:sp>
      <p:sp>
        <p:nvSpPr>
          <p:cNvPr id="4" name="スライド番号プレースホルダ 3"/>
          <p:cNvSpPr>
            <a:spLocks noGrp="1"/>
          </p:cNvSpPr>
          <p:nvPr>
            <p:ph type="sldNum" sz="quarter" idx="10"/>
          </p:nvPr>
        </p:nvSpPr>
        <p:spPr/>
        <p:txBody>
          <a:bodyPr/>
          <a:lstStyle/>
          <a:p>
            <a:fld id="{60A87B83-C96A-4B1B-80ED-0A7F21A36020}" type="slidenum">
              <a:rPr kumimoji="1" lang="ja-JP" altLang="en-US" smtClean="0"/>
              <a:pPr/>
              <a:t>8</a:t>
            </a:fld>
            <a:endParaRPr kumimoji="1" lang="ja-JP" altLang="en-US"/>
          </a:p>
        </p:txBody>
      </p:sp>
    </p:spTree>
    <p:extLst>
      <p:ext uri="{BB962C8B-B14F-4D97-AF65-F5344CB8AC3E}">
        <p14:creationId xmlns:p14="http://schemas.microsoft.com/office/powerpoint/2010/main" val="1043936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前のスライドの対象市ごとのグラフを作成した。国勢調査（</a:t>
            </a:r>
            <a:r>
              <a:rPr kumimoji="1" lang="en-US" altLang="ja-JP" dirty="0" smtClean="0"/>
              <a:t>2010</a:t>
            </a:r>
            <a:r>
              <a:rPr kumimoji="1" lang="ja-JP" altLang="en-US" dirty="0" smtClean="0"/>
              <a:t>年）を参考に作成した。縦軸には人口累計数、横軸は、</a:t>
            </a:r>
            <a:r>
              <a:rPr kumimoji="1" lang="en-US" altLang="ja-JP" dirty="0" smtClean="0"/>
              <a:t>5</a:t>
            </a:r>
            <a:r>
              <a:rPr kumimoji="1" lang="ja-JP" altLang="en-US" dirty="0" smtClean="0"/>
              <a:t>年間の期間を表している。中心都市は倉敷市、郊外地域は総社市・浅口市・早島町・矢掛町とした。全て、合併後の数値である。</a:t>
            </a:r>
            <a:endParaRPr kumimoji="1" lang="en-US" altLang="ja-JP" dirty="0" smtClean="0"/>
          </a:p>
          <a:p>
            <a:r>
              <a:rPr kumimoji="1" lang="ja-JP" altLang="en-US" dirty="0" smtClean="0"/>
              <a:t>　人口の動向を、対象市町村別で示した。倉敷市就業圏域の総人口のうち、中心都市倉敷市人口が占める割合は、どの期間も約</a:t>
            </a:r>
            <a:r>
              <a:rPr kumimoji="1" lang="en-US" altLang="ja-JP" dirty="0" smtClean="0"/>
              <a:t>70</a:t>
            </a:r>
            <a:r>
              <a:rPr kumimoji="1" lang="ja-JP" altLang="en-US" dirty="0" smtClean="0"/>
              <a:t>～</a:t>
            </a:r>
            <a:r>
              <a:rPr kumimoji="1" lang="en-US" altLang="ja-JP" dirty="0" smtClean="0"/>
              <a:t>80</a:t>
            </a:r>
            <a:r>
              <a:rPr kumimoji="1" lang="ja-JP" altLang="en-US" dirty="0" smtClean="0"/>
              <a:t>％である。また、倉敷市就業圏域の総人口のうち各周辺地域人口が占める割合は、総社市で約</a:t>
            </a:r>
            <a:r>
              <a:rPr kumimoji="1" lang="en-US" altLang="ja-JP" dirty="0" smtClean="0"/>
              <a:t>1</a:t>
            </a:r>
            <a:r>
              <a:rPr kumimoji="1" lang="ja-JP" altLang="en-US" dirty="0" smtClean="0"/>
              <a:t>０％である。浅口市は</a:t>
            </a:r>
            <a:r>
              <a:rPr kumimoji="1" lang="en-US" altLang="ja-JP" dirty="0" smtClean="0"/>
              <a:t>1947</a:t>
            </a:r>
            <a:r>
              <a:rPr kumimoji="1" lang="ja-JP" altLang="en-US" dirty="0" smtClean="0"/>
              <a:t>年は約</a:t>
            </a:r>
            <a:r>
              <a:rPr kumimoji="1" lang="en-US" altLang="ja-JP" dirty="0" smtClean="0"/>
              <a:t>10</a:t>
            </a:r>
            <a:r>
              <a:rPr kumimoji="1" lang="ja-JP" altLang="en-US" dirty="0" smtClean="0"/>
              <a:t>％であったが、割合は減少し</a:t>
            </a:r>
            <a:r>
              <a:rPr kumimoji="1" lang="en-US" altLang="ja-JP" dirty="0" smtClean="0"/>
              <a:t>2010</a:t>
            </a:r>
            <a:r>
              <a:rPr kumimoji="1" lang="ja-JP" altLang="en-US" dirty="0" smtClean="0"/>
              <a:t>年には</a:t>
            </a:r>
            <a:r>
              <a:rPr kumimoji="1" lang="en-US" altLang="ja-JP" dirty="0" smtClean="0"/>
              <a:t>6</a:t>
            </a:r>
            <a:r>
              <a:rPr kumimoji="1" lang="ja-JP" altLang="en-US" dirty="0" smtClean="0"/>
              <a:t>％に落ち込んでいる。</a:t>
            </a:r>
            <a:endParaRPr kumimoji="1" lang="ja-JP" altLang="en-US" dirty="0"/>
          </a:p>
        </p:txBody>
      </p:sp>
      <p:sp>
        <p:nvSpPr>
          <p:cNvPr id="4" name="スライド番号プレースホルダー 3"/>
          <p:cNvSpPr>
            <a:spLocks noGrp="1"/>
          </p:cNvSpPr>
          <p:nvPr>
            <p:ph type="sldNum" sz="quarter" idx="10"/>
          </p:nvPr>
        </p:nvSpPr>
        <p:spPr/>
        <p:txBody>
          <a:bodyPr/>
          <a:lstStyle/>
          <a:p>
            <a:fld id="{60A87B83-C96A-4B1B-80ED-0A7F21A36020}" type="slidenum">
              <a:rPr kumimoji="1" lang="ja-JP" altLang="en-US" smtClean="0"/>
              <a:pPr/>
              <a:t>9</a:t>
            </a:fld>
            <a:endParaRPr kumimoji="1" lang="ja-JP" altLang="en-US"/>
          </a:p>
        </p:txBody>
      </p:sp>
    </p:spTree>
    <p:extLst>
      <p:ext uri="{BB962C8B-B14F-4D97-AF65-F5344CB8AC3E}">
        <p14:creationId xmlns:p14="http://schemas.microsoft.com/office/powerpoint/2010/main" val="1323621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国勢調査（</a:t>
            </a:r>
            <a:r>
              <a:rPr kumimoji="1" lang="en-US" altLang="ja-JP" dirty="0" smtClean="0"/>
              <a:t>2010</a:t>
            </a:r>
            <a:r>
              <a:rPr kumimoji="1" lang="ja-JP" altLang="en-US" dirty="0" smtClean="0"/>
              <a:t>年）を参考に作成した。縦軸には人口累計数、横軸は、</a:t>
            </a:r>
            <a:r>
              <a:rPr kumimoji="1" lang="en-US" altLang="ja-JP" dirty="0" smtClean="0"/>
              <a:t>5</a:t>
            </a:r>
            <a:r>
              <a:rPr kumimoji="1" lang="ja-JP" altLang="en-US" dirty="0" smtClean="0"/>
              <a:t>年間の期間を表している。中心都市は倉敷市、郊外地域は総社市・浅口市・早島町・矢掛町とした。全て、合併後の数値である。</a:t>
            </a:r>
            <a:endParaRPr kumimoji="1" lang="en-US" altLang="ja-JP" dirty="0" smtClean="0"/>
          </a:p>
          <a:p>
            <a:r>
              <a:rPr kumimoji="1" lang="ja-JP" altLang="en-US" dirty="0" smtClean="0"/>
              <a:t>②→①→②→①</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60A87B83-C96A-4B1B-80ED-0A7F21A36020}" type="slidenum">
              <a:rPr kumimoji="1" lang="ja-JP" altLang="en-US" smtClean="0"/>
              <a:pPr/>
              <a:t>10</a:t>
            </a:fld>
            <a:endParaRPr kumimoji="1" lang="ja-JP" altLang="en-US"/>
          </a:p>
        </p:txBody>
      </p:sp>
    </p:spTree>
    <p:extLst>
      <p:ext uri="{BB962C8B-B14F-4D97-AF65-F5344CB8AC3E}">
        <p14:creationId xmlns:p14="http://schemas.microsoft.com/office/powerpoint/2010/main" val="589329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　就業圏域としては、</a:t>
            </a:r>
            <a:r>
              <a:rPr kumimoji="1" lang="en-US" altLang="ja-JP" dirty="0" smtClean="0"/>
              <a:t>1947</a:t>
            </a:r>
            <a:r>
              <a:rPr kumimoji="1" lang="ja-JP" altLang="en-US" dirty="0" smtClean="0"/>
              <a:t>年から現在に至るまで成長してきた。特に、</a:t>
            </a:r>
            <a:r>
              <a:rPr kumimoji="1" lang="en-US" altLang="ja-JP" dirty="0" smtClean="0"/>
              <a:t>1965</a:t>
            </a:r>
            <a:r>
              <a:rPr kumimoji="1" lang="ja-JP" altLang="en-US" dirty="0" smtClean="0"/>
              <a:t>年から</a:t>
            </a:r>
            <a:r>
              <a:rPr kumimoji="1" lang="en-US" altLang="ja-JP" dirty="0" smtClean="0"/>
              <a:t>1973</a:t>
            </a:r>
            <a:r>
              <a:rPr kumimoji="1" lang="ja-JP" altLang="en-US" dirty="0" smtClean="0"/>
              <a:t>年の高度経済成長後期と、それ以後からバブル崩壊までの安定成長期によって人口が急激に増加し、バブル崩壊から</a:t>
            </a:r>
            <a:r>
              <a:rPr kumimoji="1" lang="en-US" altLang="ja-JP" dirty="0" smtClean="0"/>
              <a:t>2010</a:t>
            </a:r>
            <a:r>
              <a:rPr kumimoji="1" lang="ja-JP" altLang="en-US" dirty="0" smtClean="0"/>
              <a:t>年までの人口増加は高度経済成長期程の勢いはないことがわかる。</a:t>
            </a:r>
            <a:endParaRPr kumimoji="1" lang="en-US" altLang="ja-JP" dirty="0" smtClean="0"/>
          </a:p>
          <a:p>
            <a:r>
              <a:rPr kumimoji="1" lang="ja-JP" altLang="en-US" dirty="0" smtClean="0"/>
              <a:t>　</a:t>
            </a:r>
            <a:r>
              <a:rPr kumimoji="1" lang="en-US" altLang="ja-JP" dirty="0" smtClean="0"/>
              <a:t>1950</a:t>
            </a:r>
            <a:r>
              <a:rPr kumimoji="1" lang="ja-JP" altLang="en-US" dirty="0" smtClean="0"/>
              <a:t>年から</a:t>
            </a:r>
            <a:r>
              <a:rPr kumimoji="1" lang="en-US" altLang="ja-JP" dirty="0" smtClean="0"/>
              <a:t>1965</a:t>
            </a:r>
            <a:r>
              <a:rPr kumimoji="1" lang="ja-JP" altLang="en-US" dirty="0" smtClean="0"/>
              <a:t>年までの期間、つまり高度経済成長期の初期から転換期にかけて、中心都市の人口は増加し、郊外地域の人口は減少しているので、「①絶対的集中の都市化成長期」である。</a:t>
            </a:r>
            <a:endParaRPr kumimoji="1" lang="en-US" altLang="ja-JP" dirty="0" smtClean="0"/>
          </a:p>
          <a:p>
            <a:r>
              <a:rPr kumimoji="1" lang="ja-JP" altLang="en-US" dirty="0" smtClean="0"/>
              <a:t>　その後、</a:t>
            </a:r>
            <a:r>
              <a:rPr kumimoji="1" lang="en-US" altLang="ja-JP" dirty="0" smtClean="0"/>
              <a:t>1965</a:t>
            </a:r>
            <a:r>
              <a:rPr kumimoji="1" lang="ja-JP" altLang="en-US" dirty="0" smtClean="0"/>
              <a:t>年から</a:t>
            </a:r>
            <a:r>
              <a:rPr kumimoji="1" lang="en-US" altLang="ja-JP" dirty="0" smtClean="0"/>
              <a:t>1995</a:t>
            </a:r>
            <a:r>
              <a:rPr kumimoji="1" lang="ja-JP" altLang="en-US" dirty="0" smtClean="0"/>
              <a:t>年までの期間は、中心都市の人口増加が、郊外地域の増加を上回る「②相対的集中の都市化成長期」である。この期間を詳しくみると、安定成長期に入りバブル崩壊後まで、就業圏域全体の人口増加が、高度経済成長後期程の伸びはなく、人口増加が落ち着く傾向がみられる。</a:t>
            </a:r>
            <a:endParaRPr kumimoji="1" lang="en-US" altLang="ja-JP" dirty="0" smtClean="0"/>
          </a:p>
          <a:p>
            <a:r>
              <a:rPr kumimoji="1" lang="ja-JP" altLang="en-US" dirty="0" smtClean="0"/>
              <a:t>　そして、</a:t>
            </a:r>
            <a:r>
              <a:rPr kumimoji="1" lang="en-US" altLang="ja-JP" dirty="0" smtClean="0"/>
              <a:t>1995</a:t>
            </a:r>
            <a:r>
              <a:rPr kumimoji="1" lang="ja-JP" altLang="en-US" dirty="0" smtClean="0"/>
              <a:t>年から</a:t>
            </a:r>
            <a:r>
              <a:rPr kumimoji="1" lang="en-US" altLang="ja-JP" dirty="0" smtClean="0"/>
              <a:t>2010</a:t>
            </a:r>
            <a:r>
              <a:rPr kumimoji="1" lang="ja-JP" altLang="en-US" dirty="0" smtClean="0"/>
              <a:t>年の期間は、中心都市は増加、郊外地域は減少しているので、「①絶対的集中の都市化成長期」へ戻ったと言える。しかし、高度成長期初期から転換期の（</a:t>
            </a:r>
            <a:r>
              <a:rPr kumimoji="1" lang="en-US" altLang="ja-JP" dirty="0" smtClean="0"/>
              <a:t>50</a:t>
            </a:r>
            <a:r>
              <a:rPr kumimoji="1" lang="ja-JP" altLang="en-US" dirty="0" smtClean="0"/>
              <a:t>年から</a:t>
            </a:r>
            <a:r>
              <a:rPr kumimoji="1" lang="en-US" altLang="ja-JP" dirty="0" smtClean="0"/>
              <a:t>65</a:t>
            </a:r>
            <a:r>
              <a:rPr kumimoji="1" lang="ja-JP" altLang="en-US" dirty="0" smtClean="0"/>
              <a:t>年）①絶対的集中の都市化成長期と同等だとは考えずらい。今後は、都市圏人口の増減が</a:t>
            </a:r>
            <a:r>
              <a:rPr kumimoji="1" lang="en-US" altLang="ja-JP" dirty="0" smtClean="0"/>
              <a:t>±0</a:t>
            </a:r>
            <a:r>
              <a:rPr kumimoji="1" lang="ja-JP" altLang="en-US" dirty="0" smtClean="0"/>
              <a:t>になる停滞期に入るのではないだろうか？（都市のライフサイクル・プロセスの郊外化「③・④相対的（絶対的）分散の郊外化成長期」は経ずに停滞期になるのか？←郊外地域の設定ミスか？）</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60A87B83-C96A-4B1B-80ED-0A7F21A36020}" type="slidenum">
              <a:rPr kumimoji="1" lang="ja-JP" altLang="en-US" smtClean="0"/>
              <a:pPr/>
              <a:t>11</a:t>
            </a:fld>
            <a:endParaRPr kumimoji="1" lang="ja-JP" altLang="en-US"/>
          </a:p>
        </p:txBody>
      </p:sp>
    </p:spTree>
    <p:extLst>
      <p:ext uri="{BB962C8B-B14F-4D97-AF65-F5344CB8AC3E}">
        <p14:creationId xmlns:p14="http://schemas.microsoft.com/office/powerpoint/2010/main" val="455645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国勢調査（</a:t>
            </a:r>
            <a:r>
              <a:rPr kumimoji="1" lang="en-US" altLang="ja-JP" dirty="0" smtClean="0"/>
              <a:t>2010</a:t>
            </a:r>
            <a:r>
              <a:rPr kumimoji="1" lang="ja-JP" altLang="en-US" dirty="0" smtClean="0"/>
              <a:t>年）を参考に倉敷就業者圏域の都市ライフサイクルのグラフを作成した。</a:t>
            </a:r>
            <a:endParaRPr kumimoji="1" lang="en-US" altLang="ja-JP" dirty="0" smtClean="0"/>
          </a:p>
          <a:p>
            <a:r>
              <a:rPr kumimoji="1" lang="ja-JP" altLang="en-US" dirty="0" smtClean="0"/>
              <a:t>倉敷就業圏域における都市のライフサイクルは、</a:t>
            </a:r>
            <a:endParaRPr kumimoji="1" lang="en-US" altLang="ja-JP" dirty="0" smtClean="0"/>
          </a:p>
          <a:p>
            <a:r>
              <a:rPr kumimoji="1" lang="ja-JP" altLang="en-US" dirty="0" smtClean="0"/>
              <a:t>②→①→②→②→①</a:t>
            </a:r>
            <a:endParaRPr kumimoji="1" lang="en-US" altLang="ja-JP" dirty="0" smtClean="0"/>
          </a:p>
          <a:p>
            <a:endParaRPr kumimoji="1" lang="en-US" altLang="ja-JP" dirty="0" smtClean="0"/>
          </a:p>
          <a:p>
            <a:r>
              <a:rPr kumimoji="1" lang="ja-JP" altLang="en-US" dirty="0" smtClean="0"/>
              <a:t>戦後高度経済成長期においては、就業圏域の人口は爆発的に増加した。具体的に、前期は中心都市への絶対期的集中の都市化がみられる。後期は、郊外地域の人口の増加が高い、相対的集中の都市化である。今後は、スライド</a:t>
            </a:r>
            <a:r>
              <a:rPr kumimoji="1" lang="en-US" altLang="ja-JP" dirty="0" smtClean="0"/>
              <a:t>P.11</a:t>
            </a:r>
            <a:r>
              <a:rPr kumimoji="1" lang="ja-JP" altLang="en-US" dirty="0" smtClean="0"/>
              <a:t>の自然増減がマイナスの値であることから、停滞期又は衰退期に向かう可能性ある。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0A87B83-C96A-4B1B-80ED-0A7F21A36020}" type="slidenum">
              <a:rPr kumimoji="1" lang="ja-JP" altLang="en-US" smtClean="0"/>
              <a:pPr/>
              <a:t>12</a:t>
            </a:fld>
            <a:endParaRPr kumimoji="1" lang="ja-JP" altLang="en-US"/>
          </a:p>
        </p:txBody>
      </p:sp>
    </p:spTree>
    <p:extLst>
      <p:ext uri="{BB962C8B-B14F-4D97-AF65-F5344CB8AC3E}">
        <p14:creationId xmlns:p14="http://schemas.microsoft.com/office/powerpoint/2010/main" val="3312119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総務省基本住民台帳から作成した。数値はすべて倉敷就業圏域の総数をとり、棒グラフは自然増減を示し、赤い折れ線グラフは死亡者数・青い折れ線グラフは出生者数を示している。</a:t>
            </a:r>
            <a:endParaRPr kumimoji="1" lang="en-US" altLang="ja-JP" dirty="0" smtClean="0"/>
          </a:p>
          <a:p>
            <a:r>
              <a:rPr kumimoji="1" lang="ja-JP" altLang="en-US" dirty="0" smtClean="0"/>
              <a:t>バブル崩壊後から現在まで人口は減少傾向である。</a:t>
            </a:r>
            <a:r>
              <a:rPr kumimoji="1" lang="en-US" altLang="ja-JP" dirty="0" smtClean="0"/>
              <a:t>2012</a:t>
            </a:r>
            <a:r>
              <a:rPr kumimoji="1" lang="ja-JP" altLang="en-US" dirty="0" smtClean="0"/>
              <a:t>年で初めて人口が自然減少した。</a:t>
            </a:r>
            <a:endParaRPr kumimoji="1" lang="ja-JP" altLang="en-US" dirty="0"/>
          </a:p>
        </p:txBody>
      </p:sp>
      <p:sp>
        <p:nvSpPr>
          <p:cNvPr id="4" name="スライド番号プレースホルダー 3"/>
          <p:cNvSpPr>
            <a:spLocks noGrp="1"/>
          </p:cNvSpPr>
          <p:nvPr>
            <p:ph type="sldNum" sz="quarter" idx="10"/>
          </p:nvPr>
        </p:nvSpPr>
        <p:spPr/>
        <p:txBody>
          <a:bodyPr/>
          <a:lstStyle/>
          <a:p>
            <a:fld id="{60A87B83-C96A-4B1B-80ED-0A7F21A36020}" type="slidenum">
              <a:rPr kumimoji="1" lang="ja-JP" altLang="en-US" smtClean="0"/>
              <a:pPr/>
              <a:t>13</a:t>
            </a:fld>
            <a:endParaRPr kumimoji="1" lang="ja-JP" altLang="en-US"/>
          </a:p>
        </p:txBody>
      </p:sp>
    </p:spTree>
    <p:extLst>
      <p:ext uri="{BB962C8B-B14F-4D97-AF65-F5344CB8AC3E}">
        <p14:creationId xmlns:p14="http://schemas.microsoft.com/office/powerpoint/2010/main" val="1170866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総務省基本住民台帳から作成した。数値はすべて倉敷就業圏域の総数をとり、棒グラフは社会増減数を示し、赤い折れ線グラフは転出者数・青い折れ線グラフは転入者数を示している。</a:t>
            </a:r>
            <a:endParaRPr kumimoji="1" lang="en-US" altLang="ja-JP" dirty="0" smtClean="0"/>
          </a:p>
          <a:p>
            <a:r>
              <a:rPr kumimoji="1" lang="ja-JP" altLang="en-US" dirty="0" smtClean="0"/>
              <a:t>傾きは緩やかだが、折れ線グラフが右下がりなので社会増減数は減少傾向（地域間移動しない傾向）。</a:t>
            </a:r>
            <a:endParaRPr kumimoji="1" lang="ja-JP" altLang="en-US" dirty="0"/>
          </a:p>
        </p:txBody>
      </p:sp>
      <p:sp>
        <p:nvSpPr>
          <p:cNvPr id="4" name="スライド番号プレースホルダー 3"/>
          <p:cNvSpPr>
            <a:spLocks noGrp="1"/>
          </p:cNvSpPr>
          <p:nvPr>
            <p:ph type="sldNum" sz="quarter" idx="10"/>
          </p:nvPr>
        </p:nvSpPr>
        <p:spPr/>
        <p:txBody>
          <a:bodyPr/>
          <a:lstStyle/>
          <a:p>
            <a:fld id="{60A87B83-C96A-4B1B-80ED-0A7F21A36020}" type="slidenum">
              <a:rPr kumimoji="1" lang="ja-JP" altLang="en-US" smtClean="0"/>
              <a:pPr/>
              <a:t>14</a:t>
            </a:fld>
            <a:endParaRPr kumimoji="1" lang="ja-JP" altLang="en-US"/>
          </a:p>
        </p:txBody>
      </p:sp>
    </p:spTree>
    <p:extLst>
      <p:ext uri="{BB962C8B-B14F-4D97-AF65-F5344CB8AC3E}">
        <p14:creationId xmlns:p14="http://schemas.microsoft.com/office/powerpoint/2010/main" val="863213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A1AEE6A-179D-45C3-9D3F-8A48B92346E9}" type="datetime1">
              <a:rPr kumimoji="1" lang="ja-JP" altLang="en-US" smtClean="0"/>
              <a:pPr/>
              <a:t>2014/7/20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9007A7C-23A6-495C-98CB-F3E1C3509BD1}"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288D824-BBBB-4251-BAE8-A1C1C90C7D01}" type="datetime1">
              <a:rPr kumimoji="1" lang="ja-JP" altLang="en-US" smtClean="0"/>
              <a:pPr/>
              <a:t>2014/7/20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9007A7C-23A6-495C-98CB-F3E1C3509BD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500B145-7B14-42E4-868C-AD87B4FB6930}" type="datetime1">
              <a:rPr kumimoji="1" lang="ja-JP" altLang="en-US" smtClean="0"/>
              <a:pPr/>
              <a:t>2014/7/20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9007A7C-23A6-495C-98CB-F3E1C3509BD1}"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475AAF9-54C1-4423-99A3-D182F7A2BF96}" type="datetime1">
              <a:rPr kumimoji="1" lang="ja-JP" altLang="en-US" smtClean="0"/>
              <a:pPr/>
              <a:t>2014/7/20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9007A7C-23A6-495C-98CB-F3E1C3509BD1}"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C400F0D-91C6-4C47-8CD1-750BD48B8416}" type="datetime1">
              <a:rPr kumimoji="1" lang="ja-JP" altLang="en-US" smtClean="0"/>
              <a:pPr/>
              <a:t>2014/7/20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9007A7C-23A6-495C-98CB-F3E1C3509BD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6A439E8-22FF-4E93-B730-C9340404F23B}" type="datetime1">
              <a:rPr kumimoji="1" lang="ja-JP" altLang="en-US" smtClean="0"/>
              <a:pPr/>
              <a:t>2014/7/20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9007A7C-23A6-495C-98CB-F3E1C3509BD1}"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79C3F34-C0C3-4258-A34F-400690C9A399}" type="datetime1">
              <a:rPr kumimoji="1" lang="ja-JP" altLang="en-US" smtClean="0"/>
              <a:pPr/>
              <a:t>2014/7/20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9007A7C-23A6-495C-98CB-F3E1C3509BD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E872031-0C4C-413E-93B4-BB366E0F80EA}" type="datetime1">
              <a:rPr kumimoji="1" lang="ja-JP" altLang="en-US" smtClean="0"/>
              <a:pPr/>
              <a:t>2014/7/20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9007A7C-23A6-495C-98CB-F3E1C3509BD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A307A49-B2F9-488C-9C74-3B3FCB434DA2}" type="datetime1">
              <a:rPr kumimoji="1" lang="ja-JP" altLang="en-US" smtClean="0"/>
              <a:pPr/>
              <a:t>2014/7/20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9007A7C-23A6-495C-98CB-F3E1C3509BD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E90AB3F-9D31-4E29-A133-C6E11F523911}" type="datetime1">
              <a:rPr kumimoji="1" lang="ja-JP" altLang="en-US" smtClean="0"/>
              <a:pPr/>
              <a:t>2014/7/20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9007A7C-23A6-495C-98CB-F3E1C3509BD1}"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9F1BCE4-4F8E-4919-B80F-043BC59F18AB}" type="datetime1">
              <a:rPr kumimoji="1" lang="ja-JP" altLang="en-US" smtClean="0"/>
              <a:pPr/>
              <a:t>2014/7/20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9007A7C-23A6-495C-98CB-F3E1C3509BD1}"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3FCC3-D322-49E9-9FE0-AB371098CBE1}" type="datetime1">
              <a:rPr kumimoji="1" lang="ja-JP" altLang="en-US" smtClean="0"/>
              <a:pPr/>
              <a:t>2014/7/20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07A7C-23A6-495C-98CB-F3E1C3509BD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sz="4000" dirty="0" smtClean="0"/>
              <a:t>課題（</a:t>
            </a:r>
            <a:r>
              <a:rPr kumimoji="1" lang="en-US" altLang="ja-JP" sz="4000" dirty="0" smtClean="0"/>
              <a:t>Term Report</a:t>
            </a:r>
            <a:r>
              <a:rPr kumimoji="1" lang="ja-JP" altLang="en-US" sz="4000" dirty="0" smtClean="0"/>
              <a:t>）について</a:t>
            </a:r>
            <a:endParaRPr kumimoji="1" lang="ja-JP" altLang="en-US" sz="4000" dirty="0"/>
          </a:p>
        </p:txBody>
      </p:sp>
      <p:sp>
        <p:nvSpPr>
          <p:cNvPr id="3" name="コンテンツ プレースホルダー 2"/>
          <p:cNvSpPr>
            <a:spLocks noGrp="1"/>
          </p:cNvSpPr>
          <p:nvPr>
            <p:ph idx="1"/>
          </p:nvPr>
        </p:nvSpPr>
        <p:spPr>
          <a:xfrm>
            <a:off x="323528" y="1340768"/>
            <a:ext cx="8363272" cy="4785395"/>
          </a:xfrm>
        </p:spPr>
        <p:txBody>
          <a:bodyPr>
            <a:normAutofit/>
          </a:bodyPr>
          <a:lstStyle/>
          <a:p>
            <a:pPr marL="182563" indent="-182563"/>
            <a:r>
              <a:rPr kumimoji="1" lang="ja-JP" altLang="en-US" sz="2400" dirty="0" smtClean="0"/>
              <a:t>次のスライドからは、レポートのサンプルです。</a:t>
            </a:r>
            <a:endParaRPr kumimoji="1" lang="en-US" altLang="ja-JP" sz="2400" dirty="0" smtClean="0"/>
          </a:p>
          <a:p>
            <a:pPr marL="182563" indent="-182563"/>
            <a:r>
              <a:rPr lang="ja-JP" altLang="en-US" sz="2400" dirty="0"/>
              <a:t>この通りである必要</a:t>
            </a:r>
            <a:r>
              <a:rPr lang="ja-JP" altLang="en-US" sz="2400" dirty="0" smtClean="0"/>
              <a:t>はありません。独自性を尊重します。</a:t>
            </a:r>
            <a:endParaRPr lang="en-US" altLang="ja-JP" sz="2400" dirty="0" smtClean="0"/>
          </a:p>
          <a:p>
            <a:pPr marL="182563" indent="-182563"/>
            <a:r>
              <a:rPr kumimoji="1" lang="ja-JP" altLang="en-US" sz="2400" dirty="0" smtClean="0"/>
              <a:t>成績評価の</a:t>
            </a:r>
            <a:r>
              <a:rPr kumimoji="1" lang="ja-JP" altLang="en-US" sz="2400" dirty="0"/>
              <a:t>ポイント</a:t>
            </a:r>
            <a:r>
              <a:rPr kumimoji="1" lang="ja-JP" altLang="en-US" sz="2400" dirty="0" smtClean="0"/>
              <a:t>は、</a:t>
            </a:r>
            <a:endParaRPr kumimoji="1" lang="en-US" altLang="ja-JP" sz="2400" dirty="0" smtClean="0"/>
          </a:p>
          <a:p>
            <a:pPr marL="0" indent="0">
              <a:buNone/>
            </a:pPr>
            <a:r>
              <a:rPr lang="ja-JP" altLang="en-US" sz="2000" dirty="0" smtClean="0"/>
              <a:t>　講義で言った分析項目がそろっているか</a:t>
            </a:r>
            <a:endParaRPr lang="en-US" altLang="ja-JP" sz="2000" dirty="0" smtClean="0"/>
          </a:p>
          <a:p>
            <a:pPr marL="0" indent="0">
              <a:buNone/>
            </a:pPr>
            <a:r>
              <a:rPr kumimoji="1" lang="ja-JP" altLang="en-US" sz="2000" dirty="0" smtClean="0"/>
              <a:t>　それぞれに適切なコメント・解約がなされているか</a:t>
            </a:r>
            <a:endParaRPr kumimoji="1" lang="en-US" altLang="ja-JP" sz="2000" dirty="0" smtClean="0"/>
          </a:p>
          <a:p>
            <a:pPr marL="0" indent="0">
              <a:buNone/>
            </a:pPr>
            <a:r>
              <a:rPr lang="ja-JP" altLang="en-US" sz="2000" dirty="0" smtClean="0"/>
              <a:t>　見る</a:t>
            </a:r>
            <a:r>
              <a:rPr lang="ja-JP" altLang="en-US" sz="2000" dirty="0"/>
              <a:t>側に</a:t>
            </a:r>
            <a:r>
              <a:rPr lang="ja-JP" altLang="en-US" sz="2000" dirty="0" smtClean="0"/>
              <a:t>とって見やすい・わかりやすいスライドになっているかどうか</a:t>
            </a:r>
            <a:endParaRPr lang="en-US" altLang="ja-JP" sz="2000" dirty="0" smtClean="0"/>
          </a:p>
          <a:p>
            <a:pPr marL="0" indent="0">
              <a:buNone/>
            </a:pPr>
            <a:r>
              <a:rPr kumimoji="1" lang="ja-JP" altLang="en-US" sz="2000" dirty="0" smtClean="0"/>
              <a:t>　出席</a:t>
            </a:r>
            <a:endParaRPr kumimoji="1" lang="en-US" altLang="ja-JP" sz="2000" dirty="0" smtClean="0"/>
          </a:p>
          <a:p>
            <a:pPr marL="0" indent="0">
              <a:buNone/>
            </a:pPr>
            <a:r>
              <a:rPr lang="ja-JP" altLang="en-US" sz="2400" dirty="0"/>
              <a:t>など</a:t>
            </a:r>
            <a:r>
              <a:rPr lang="ja-JP" altLang="en-US" sz="2400" dirty="0" smtClean="0"/>
              <a:t>です。</a:t>
            </a:r>
            <a:endParaRPr lang="en-US" altLang="ja-JP" sz="2400" smtClean="0"/>
          </a:p>
          <a:p>
            <a:pPr marL="182563" indent="-182563"/>
            <a:r>
              <a:rPr lang="ja-JP" altLang="en-US" sz="2400" dirty="0" smtClean="0"/>
              <a:t>提出は、添付ファイルで</a:t>
            </a:r>
            <a:r>
              <a:rPr lang="en-US" altLang="ja-JP" sz="2400" dirty="0" smtClean="0"/>
              <a:t>8</a:t>
            </a:r>
            <a:r>
              <a:rPr lang="ja-JP" altLang="en-US" sz="2400" dirty="0" smtClean="0"/>
              <a:t>月</a:t>
            </a:r>
            <a:r>
              <a:rPr lang="en-US" altLang="ja-JP" sz="2400" dirty="0" smtClean="0"/>
              <a:t>4</a:t>
            </a:r>
            <a:r>
              <a:rPr lang="ja-JP" altLang="en-US" sz="2400" dirty="0" smtClean="0"/>
              <a:t>日（月）まで送って下さい。</a:t>
            </a:r>
            <a:endParaRPr lang="en-US" altLang="ja-JP" sz="2400" dirty="0" smtClean="0"/>
          </a:p>
          <a:p>
            <a:pPr marL="182563" indent="-182563"/>
            <a:r>
              <a:rPr kumimoji="1" lang="ja-JP" altLang="en-US" sz="2400" dirty="0"/>
              <a:t>ファイルサイズ</a:t>
            </a:r>
            <a:r>
              <a:rPr kumimoji="1" lang="ja-JP" altLang="en-US" sz="2400" dirty="0" smtClean="0"/>
              <a:t>は４</a:t>
            </a:r>
            <a:r>
              <a:rPr kumimoji="1" lang="en-US" altLang="ja-JP" sz="2400" dirty="0" smtClean="0"/>
              <a:t>MB</a:t>
            </a:r>
            <a:r>
              <a:rPr kumimoji="1" lang="ja-JP" altLang="en-US" sz="2400" dirty="0" smtClean="0"/>
              <a:t>を超えないように。</a:t>
            </a:r>
            <a:endParaRPr kumimoji="1" lang="ja-JP" altLang="en-US" sz="2400" dirty="0"/>
          </a:p>
        </p:txBody>
      </p:sp>
      <p:sp>
        <p:nvSpPr>
          <p:cNvPr id="4" name="スライド番号プレースホルダー 3"/>
          <p:cNvSpPr>
            <a:spLocks noGrp="1"/>
          </p:cNvSpPr>
          <p:nvPr>
            <p:ph type="sldNum" sz="quarter" idx="12"/>
          </p:nvPr>
        </p:nvSpPr>
        <p:spPr/>
        <p:txBody>
          <a:bodyPr/>
          <a:lstStyle/>
          <a:p>
            <a:fld id="{B9007A7C-23A6-495C-98CB-F3E1C3509BD1}" type="slidenum">
              <a:rPr kumimoji="1" lang="ja-JP" altLang="en-US" smtClean="0"/>
              <a:pPr/>
              <a:t>1</a:t>
            </a:fld>
            <a:endParaRPr kumimoji="1" lang="ja-JP" altLang="en-US"/>
          </a:p>
        </p:txBody>
      </p:sp>
    </p:spTree>
    <p:extLst>
      <p:ext uri="{BB962C8B-B14F-4D97-AF65-F5344CB8AC3E}">
        <p14:creationId xmlns:p14="http://schemas.microsoft.com/office/powerpoint/2010/main" val="3632988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a:graphicFrameLocks/>
          </p:cNvGraphicFramePr>
          <p:nvPr>
            <p:extLst>
              <p:ext uri="{D42A27DB-BD31-4B8C-83A1-F6EECF244321}">
                <p14:modId xmlns:p14="http://schemas.microsoft.com/office/powerpoint/2010/main" val="556940258"/>
              </p:ext>
            </p:extLst>
          </p:nvPr>
        </p:nvGraphicFramePr>
        <p:xfrm>
          <a:off x="683568" y="1166400"/>
          <a:ext cx="7674646" cy="4525200"/>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p:cNvSpPr>
            <a:spLocks noGrp="1"/>
          </p:cNvSpPr>
          <p:nvPr>
            <p:ph type="title"/>
          </p:nvPr>
        </p:nvSpPr>
        <p:spPr>
          <a:xfrm>
            <a:off x="457200" y="274638"/>
            <a:ext cx="8229600" cy="778098"/>
          </a:xfrm>
        </p:spPr>
        <p:txBody>
          <a:bodyPr>
            <a:normAutofit/>
          </a:bodyPr>
          <a:lstStyle/>
          <a:p>
            <a:r>
              <a:rPr kumimoji="1" lang="ja-JP" altLang="en-US" sz="3200" dirty="0" smtClean="0"/>
              <a:t>人口の長期的変動</a:t>
            </a:r>
            <a:r>
              <a:rPr lang="en-US" altLang="ja-JP" sz="3200" dirty="0" smtClean="0"/>
              <a:t>:</a:t>
            </a:r>
            <a:r>
              <a:rPr lang="ja-JP" altLang="en-US" sz="3200" dirty="0" smtClean="0"/>
              <a:t>倉敷就業圏域</a:t>
            </a:r>
            <a:endParaRPr kumimoji="1" lang="ja-JP" altLang="en-US" sz="3200" dirty="0"/>
          </a:p>
        </p:txBody>
      </p:sp>
      <p:sp>
        <p:nvSpPr>
          <p:cNvPr id="5" name="スライド番号プレースホルダ 4"/>
          <p:cNvSpPr>
            <a:spLocks noGrp="1"/>
          </p:cNvSpPr>
          <p:nvPr>
            <p:ph type="sldNum" sz="quarter" idx="12"/>
          </p:nvPr>
        </p:nvSpPr>
        <p:spPr/>
        <p:txBody>
          <a:bodyPr/>
          <a:lstStyle/>
          <a:p>
            <a:fld id="{B9007A7C-23A6-495C-98CB-F3E1C3509BD1}" type="slidenum">
              <a:rPr kumimoji="1" lang="ja-JP" altLang="en-US" smtClean="0"/>
              <a:pPr/>
              <a:t>10</a:t>
            </a:fld>
            <a:endParaRPr kumimoji="1" lang="ja-JP" altLang="en-US"/>
          </a:p>
        </p:txBody>
      </p:sp>
      <p:sp>
        <p:nvSpPr>
          <p:cNvPr id="6" name="正方形/長方形 5"/>
          <p:cNvSpPr/>
          <p:nvPr/>
        </p:nvSpPr>
        <p:spPr>
          <a:xfrm>
            <a:off x="6286512" y="6000768"/>
            <a:ext cx="2071702" cy="57214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t>参考：国勢調査（</a:t>
            </a:r>
            <a:r>
              <a:rPr kumimoji="1" lang="en-US" altLang="ja-JP" sz="1400" dirty="0" smtClean="0"/>
              <a:t>2010</a:t>
            </a:r>
            <a:r>
              <a:rPr kumimoji="1" lang="ja-JP" altLang="en-US" sz="1400" dirty="0" smtClean="0"/>
              <a:t>年）</a:t>
            </a:r>
            <a:endParaRPr kumimoji="1" lang="ja-JP" altLang="en-US" sz="1400" dirty="0"/>
          </a:p>
        </p:txBody>
      </p:sp>
      <p:grpSp>
        <p:nvGrpSpPr>
          <p:cNvPr id="3" name="グループ化 2"/>
          <p:cNvGrpSpPr/>
          <p:nvPr/>
        </p:nvGrpSpPr>
        <p:grpSpPr>
          <a:xfrm>
            <a:off x="1854324" y="1772816"/>
            <a:ext cx="5632990" cy="288032"/>
            <a:chOff x="1884547" y="1166400"/>
            <a:chExt cx="5632990" cy="288032"/>
          </a:xfrm>
        </p:grpSpPr>
        <p:sp>
          <p:nvSpPr>
            <p:cNvPr id="4" name="円/楕円 3"/>
            <p:cNvSpPr/>
            <p:nvPr/>
          </p:nvSpPr>
          <p:spPr>
            <a:xfrm>
              <a:off x="1884547" y="11664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2</a:t>
              </a:r>
              <a:endParaRPr kumimoji="1" lang="ja-JP" altLang="en-US" dirty="0"/>
            </a:p>
          </p:txBody>
        </p:sp>
        <p:sp>
          <p:nvSpPr>
            <p:cNvPr id="8" name="円/楕円 7"/>
            <p:cNvSpPr/>
            <p:nvPr/>
          </p:nvSpPr>
          <p:spPr>
            <a:xfrm>
              <a:off x="2981987" y="11664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1</a:t>
              </a:r>
              <a:endParaRPr kumimoji="1" lang="ja-JP" altLang="en-US" dirty="0"/>
            </a:p>
          </p:txBody>
        </p:sp>
        <p:sp>
          <p:nvSpPr>
            <p:cNvPr id="9" name="円/楕円 8"/>
            <p:cNvSpPr/>
            <p:nvPr/>
          </p:nvSpPr>
          <p:spPr>
            <a:xfrm>
              <a:off x="5163074" y="11664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2</a:t>
              </a:r>
              <a:endParaRPr kumimoji="1" lang="ja-JP" altLang="en-US" dirty="0"/>
            </a:p>
          </p:txBody>
        </p:sp>
        <p:sp>
          <p:nvSpPr>
            <p:cNvPr id="10" name="円/楕円 9"/>
            <p:cNvSpPr/>
            <p:nvPr/>
          </p:nvSpPr>
          <p:spPr>
            <a:xfrm>
              <a:off x="7229505" y="11664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1</a:t>
              </a:r>
              <a:endParaRPr kumimoji="1" lang="ja-JP" altLang="en-US" dirty="0"/>
            </a:p>
          </p:txBody>
        </p:sp>
      </p:grpSp>
      <p:cxnSp>
        <p:nvCxnSpPr>
          <p:cNvPr id="13" name="直線コネクタ 12"/>
          <p:cNvCxnSpPr/>
          <p:nvPr/>
        </p:nvCxnSpPr>
        <p:spPr>
          <a:xfrm>
            <a:off x="2282059" y="1268760"/>
            <a:ext cx="0" cy="360040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3834475" y="1229004"/>
            <a:ext cx="0" cy="360040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6821692" y="1238943"/>
            <a:ext cx="0" cy="360040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260648"/>
            <a:ext cx="8229600" cy="648072"/>
          </a:xfrm>
        </p:spPr>
        <p:txBody>
          <a:bodyPr>
            <a:normAutofit/>
          </a:bodyPr>
          <a:lstStyle/>
          <a:p>
            <a:r>
              <a:rPr kumimoji="1" lang="ja-JP" altLang="en-US" sz="3200" dirty="0" smtClean="0"/>
              <a:t>都市発展段階仮説</a:t>
            </a:r>
            <a:endParaRPr kumimoji="1" lang="ja-JP" altLang="en-US" sz="3200" dirty="0"/>
          </a:p>
        </p:txBody>
      </p:sp>
      <p:sp>
        <p:nvSpPr>
          <p:cNvPr id="4" name="スライド番号プレースホルダ 3"/>
          <p:cNvSpPr>
            <a:spLocks noGrp="1"/>
          </p:cNvSpPr>
          <p:nvPr>
            <p:ph type="sldNum" sz="quarter" idx="12"/>
          </p:nvPr>
        </p:nvSpPr>
        <p:spPr/>
        <p:txBody>
          <a:bodyPr/>
          <a:lstStyle/>
          <a:p>
            <a:fld id="{B9007A7C-23A6-495C-98CB-F3E1C3509BD1}" type="slidenum">
              <a:rPr kumimoji="1" lang="ja-JP" altLang="en-US" smtClean="0"/>
              <a:pPr/>
              <a:t>11</a:t>
            </a:fld>
            <a:endParaRPr kumimoji="1" lang="ja-JP" altLang="en-US"/>
          </a:p>
        </p:txBody>
      </p:sp>
      <p:graphicFrame>
        <p:nvGraphicFramePr>
          <p:cNvPr id="9" name="コンテンツ プレースホルダ 8"/>
          <p:cNvGraphicFramePr>
            <a:graphicFrameLocks noGrp="1"/>
          </p:cNvGraphicFramePr>
          <p:nvPr>
            <p:ph idx="1"/>
          </p:nvPr>
        </p:nvGraphicFramePr>
        <p:xfrm>
          <a:off x="428596" y="1214422"/>
          <a:ext cx="8329636" cy="4614880"/>
        </p:xfrm>
        <a:graphic>
          <a:graphicData uri="http://schemas.openxmlformats.org/drawingml/2006/table">
            <a:tbl>
              <a:tblPr firstRow="1" bandRow="1">
                <a:tableStyleId>{5C22544A-7EE6-4342-B048-85BDC9FD1C3A}</a:tableStyleId>
              </a:tblPr>
              <a:tblGrid>
                <a:gridCol w="685776"/>
                <a:gridCol w="504172"/>
                <a:gridCol w="594974"/>
                <a:gridCol w="594974"/>
                <a:gridCol w="594974"/>
                <a:gridCol w="594974"/>
                <a:gridCol w="594974"/>
                <a:gridCol w="594974"/>
                <a:gridCol w="594974"/>
                <a:gridCol w="594974"/>
                <a:gridCol w="594974"/>
                <a:gridCol w="594974"/>
                <a:gridCol w="594974"/>
                <a:gridCol w="594974"/>
              </a:tblGrid>
              <a:tr h="576860">
                <a:tc>
                  <a:txBody>
                    <a:bodyPr/>
                    <a:lstStyle/>
                    <a:p>
                      <a:endParaRPr kumimoji="1" lang="ja-JP" altLang="en-US" sz="1200" dirty="0">
                        <a:latin typeface="AR P丸ゴシック体M" pitchFamily="50" charset="-128"/>
                        <a:ea typeface="AR P丸ゴシック体M" pitchFamily="50" charset="-128"/>
                      </a:endParaRPr>
                    </a:p>
                  </a:txBody>
                  <a:tcP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47-50</a:t>
                      </a:r>
                    </a:p>
                  </a:txBody>
                  <a:tcPr marL="0" marR="0" marT="0" marB="0" anchor="ct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50-55</a:t>
                      </a:r>
                    </a:p>
                  </a:txBody>
                  <a:tcPr marL="0" marR="0" marT="0" marB="0" anchor="ctr"/>
                </a:tc>
                <a:tc>
                  <a:txBody>
                    <a:bodyPr/>
                    <a:lstStyle/>
                    <a:p>
                      <a:pPr algn="ctr" fontAlgn="ctr"/>
                      <a:r>
                        <a:rPr lang="en-US" altLang="ja-JP" sz="1200" b="0" i="0" u="none" strike="noStrike">
                          <a:solidFill>
                            <a:schemeClr val="bg1"/>
                          </a:solidFill>
                          <a:latin typeface="AR P丸ゴシック体M" pitchFamily="50" charset="-128"/>
                          <a:ea typeface="AR P丸ゴシック体M" pitchFamily="50" charset="-128"/>
                        </a:rPr>
                        <a:t>55-60</a:t>
                      </a:r>
                    </a:p>
                  </a:txBody>
                  <a:tcPr marL="0" marR="0" marT="0" marB="0" anchor="ct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60-65</a:t>
                      </a:r>
                    </a:p>
                  </a:txBody>
                  <a:tcPr marL="0" marR="0" marT="0" marB="0" anchor="ct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65-70</a:t>
                      </a:r>
                    </a:p>
                  </a:txBody>
                  <a:tcPr marL="0" marR="0" marT="0" marB="0" anchor="ct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70-75</a:t>
                      </a:r>
                    </a:p>
                  </a:txBody>
                  <a:tcPr marL="0" marR="0" marT="0" marB="0" anchor="ct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75-80</a:t>
                      </a:r>
                    </a:p>
                  </a:txBody>
                  <a:tcPr marL="0" marR="0" marT="0" marB="0" anchor="ct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80-85</a:t>
                      </a:r>
                    </a:p>
                  </a:txBody>
                  <a:tcPr marL="0" marR="0" marT="0" marB="0" anchor="ct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85-90</a:t>
                      </a:r>
                    </a:p>
                  </a:txBody>
                  <a:tcPr marL="0" marR="0" marT="0" marB="0" anchor="ct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90-95</a:t>
                      </a:r>
                    </a:p>
                  </a:txBody>
                  <a:tcPr marL="0" marR="0" marT="0" marB="0" anchor="ct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95-00</a:t>
                      </a:r>
                    </a:p>
                  </a:txBody>
                  <a:tcPr marL="0" marR="0" marT="0" marB="0" anchor="ct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00-05</a:t>
                      </a:r>
                    </a:p>
                  </a:txBody>
                  <a:tcPr marL="0" marR="0" marT="0" marB="0" anchor="ctr"/>
                </a:tc>
                <a:tc>
                  <a:txBody>
                    <a:bodyPr/>
                    <a:lstStyle/>
                    <a:p>
                      <a:pPr algn="ctr" fontAlgn="ctr"/>
                      <a:r>
                        <a:rPr lang="en-US" altLang="ja-JP" sz="1200" b="0" i="0" u="none" strike="noStrike" dirty="0">
                          <a:solidFill>
                            <a:schemeClr val="bg1"/>
                          </a:solidFill>
                          <a:latin typeface="AR P丸ゴシック体M" pitchFamily="50" charset="-128"/>
                          <a:ea typeface="AR P丸ゴシック体M" pitchFamily="50" charset="-128"/>
                        </a:rPr>
                        <a:t>05-10</a:t>
                      </a:r>
                    </a:p>
                  </a:txBody>
                  <a:tcPr marL="0" marR="0" marT="0" marB="0" anchor="ctr"/>
                </a:tc>
              </a:tr>
              <a:tr h="576860">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中心都市</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5,709</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12,368</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7,585</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22,006</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65,477</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43,365</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14,421</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11,550</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1,338</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8,559</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7,251</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8,508</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6,136</a:t>
                      </a:r>
                    </a:p>
                  </a:txBody>
                  <a:tcPr marL="0" marR="0" marT="0" marB="0" anchor="ctr"/>
                </a:tc>
              </a:tr>
              <a:tr h="576860">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郊外地域</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399</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-1,368</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-5,691</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-5,398</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847</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8,633</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6,458</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3,458</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915</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2,583</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-327</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-525</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-1,924</a:t>
                      </a:r>
                    </a:p>
                  </a:txBody>
                  <a:tcPr marL="0" marR="0" marT="0" marB="0" anchor="ctr"/>
                </a:tc>
              </a:tr>
              <a:tr h="576860">
                <a:tc>
                  <a:txBody>
                    <a:bodyPr/>
                    <a:lstStyle/>
                    <a:p>
                      <a:pPr algn="ctr" fontAlgn="ctr"/>
                      <a:r>
                        <a:rPr lang="zh-TW" altLang="en-US" sz="1200" b="0" i="0" u="none" strike="noStrike">
                          <a:solidFill>
                            <a:srgbClr val="000000"/>
                          </a:solidFill>
                          <a:latin typeface="AR P丸ゴシック体M" pitchFamily="50" charset="-128"/>
                          <a:ea typeface="AR P丸ゴシック体M" pitchFamily="50" charset="-128"/>
                        </a:rPr>
                        <a:t>就業圏域全体</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6,108</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11,000</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1,894</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16,608</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66,324</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51,998</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20,879</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15,008</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2,253</a:t>
                      </a:r>
                    </a:p>
                  </a:txBody>
                  <a:tcPr marL="0" marR="0" marT="0" marB="0" anchor="ctr"/>
                </a:tc>
                <a:tc>
                  <a:txBody>
                    <a:bodyPr/>
                    <a:lstStyle/>
                    <a:p>
                      <a:pPr algn="ctr" fontAlgn="ctr"/>
                      <a:r>
                        <a:rPr lang="en-US" altLang="ja-JP" sz="1200" b="0" i="0" u="none" strike="noStrike" dirty="0">
                          <a:solidFill>
                            <a:srgbClr val="000000"/>
                          </a:solidFill>
                          <a:latin typeface="AR P丸ゴシック体M" pitchFamily="50" charset="-128"/>
                          <a:ea typeface="AR P丸ゴシック体M" pitchFamily="50" charset="-128"/>
                        </a:rPr>
                        <a:t>11,142</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6,924</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7,983</a:t>
                      </a:r>
                    </a:p>
                  </a:txBody>
                  <a:tcPr marL="0" marR="0" marT="0" marB="0" anchor="ctr"/>
                </a:tc>
                <a:tc>
                  <a:txBody>
                    <a:bodyPr/>
                    <a:lstStyle/>
                    <a:p>
                      <a:pPr algn="ctr" fontAlgn="ctr"/>
                      <a:r>
                        <a:rPr lang="en-US" altLang="ja-JP" sz="1200" b="0" i="0" u="none" strike="noStrike">
                          <a:solidFill>
                            <a:srgbClr val="000000"/>
                          </a:solidFill>
                          <a:latin typeface="AR P丸ゴシック体M" pitchFamily="50" charset="-128"/>
                          <a:ea typeface="AR P丸ゴシック体M" pitchFamily="50" charset="-128"/>
                        </a:rPr>
                        <a:t>4,212</a:t>
                      </a:r>
                    </a:p>
                  </a:txBody>
                  <a:tcPr marL="0" marR="0" marT="0" marB="0" anchor="ctr"/>
                </a:tc>
              </a:tr>
              <a:tr h="576860">
                <a:tc>
                  <a:txBody>
                    <a:bodyPr/>
                    <a:lstStyle/>
                    <a:p>
                      <a:pPr algn="ctr" fontAlgn="ctr"/>
                      <a:r>
                        <a:rPr lang="ja-JP" altLang="en-US" sz="1200" b="0" i="0" u="none" strike="noStrike" dirty="0" smtClean="0">
                          <a:solidFill>
                            <a:srgbClr val="000000"/>
                          </a:solidFill>
                          <a:latin typeface="AR P丸ゴシック体M" pitchFamily="50" charset="-128"/>
                          <a:ea typeface="AR P丸ゴシック体M" pitchFamily="50" charset="-128"/>
                        </a:rPr>
                        <a:t>成衰</a:t>
                      </a:r>
                      <a:endParaRPr lang="ja-JP" altLang="en-US" sz="1200" b="0" i="0" u="none" strike="noStrike" dirty="0">
                        <a:solidFill>
                          <a:srgbClr val="000000"/>
                        </a:solidFill>
                        <a:latin typeface="AR P丸ゴシック体M" pitchFamily="50" charset="-128"/>
                        <a:ea typeface="AR P丸ゴシック体M" pitchFamily="50" charset="-128"/>
                      </a:endParaRP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成長</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成長</a:t>
                      </a:r>
                    </a:p>
                  </a:txBody>
                  <a:tcPr marL="0" marR="0" marT="0" marB="0" anchor="ctr"/>
                </a:tc>
              </a:tr>
              <a:tr h="576860">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都市化動向</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都市化</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都市化</a:t>
                      </a:r>
                    </a:p>
                  </a:txBody>
                  <a:tcPr marL="0" marR="0" marT="0" marB="0" anchor="ctr"/>
                </a:tc>
              </a:tr>
              <a:tr h="576860">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集中</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相対的</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絶対的</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絶対的</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絶対的</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相対的</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相対的</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相対的</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相対的</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相対的</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相対的</a:t>
                      </a:r>
                    </a:p>
                  </a:txBody>
                  <a:tcPr marL="0" marR="0" marT="0" marB="0" anchor="ctr"/>
                </a:tc>
                <a:tc>
                  <a:txBody>
                    <a:bodyPr/>
                    <a:lstStyle/>
                    <a:p>
                      <a:pPr algn="ctr" fontAlgn="ctr"/>
                      <a:r>
                        <a:rPr lang="ja-JP" altLang="en-US" sz="1200" b="0" i="0" u="none" strike="noStrike" dirty="0" smtClean="0">
                          <a:solidFill>
                            <a:srgbClr val="000000"/>
                          </a:solidFill>
                          <a:latin typeface="AR P丸ゴシック体M" pitchFamily="50" charset="-128"/>
                          <a:ea typeface="AR P丸ゴシック体M" pitchFamily="50" charset="-128"/>
                        </a:rPr>
                        <a:t>絶対的</a:t>
                      </a:r>
                      <a:endParaRPr lang="ja-JP" altLang="en-US" sz="1200" b="0" i="0" u="none" strike="noStrike" dirty="0">
                        <a:solidFill>
                          <a:srgbClr val="000000"/>
                        </a:solidFill>
                        <a:latin typeface="AR P丸ゴシック体M" pitchFamily="50" charset="-128"/>
                        <a:ea typeface="AR P丸ゴシック体M" pitchFamily="50" charset="-128"/>
                      </a:endParaRP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絶対的</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絶対的</a:t>
                      </a:r>
                    </a:p>
                  </a:txBody>
                  <a:tcPr marL="0" marR="0" marT="0" marB="0" anchor="ctr"/>
                </a:tc>
              </a:tr>
              <a:tr h="576860">
                <a:tc>
                  <a:txBody>
                    <a:bodyPr/>
                    <a:lstStyle/>
                    <a:p>
                      <a:pPr algn="ctr" fontAlgn="ctr"/>
                      <a:r>
                        <a:rPr lang="ja-JP" altLang="en-US" sz="1200" b="0" i="0" u="none" strike="noStrike" smtClean="0">
                          <a:solidFill>
                            <a:srgbClr val="000000"/>
                          </a:solidFill>
                          <a:latin typeface="AR P丸ゴシック体M" pitchFamily="50" charset="-128"/>
                          <a:ea typeface="AR P丸ゴシック体M" pitchFamily="50" charset="-128"/>
                        </a:rPr>
                        <a:t>　</a:t>
                      </a:r>
                      <a:endParaRPr lang="ja-JP" altLang="en-US" sz="1200" b="0" i="0" u="none" strike="noStrike" dirty="0">
                        <a:solidFill>
                          <a:srgbClr val="000000"/>
                        </a:solidFill>
                        <a:latin typeface="AR P丸ゴシック体M" pitchFamily="50" charset="-128"/>
                        <a:ea typeface="AR P丸ゴシック体M" pitchFamily="50" charset="-128"/>
                      </a:endParaRP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②</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①</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①</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①</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②</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②</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②</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②</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②</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②</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①</a:t>
                      </a:r>
                    </a:p>
                  </a:txBody>
                  <a:tcPr marL="0" marR="0" marT="0" marB="0" anchor="ctr"/>
                </a:tc>
                <a:tc>
                  <a:txBody>
                    <a:bodyPr/>
                    <a:lstStyle/>
                    <a:p>
                      <a:pPr algn="ctr" fontAlgn="ctr"/>
                      <a:r>
                        <a:rPr lang="ja-JP" altLang="en-US" sz="1200" b="0" i="0" u="none" strike="noStrike">
                          <a:solidFill>
                            <a:srgbClr val="000000"/>
                          </a:solidFill>
                          <a:latin typeface="AR P丸ゴシック体M" pitchFamily="50" charset="-128"/>
                          <a:ea typeface="AR P丸ゴシック体M" pitchFamily="50" charset="-128"/>
                        </a:rPr>
                        <a:t>①</a:t>
                      </a:r>
                    </a:p>
                  </a:txBody>
                  <a:tcPr marL="0" marR="0" marT="0" marB="0" anchor="ctr"/>
                </a:tc>
                <a:tc>
                  <a:txBody>
                    <a:bodyPr/>
                    <a:lstStyle/>
                    <a:p>
                      <a:pPr algn="ctr" fontAlgn="ctr"/>
                      <a:r>
                        <a:rPr lang="ja-JP" altLang="en-US" sz="1200" b="0" i="0" u="none" strike="noStrike" dirty="0">
                          <a:solidFill>
                            <a:srgbClr val="000000"/>
                          </a:solidFill>
                          <a:latin typeface="AR P丸ゴシック体M" pitchFamily="50" charset="-128"/>
                          <a:ea typeface="AR P丸ゴシック体M" pitchFamily="50" charset="-128"/>
                        </a:rPr>
                        <a:t>①</a:t>
                      </a:r>
                    </a:p>
                  </a:txBody>
                  <a:tcPr marL="0" marR="0" marT="0" marB="0" anchor="ctr"/>
                </a:tc>
              </a:tr>
            </a:tbl>
          </a:graphicData>
        </a:graphic>
      </p:graphicFrame>
      <p:sp>
        <p:nvSpPr>
          <p:cNvPr id="10" name="正方形/長方形 9"/>
          <p:cNvSpPr/>
          <p:nvPr/>
        </p:nvSpPr>
        <p:spPr>
          <a:xfrm>
            <a:off x="2267744" y="6128755"/>
            <a:ext cx="3744416" cy="5715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smtClean="0"/>
              <a:t>→</a:t>
            </a:r>
            <a:r>
              <a:rPr lang="en-US" altLang="ja-JP" dirty="0" smtClean="0"/>
              <a:t>2010</a:t>
            </a:r>
            <a:r>
              <a:rPr lang="ja-JP" altLang="en-US" dirty="0" smtClean="0"/>
              <a:t>年以降は、停滞期に突入か？</a:t>
            </a:r>
            <a:endParaRPr lang="en-US" altLang="ja-JP" dirty="0" smtClean="0"/>
          </a:p>
        </p:txBody>
      </p:sp>
      <p:sp>
        <p:nvSpPr>
          <p:cNvPr id="11" name="角丸四角形 10"/>
          <p:cNvSpPr/>
          <p:nvPr/>
        </p:nvSpPr>
        <p:spPr>
          <a:xfrm>
            <a:off x="1643042" y="1000108"/>
            <a:ext cx="1785950" cy="4929222"/>
          </a:xfrm>
          <a:prstGeom prst="roundRect">
            <a:avLst/>
          </a:prstGeom>
          <a:noFill/>
          <a:ln w="2857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3428992" y="1000108"/>
            <a:ext cx="3500462" cy="4929222"/>
          </a:xfrm>
          <a:prstGeom prst="roundRect">
            <a:avLst>
              <a:gd name="adj" fmla="val 7778"/>
            </a:avLst>
          </a:prstGeom>
          <a:noFill/>
          <a:ln w="28575">
            <a:solidFill>
              <a:srgbClr val="00B05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6929454" y="1000108"/>
            <a:ext cx="1857388" cy="4929222"/>
          </a:xfrm>
          <a:prstGeom prst="roundRect">
            <a:avLst/>
          </a:prstGeom>
          <a:noFill/>
          <a:ln w="28575">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6156176" y="6078911"/>
            <a:ext cx="2071702" cy="335596"/>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t>参考：国勢調査（</a:t>
            </a:r>
            <a:r>
              <a:rPr kumimoji="1" lang="en-US" altLang="ja-JP" sz="1400" dirty="0" smtClean="0"/>
              <a:t>2010</a:t>
            </a:r>
            <a:r>
              <a:rPr kumimoji="1" lang="ja-JP" altLang="en-US" sz="1400" dirty="0" smtClean="0"/>
              <a:t>年）</a:t>
            </a:r>
            <a:endParaRPr kumimoji="1" lang="ja-JP" alt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62074"/>
          </a:xfrm>
        </p:spPr>
        <p:txBody>
          <a:bodyPr>
            <a:noAutofit/>
          </a:bodyPr>
          <a:lstStyle/>
          <a:p>
            <a:r>
              <a:rPr lang="ja-JP" altLang="en-US" sz="3200" dirty="0" smtClean="0"/>
              <a:t>都市のライフサイクル：倉敷就業圏域</a:t>
            </a:r>
            <a:endParaRPr kumimoji="1" lang="ja-JP" altLang="en-US" sz="3200" dirty="0"/>
          </a:p>
        </p:txBody>
      </p:sp>
      <p:sp>
        <p:nvSpPr>
          <p:cNvPr id="4" name="スライド番号プレースホルダー 3"/>
          <p:cNvSpPr>
            <a:spLocks noGrp="1"/>
          </p:cNvSpPr>
          <p:nvPr>
            <p:ph type="sldNum" sz="quarter" idx="12"/>
          </p:nvPr>
        </p:nvSpPr>
        <p:spPr/>
        <p:txBody>
          <a:bodyPr/>
          <a:lstStyle/>
          <a:p>
            <a:fld id="{B9007A7C-23A6-495C-98CB-F3E1C3509BD1}" type="slidenum">
              <a:rPr kumimoji="1" lang="ja-JP" altLang="en-US" smtClean="0"/>
              <a:pPr/>
              <a:t>12</a:t>
            </a:fld>
            <a:endParaRPr kumimoji="1" lang="ja-JP" altLang="en-US"/>
          </a:p>
        </p:txBody>
      </p:sp>
      <p:sp>
        <p:nvSpPr>
          <p:cNvPr id="6" name="正方形/長方形 5"/>
          <p:cNvSpPr/>
          <p:nvPr/>
        </p:nvSpPr>
        <p:spPr>
          <a:xfrm>
            <a:off x="6112363" y="6230935"/>
            <a:ext cx="2071702" cy="281346"/>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t>参考：国勢調査（</a:t>
            </a:r>
            <a:r>
              <a:rPr kumimoji="1" lang="en-US" altLang="ja-JP" sz="1400" dirty="0" smtClean="0"/>
              <a:t>2010</a:t>
            </a:r>
            <a:r>
              <a:rPr kumimoji="1" lang="ja-JP" altLang="en-US" sz="1400" dirty="0" smtClean="0"/>
              <a:t>年）</a:t>
            </a:r>
            <a:endParaRPr kumimoji="1" lang="ja-JP" altLang="en-US" sz="1400" dirty="0"/>
          </a:p>
        </p:txBody>
      </p:sp>
      <p:sp>
        <p:nvSpPr>
          <p:cNvPr id="10" name="正方形/長方形 9"/>
          <p:cNvSpPr/>
          <p:nvPr/>
        </p:nvSpPr>
        <p:spPr>
          <a:xfrm>
            <a:off x="2051720" y="6252841"/>
            <a:ext cx="3960440" cy="46863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smtClean="0"/>
              <a:t>都市ライフサイクル：②</a:t>
            </a:r>
            <a:r>
              <a:rPr lang="ja-JP" altLang="en-US" dirty="0"/>
              <a:t>→</a:t>
            </a:r>
            <a:r>
              <a:rPr lang="ja-JP" altLang="en-US" dirty="0" smtClean="0"/>
              <a:t>①→</a:t>
            </a:r>
            <a:r>
              <a:rPr lang="ja-JP" altLang="en-US" dirty="0"/>
              <a:t>②→①</a:t>
            </a:r>
            <a:endParaRPr lang="en-US" altLang="ja-JP" dirty="0"/>
          </a:p>
        </p:txBody>
      </p:sp>
      <p:graphicFrame>
        <p:nvGraphicFramePr>
          <p:cNvPr id="9" name="グラフ 8"/>
          <p:cNvGraphicFramePr>
            <a:graphicFrameLocks/>
          </p:cNvGraphicFramePr>
          <p:nvPr>
            <p:extLst>
              <p:ext uri="{D42A27DB-BD31-4B8C-83A1-F6EECF244321}">
                <p14:modId xmlns:p14="http://schemas.microsoft.com/office/powerpoint/2010/main" val="927536888"/>
              </p:ext>
            </p:extLst>
          </p:nvPr>
        </p:nvGraphicFramePr>
        <p:xfrm>
          <a:off x="359532" y="908720"/>
          <a:ext cx="8424936" cy="5178199"/>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直線コネクタ 10"/>
          <p:cNvCxnSpPr/>
          <p:nvPr/>
        </p:nvCxnSpPr>
        <p:spPr>
          <a:xfrm flipV="1">
            <a:off x="1162050" y="1182758"/>
            <a:ext cx="1223341" cy="26526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1168400" y="3829050"/>
            <a:ext cx="739304" cy="212023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0942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a:bodyPr>
          <a:lstStyle/>
          <a:p>
            <a:r>
              <a:rPr lang="ja-JP" altLang="en-US" sz="3200" dirty="0" smtClean="0"/>
              <a:t>人口の自然増減：倉敷就業圏域</a:t>
            </a:r>
            <a:endParaRPr kumimoji="1" lang="ja-JP" altLang="en-US" sz="3200" dirty="0"/>
          </a:p>
        </p:txBody>
      </p:sp>
      <p:sp>
        <p:nvSpPr>
          <p:cNvPr id="4" name="スライド番号プレースホルダー 3"/>
          <p:cNvSpPr>
            <a:spLocks noGrp="1"/>
          </p:cNvSpPr>
          <p:nvPr>
            <p:ph type="sldNum" sz="quarter" idx="12"/>
          </p:nvPr>
        </p:nvSpPr>
        <p:spPr>
          <a:xfrm>
            <a:off x="7010400" y="6408213"/>
            <a:ext cx="2133600" cy="365125"/>
          </a:xfrm>
        </p:spPr>
        <p:txBody>
          <a:bodyPr/>
          <a:lstStyle/>
          <a:p>
            <a:fld id="{B9007A7C-23A6-495C-98CB-F3E1C3509BD1}" type="slidenum">
              <a:rPr kumimoji="1" lang="ja-JP" altLang="en-US" smtClean="0"/>
              <a:pPr/>
              <a:t>13</a:t>
            </a:fld>
            <a:endParaRPr kumimoji="1" lang="ja-JP" altLang="en-US"/>
          </a:p>
        </p:txBody>
      </p:sp>
      <p:sp>
        <p:nvSpPr>
          <p:cNvPr id="6" name="正方形/長方形 5"/>
          <p:cNvSpPr/>
          <p:nvPr/>
        </p:nvSpPr>
        <p:spPr>
          <a:xfrm>
            <a:off x="317090" y="6124077"/>
            <a:ext cx="6273924" cy="45820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ja-JP" dirty="0" smtClean="0"/>
              <a:t>2012</a:t>
            </a:r>
            <a:r>
              <a:rPr lang="ja-JP" altLang="en-US" dirty="0" smtClean="0"/>
              <a:t>年で初めて死亡が出生を上回る（少子高齢化が原因か？）</a:t>
            </a:r>
            <a:endParaRPr lang="en-US" altLang="ja-JP" dirty="0" smtClean="0"/>
          </a:p>
        </p:txBody>
      </p:sp>
      <p:sp>
        <p:nvSpPr>
          <p:cNvPr id="7" name="正方形/長方形 6"/>
          <p:cNvSpPr/>
          <p:nvPr/>
        </p:nvSpPr>
        <p:spPr>
          <a:xfrm>
            <a:off x="6732240" y="6109304"/>
            <a:ext cx="2088232" cy="229103"/>
          </a:xfrm>
          <a:prstGeom prst="rect">
            <a:avLst/>
          </a:prstGeom>
          <a:ln w="12700">
            <a:no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sz="1400" dirty="0"/>
              <a:t>　</a:t>
            </a:r>
            <a:r>
              <a:rPr lang="ja-JP" altLang="en-US" sz="1400" dirty="0" smtClean="0"/>
              <a:t>総務省</a:t>
            </a:r>
            <a:r>
              <a:rPr lang="ja-JP" altLang="en-US" sz="1400" dirty="0"/>
              <a:t> </a:t>
            </a:r>
            <a:r>
              <a:rPr lang="ja-JP" altLang="en-US" sz="1400" dirty="0" smtClean="0"/>
              <a:t> 住民基本台帳</a:t>
            </a:r>
            <a:endParaRPr lang="ja-JP" altLang="en-US" sz="1400" dirty="0"/>
          </a:p>
        </p:txBody>
      </p:sp>
      <p:graphicFrame>
        <p:nvGraphicFramePr>
          <p:cNvPr id="8" name="グラフ 7"/>
          <p:cNvGraphicFramePr>
            <a:graphicFrameLocks/>
          </p:cNvGraphicFramePr>
          <p:nvPr>
            <p:extLst>
              <p:ext uri="{D42A27DB-BD31-4B8C-83A1-F6EECF244321}">
                <p14:modId xmlns:p14="http://schemas.microsoft.com/office/powerpoint/2010/main" val="1691092221"/>
              </p:ext>
            </p:extLst>
          </p:nvPr>
        </p:nvGraphicFramePr>
        <p:xfrm>
          <a:off x="539552" y="1268760"/>
          <a:ext cx="8208912" cy="46085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6720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a:bodyPr>
          <a:lstStyle/>
          <a:p>
            <a:r>
              <a:rPr lang="ja-JP" altLang="en-US" sz="3200" dirty="0" smtClean="0"/>
              <a:t>人口の社会増減：倉敷就業圏域</a:t>
            </a:r>
            <a:endParaRPr kumimoji="1" lang="ja-JP" altLang="en-US" sz="3200" dirty="0"/>
          </a:p>
        </p:txBody>
      </p:sp>
      <p:sp>
        <p:nvSpPr>
          <p:cNvPr id="4" name="スライド番号プレースホルダー 3"/>
          <p:cNvSpPr>
            <a:spLocks noGrp="1"/>
          </p:cNvSpPr>
          <p:nvPr>
            <p:ph type="sldNum" sz="quarter" idx="12"/>
          </p:nvPr>
        </p:nvSpPr>
        <p:spPr/>
        <p:txBody>
          <a:bodyPr/>
          <a:lstStyle/>
          <a:p>
            <a:fld id="{B9007A7C-23A6-495C-98CB-F3E1C3509BD1}" type="slidenum">
              <a:rPr kumimoji="1" lang="ja-JP" altLang="en-US" smtClean="0"/>
              <a:pPr/>
              <a:t>14</a:t>
            </a:fld>
            <a:endParaRPr kumimoji="1" lang="ja-JP" altLang="en-US"/>
          </a:p>
        </p:txBody>
      </p:sp>
      <p:sp>
        <p:nvSpPr>
          <p:cNvPr id="6" name="正方形/長方形 5"/>
          <p:cNvSpPr/>
          <p:nvPr/>
        </p:nvSpPr>
        <p:spPr>
          <a:xfrm>
            <a:off x="6228184" y="6178548"/>
            <a:ext cx="2094260" cy="360363"/>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dirty="0"/>
              <a:t>　</a:t>
            </a:r>
            <a:r>
              <a:rPr lang="ja-JP" altLang="en-US" sz="1400" dirty="0" smtClean="0"/>
              <a:t>総務省</a:t>
            </a:r>
            <a:r>
              <a:rPr lang="ja-JP" altLang="en-US" sz="1400" dirty="0"/>
              <a:t> </a:t>
            </a:r>
            <a:r>
              <a:rPr lang="ja-JP" altLang="en-US" sz="1400" dirty="0" smtClean="0"/>
              <a:t> 住民基本台帳</a:t>
            </a:r>
            <a:endParaRPr lang="ja-JP" altLang="en-US" sz="1400" dirty="0"/>
          </a:p>
        </p:txBody>
      </p:sp>
      <p:graphicFrame>
        <p:nvGraphicFramePr>
          <p:cNvPr id="7" name="グラフ 6"/>
          <p:cNvGraphicFramePr>
            <a:graphicFrameLocks/>
          </p:cNvGraphicFramePr>
          <p:nvPr>
            <p:extLst>
              <p:ext uri="{D42A27DB-BD31-4B8C-83A1-F6EECF244321}">
                <p14:modId xmlns:p14="http://schemas.microsoft.com/office/powerpoint/2010/main" val="3594859402"/>
              </p:ext>
            </p:extLst>
          </p:nvPr>
        </p:nvGraphicFramePr>
        <p:xfrm>
          <a:off x="2081212" y="1809750"/>
          <a:ext cx="4981575" cy="3238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p14="http://schemas.microsoft.com/office/powerpoint/2010/main" val="3279319440"/>
              </p:ext>
            </p:extLst>
          </p:nvPr>
        </p:nvGraphicFramePr>
        <p:xfrm>
          <a:off x="539552" y="1124744"/>
          <a:ext cx="8208912" cy="48377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61371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地域経済構造の識別</a:t>
            </a:r>
            <a:endParaRPr kumimoji="1" lang="ja-JP" altLang="en-US" dirty="0"/>
          </a:p>
        </p:txBody>
      </p:sp>
      <p:sp>
        <p:nvSpPr>
          <p:cNvPr id="3" name="サブタイトル 2"/>
          <p:cNvSpPr>
            <a:spLocks noGrp="1"/>
          </p:cNvSpPr>
          <p:nvPr>
            <p:ph type="subTitle" idx="1"/>
          </p:nvPr>
        </p:nvSpPr>
        <p:spPr/>
        <p:txBody>
          <a:bodyPr/>
          <a:lstStyle/>
          <a:p>
            <a:r>
              <a:rPr lang="ja-JP" altLang="en-US" dirty="0" smtClean="0"/>
              <a:t>雇用吸収産業は何か</a:t>
            </a:r>
            <a:endParaRPr lang="en-US" altLang="ja-JP" dirty="0"/>
          </a:p>
          <a:p>
            <a:r>
              <a:rPr kumimoji="1" lang="ja-JP" altLang="en-US" dirty="0" smtClean="0"/>
              <a:t>基盤産業は何か</a:t>
            </a:r>
            <a:endParaRPr kumimoji="1" lang="en-US" altLang="ja-JP" dirty="0" smtClean="0"/>
          </a:p>
          <a:p>
            <a:r>
              <a:rPr kumimoji="1" lang="ja-JP" altLang="en-US" dirty="0" smtClean="0"/>
              <a:t>基幹産業は何か</a:t>
            </a:r>
            <a:endParaRPr kumimoji="1" lang="ja-JP" altLang="en-US" dirty="0"/>
          </a:p>
        </p:txBody>
      </p:sp>
      <p:sp>
        <p:nvSpPr>
          <p:cNvPr id="4" name="スライド番号プレースホルダー 3"/>
          <p:cNvSpPr>
            <a:spLocks noGrp="1"/>
          </p:cNvSpPr>
          <p:nvPr>
            <p:ph type="sldNum" sz="quarter" idx="12"/>
          </p:nvPr>
        </p:nvSpPr>
        <p:spPr/>
        <p:txBody>
          <a:bodyPr/>
          <a:lstStyle/>
          <a:p>
            <a:fld id="{B9007A7C-23A6-495C-98CB-F3E1C3509BD1}" type="slidenum">
              <a:rPr kumimoji="1" lang="ja-JP" altLang="en-US" smtClean="0"/>
              <a:pPr/>
              <a:t>15</a:t>
            </a:fld>
            <a:endParaRPr kumimoji="1" lang="ja-JP" altLang="en-US"/>
          </a:p>
        </p:txBody>
      </p:sp>
    </p:spTree>
    <p:extLst>
      <p:ext uri="{BB962C8B-B14F-4D97-AF65-F5344CB8AC3E}">
        <p14:creationId xmlns:p14="http://schemas.microsoft.com/office/powerpoint/2010/main" val="40867187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1520" y="188640"/>
            <a:ext cx="6336704"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800" dirty="0" smtClean="0"/>
              <a:t>雇用を吸収している産業（大分類）</a:t>
            </a:r>
            <a:endParaRPr kumimoji="1" lang="ja-JP" altLang="en-US" sz="2800" dirty="0"/>
          </a:p>
        </p:txBody>
      </p:sp>
      <p:graphicFrame>
        <p:nvGraphicFramePr>
          <p:cNvPr id="2" name="表 1"/>
          <p:cNvGraphicFramePr>
            <a:graphicFrameLocks noGrp="1"/>
          </p:cNvGraphicFramePr>
          <p:nvPr>
            <p:extLst>
              <p:ext uri="{D42A27DB-BD31-4B8C-83A1-F6EECF244321}">
                <p14:modId xmlns:p14="http://schemas.microsoft.com/office/powerpoint/2010/main" val="15122805"/>
              </p:ext>
            </p:extLst>
          </p:nvPr>
        </p:nvGraphicFramePr>
        <p:xfrm>
          <a:off x="107504" y="980727"/>
          <a:ext cx="8856985" cy="5400602"/>
        </p:xfrm>
        <a:graphic>
          <a:graphicData uri="http://schemas.openxmlformats.org/drawingml/2006/table">
            <a:tbl>
              <a:tblPr firstRow="1" bandRow="1">
                <a:tableStyleId>{5C22544A-7EE6-4342-B048-85BDC9FD1C3A}</a:tableStyleId>
              </a:tblPr>
              <a:tblGrid>
                <a:gridCol w="620609"/>
                <a:gridCol w="3771877"/>
                <a:gridCol w="1614856"/>
                <a:gridCol w="1553498"/>
                <a:gridCol w="1296145"/>
              </a:tblGrid>
              <a:tr h="386913">
                <a:tc>
                  <a:txBody>
                    <a:bodyPr/>
                    <a:lstStyle/>
                    <a:p>
                      <a:pPr algn="ctr"/>
                      <a:endParaRPr kumimoji="1" lang="en-US" altLang="ja-JP" sz="1200" b="1" dirty="0" smtClean="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c>
                  <a:txBody>
                    <a:bodyPr/>
                    <a:lstStyle/>
                    <a:p>
                      <a:pPr algn="ctr"/>
                      <a:r>
                        <a:rPr kumimoji="1" lang="ja-JP" altLang="en-US" dirty="0" smtClean="0"/>
                        <a:t>産業分類</a:t>
                      </a:r>
                      <a:endParaRPr kumimoji="1" lang="en-US" altLang="ja-JP" dirty="0" smtClean="0"/>
                    </a:p>
                  </a:txBody>
                  <a:tcPr>
                    <a:solidFill>
                      <a:srgbClr val="0070C0"/>
                    </a:solidFill>
                  </a:tcPr>
                </a:tc>
                <a:tc gridSpan="3">
                  <a:txBody>
                    <a:bodyPr/>
                    <a:lstStyle/>
                    <a:p>
                      <a:pPr algn="ctr"/>
                      <a:r>
                        <a:rPr kumimoji="1" lang="ja-JP" altLang="en-US" smtClean="0"/>
                        <a:t>就業者数</a:t>
                      </a:r>
                      <a:r>
                        <a:rPr kumimoji="1" lang="ja-JP" altLang="en-US" baseline="0" smtClean="0"/>
                        <a:t>                  　　　　　</a:t>
                      </a:r>
                      <a:endParaRPr kumimoji="1" lang="en-US" altLang="ja-JP" sz="1100" dirty="0" smtClean="0"/>
                    </a:p>
                  </a:txBody>
                  <a:tcPr>
                    <a:solidFill>
                      <a:srgbClr val="0070C0"/>
                    </a:solidFill>
                  </a:tcPr>
                </a:tc>
                <a:tc hMerge="1">
                  <a:txBody>
                    <a:bodyPr/>
                    <a:lstStyle/>
                    <a:p>
                      <a:pPr algn="ctr"/>
                      <a:endParaRPr kumimoji="1" lang="ja-JP" altLang="en-US" dirty="0"/>
                    </a:p>
                  </a:txBody>
                  <a:tcPr>
                    <a:solidFill>
                      <a:srgbClr val="0070C0"/>
                    </a:solidFill>
                  </a:tcPr>
                </a:tc>
                <a:tc hMerge="1">
                  <a:txBody>
                    <a:bodyPr/>
                    <a:lstStyle/>
                    <a:p>
                      <a:pPr algn="ctr"/>
                      <a:endParaRPr kumimoji="1" lang="ja-JP" altLang="en-US" dirty="0"/>
                    </a:p>
                  </a:txBody>
                  <a:tcPr>
                    <a:solidFill>
                      <a:srgbClr val="0070C0"/>
                    </a:solidFill>
                  </a:tcPr>
                </a:tc>
              </a:tr>
              <a:tr h="298639">
                <a:tc>
                  <a:txBody>
                    <a:bodyPr/>
                    <a:lstStyle/>
                    <a:p>
                      <a:pPr algn="ct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順位</a:t>
                      </a:r>
                      <a:endParaRPr kumimoji="1" lang="en-US" altLang="ja-JP" sz="1200" b="1" dirty="0" smtClean="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c>
                  <a:txBody>
                    <a:bodyPr/>
                    <a:lstStyle/>
                    <a:p>
                      <a:pPr algn="ct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大分類</a:t>
                      </a:r>
                      <a:endParaRPr kumimoji="1" lang="en-US" altLang="ja-JP" sz="1200" b="1" dirty="0" smtClean="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c>
                  <a:txBody>
                    <a:bodyPr/>
                    <a:lstStyle/>
                    <a:p>
                      <a:pPr algn="ct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就業圏域</a:t>
                      </a:r>
                      <a:endParaRPr kumimoji="1" lang="ja-JP" altLang="en-US" sz="1200" b="1" dirty="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c>
                  <a:txBody>
                    <a:bodyPr/>
                    <a:lstStyle/>
                    <a:p>
                      <a:pPr algn="ct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倉敷市</a:t>
                      </a:r>
                      <a:endParaRPr kumimoji="1" lang="ja-JP" altLang="en-US" sz="1200" b="1" dirty="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c>
                  <a:txBody>
                    <a:bodyPr/>
                    <a:lstStyle/>
                    <a:p>
                      <a:pPr algn="ct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郊外地域</a:t>
                      </a:r>
                      <a:endParaRPr kumimoji="1" lang="ja-JP" altLang="en-US" sz="1200" b="1" dirty="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r>
              <a:tr h="384687">
                <a:tc>
                  <a:txBody>
                    <a:bodyPr/>
                    <a:lstStyle/>
                    <a:p>
                      <a:pPr algn="ctr" fontAlgn="ctr"/>
                      <a:r>
                        <a:rPr lang="en-US" altLang="ja-JP" sz="1400" b="0" i="0" u="none" strike="noStrike" smtClean="0">
                          <a:solidFill>
                            <a:srgbClr val="000000"/>
                          </a:solidFill>
                          <a:effectLst/>
                          <a:latin typeface="HG丸ｺﾞｼｯｸM-PRO" panose="020F0600000000000000" pitchFamily="50" charset="-128"/>
                          <a:ea typeface="HG丸ｺﾞｼｯｸM-PRO" panose="020F0600000000000000" pitchFamily="50" charset="-128"/>
                        </a:rPr>
                        <a:t>1</a:t>
                      </a:r>
                      <a:endPar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r>
                        <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製造業</a:t>
                      </a: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62,044(22.9%)</a:t>
                      </a: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46,649(21.0%)</a:t>
                      </a: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15,395(31.4%)</a:t>
                      </a:r>
                    </a:p>
                  </a:txBody>
                  <a:tcPr marL="9525" marR="9525" marT="9525" marB="0" anchor="ctr"/>
                </a:tc>
              </a:tr>
              <a:tr h="384687">
                <a:tc>
                  <a:txBody>
                    <a:bodyPr/>
                    <a:lstStyle/>
                    <a:p>
                      <a:pPr algn="ct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2</a:t>
                      </a:r>
                    </a:p>
                  </a:txBody>
                  <a:tcPr marL="9525" marR="9525" marT="9525" marB="0" anchor="ctr"/>
                </a:tc>
                <a:tc>
                  <a:txBody>
                    <a:bodyPr/>
                    <a:lstStyle/>
                    <a:p>
                      <a:pPr algn="l" fontAlgn="ctr"/>
                      <a:r>
                        <a:rPr lang="zh-TW"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卸売業，小売業</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50,632(18.7%)</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41,742(18.8%)</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8,890(18.1%)</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84687">
                <a:tc>
                  <a:txBody>
                    <a:bodyPr/>
                    <a:lstStyle/>
                    <a:p>
                      <a:pPr algn="ct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3</a:t>
                      </a:r>
                    </a:p>
                  </a:txBody>
                  <a:tcPr marL="9525" marR="9525" marT="9525" marB="0" anchor="ctr"/>
                </a:tc>
                <a:tc>
                  <a:txBody>
                    <a:bodyPr/>
                    <a:lstStyle/>
                    <a:p>
                      <a:pPr algn="l" fontAlgn="ctr"/>
                      <a:r>
                        <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医療，福祉</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32,475(12.0%)</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27,141(12.2%)</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5,334(10.9%)</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84687">
                <a:tc>
                  <a:txBody>
                    <a:bodyPr/>
                    <a:lstStyle/>
                    <a:p>
                      <a:pPr algn="ct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4</a:t>
                      </a:r>
                    </a:p>
                  </a:txBody>
                  <a:tcPr marL="9525" marR="9525" marT="9525" marB="0" anchor="ctr"/>
                </a:tc>
                <a:tc>
                  <a:txBody>
                    <a:bodyPr/>
                    <a:lstStyle/>
                    <a:p>
                      <a:pPr algn="l" fontAlgn="ctr"/>
                      <a:r>
                        <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建設業</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22,066(8.1%)</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19,048(8.6%)</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3,018(6.2%)</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84687">
                <a:tc>
                  <a:txBody>
                    <a:bodyPr/>
                    <a:lstStyle/>
                    <a:p>
                      <a:pPr algn="ctr" fontAlgn="ctr"/>
                      <a:r>
                        <a:rPr lang="en-US" altLang="ja-JP" sz="1400" b="0" i="0" u="none" strike="noStrike">
                          <a:solidFill>
                            <a:srgbClr val="000000"/>
                          </a:solidFill>
                          <a:effectLst/>
                          <a:latin typeface="HG丸ｺﾞｼｯｸM-PRO" panose="020F0600000000000000" pitchFamily="50" charset="-128"/>
                          <a:ea typeface="HG丸ｺﾞｼｯｸM-PRO" panose="020F0600000000000000" pitchFamily="50" charset="-128"/>
                        </a:rPr>
                        <a:t>5</a:t>
                      </a:r>
                    </a:p>
                  </a:txBody>
                  <a:tcPr marL="9525" marR="9525" marT="9525" marB="0" anchor="ctr"/>
                </a:tc>
                <a:tc>
                  <a:txBody>
                    <a:bodyPr/>
                    <a:lstStyle/>
                    <a:p>
                      <a:pPr algn="l" fontAlgn="ctr"/>
                      <a:r>
                        <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宿泊業，飲食サービス業</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20,823(7.7%)</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17,773(8.0%)</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3,050(6.2%)</a:t>
                      </a:r>
                    </a:p>
                  </a:txBody>
                  <a:tcPr marL="9525" marR="9525" marT="9525" marB="0" anchor="ctr"/>
                </a:tc>
              </a:tr>
              <a:tr h="384687">
                <a:tc>
                  <a:txBody>
                    <a:bodyPr/>
                    <a:lstStyle/>
                    <a:p>
                      <a:pPr algn="ctr" fontAlgn="ctr"/>
                      <a:r>
                        <a:rPr lang="en-US" altLang="ja-JP" sz="1400" b="0" i="0" u="none" strike="noStrike">
                          <a:solidFill>
                            <a:srgbClr val="000000"/>
                          </a:solidFill>
                          <a:effectLst/>
                          <a:latin typeface="HG丸ｺﾞｼｯｸM-PRO" panose="020F0600000000000000" pitchFamily="50" charset="-128"/>
                          <a:ea typeface="HG丸ｺﾞｼｯｸM-PRO" panose="020F0600000000000000" pitchFamily="50" charset="-128"/>
                        </a:rPr>
                        <a:t>6</a:t>
                      </a:r>
                    </a:p>
                  </a:txBody>
                  <a:tcPr marL="9525" marR="9525" marT="9525" marB="0" anchor="ctr"/>
                </a:tc>
                <a:tc>
                  <a:txBody>
                    <a:bodyPr/>
                    <a:lstStyle/>
                    <a:p>
                      <a:pPr algn="l" fontAlgn="ctr"/>
                      <a:r>
                        <a:rPr lang="zh-TW"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運輸業，郵便業</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18,373(6.8%)</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15,488(7.0%)</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2,885(5.9%)</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452534">
                <a:tc>
                  <a:txBody>
                    <a:bodyPr/>
                    <a:lstStyle/>
                    <a:p>
                      <a:pPr algn="ct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7</a:t>
                      </a:r>
                    </a:p>
                  </a:txBody>
                  <a:tcPr marL="9525" marR="9525" marT="9525" marB="0" anchor="ctr"/>
                </a:tc>
                <a:tc>
                  <a:txBody>
                    <a:bodyPr/>
                    <a:lstStyle/>
                    <a:p>
                      <a:pPr algn="l" fontAlgn="ctr"/>
                      <a:r>
                        <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サービス業（他に分類されないもの）</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15,970(5.9%)</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13,774(6.2%)</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2,196(4.5%)</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47799">
                <a:tc>
                  <a:txBody>
                    <a:bodyPr/>
                    <a:lstStyle/>
                    <a:p>
                      <a:pPr algn="ct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8</a:t>
                      </a:r>
                    </a:p>
                  </a:txBody>
                  <a:tcPr marL="9525" marR="9525" marT="9525" marB="0" anchor="ctr"/>
                </a:tc>
                <a:tc>
                  <a:txBody>
                    <a:bodyPr/>
                    <a:lstStyle/>
                    <a:p>
                      <a:pPr algn="l" fontAlgn="ctr"/>
                      <a:r>
                        <a:rPr lang="zh-TW"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教育，学習支援業</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11,902(4.4%)</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9,141(4.1%)</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2,761(5.6%)</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84687">
                <a:tc>
                  <a:txBody>
                    <a:bodyPr/>
                    <a:lstStyle/>
                    <a:p>
                      <a:pPr algn="ct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9</a:t>
                      </a:r>
                    </a:p>
                  </a:txBody>
                  <a:tcPr marL="9525" marR="9525" marT="9525" marB="0" anchor="ctr"/>
                </a:tc>
                <a:tc>
                  <a:txBody>
                    <a:bodyPr/>
                    <a:lstStyle/>
                    <a:p>
                      <a:pPr algn="l" fontAlgn="ctr"/>
                      <a:r>
                        <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生活関連サービス業，娯楽業</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10,123(3.7%)</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8,539(3.8%)</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1,584(3.2%)</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452534">
                <a:tc>
                  <a:txBody>
                    <a:bodyPr/>
                    <a:lstStyle/>
                    <a:p>
                      <a:pPr algn="ct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10</a:t>
                      </a:r>
                    </a:p>
                  </a:txBody>
                  <a:tcPr marL="9525" marR="9525" marT="9525" marB="0" anchor="ctr"/>
                </a:tc>
                <a:tc>
                  <a:txBody>
                    <a:bodyPr/>
                    <a:lstStyle/>
                    <a:p>
                      <a:pPr algn="l" fontAlgn="ctr"/>
                      <a:r>
                        <a:rPr lang="ja-JP" altLang="en-US" sz="1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学術研究，専門・技術サービス業</a:t>
                      </a: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5,641(2.1%)</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5,250(2.4%)</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391(0.8%)</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84687">
                <a:tc>
                  <a:txBody>
                    <a:bodyPr/>
                    <a:lstStyle/>
                    <a:p>
                      <a:pPr algn="ct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11</a:t>
                      </a:r>
                    </a:p>
                  </a:txBody>
                  <a:tcPr marL="9525" marR="9525" marT="9525" marB="0" anchor="ctr"/>
                </a:tc>
                <a:tc>
                  <a:txBody>
                    <a:bodyPr/>
                    <a:lstStyle/>
                    <a:p>
                      <a:pPr algn="l" fontAlgn="ctr"/>
                      <a:r>
                        <a:rPr lang="zh-TW"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不動産業，物品賃貸業</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5,522(2.0%)</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4,946(2.2%)</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576(1.2%)</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84687">
                <a:tc>
                  <a:txBody>
                    <a:bodyPr/>
                    <a:lstStyle/>
                    <a:p>
                      <a:pPr algn="ct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12</a:t>
                      </a:r>
                    </a:p>
                  </a:txBody>
                  <a:tcPr marL="9525" marR="9525" marT="9525" marB="0" anchor="ctr"/>
                </a:tc>
                <a:tc>
                  <a:txBody>
                    <a:bodyPr/>
                    <a:lstStyle/>
                    <a:p>
                      <a:pPr algn="l" fontAlgn="ctr"/>
                      <a:r>
                        <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公務</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5,093(1.9%)</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3,892(1.8%)</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1,201(2.4%)</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bl>
          </a:graphicData>
        </a:graphic>
      </p:graphicFrame>
      <p:sp>
        <p:nvSpPr>
          <p:cNvPr id="3" name="スライド番号プレースホルダー 2"/>
          <p:cNvSpPr>
            <a:spLocks noGrp="1"/>
          </p:cNvSpPr>
          <p:nvPr>
            <p:ph type="sldNum" sz="quarter" idx="12"/>
          </p:nvPr>
        </p:nvSpPr>
        <p:spPr/>
        <p:txBody>
          <a:bodyPr/>
          <a:lstStyle/>
          <a:p>
            <a:fld id="{B9007A7C-23A6-495C-98CB-F3E1C3509BD1}" type="slidenum">
              <a:rPr kumimoji="1" lang="ja-JP" altLang="en-US" smtClean="0"/>
              <a:pPr/>
              <a:t>16</a:t>
            </a:fld>
            <a:endParaRPr kumimoji="1" lang="ja-JP" altLang="en-US"/>
          </a:p>
        </p:txBody>
      </p:sp>
      <p:sp>
        <p:nvSpPr>
          <p:cNvPr id="7" name="正方形/長方形 6"/>
          <p:cNvSpPr/>
          <p:nvPr/>
        </p:nvSpPr>
        <p:spPr>
          <a:xfrm>
            <a:off x="251520" y="6481077"/>
            <a:ext cx="3960440" cy="360040"/>
          </a:xfrm>
          <a:prstGeom prst="rect">
            <a:avLst/>
          </a:prstGeom>
          <a:ln w="9525">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600" b="1" dirty="0"/>
              <a:t>※</a:t>
            </a:r>
            <a:r>
              <a:rPr lang="ja-JP" altLang="en-US" sz="1600" b="1" dirty="0" smtClean="0"/>
              <a:t>順位は就業圏域就業者数を降順表示</a:t>
            </a:r>
            <a:endParaRPr kumimoji="1" lang="ja-JP" altLang="en-US" sz="1600" b="1" dirty="0"/>
          </a:p>
        </p:txBody>
      </p:sp>
      <p:sp>
        <p:nvSpPr>
          <p:cNvPr id="8" name="正方形/長方形 7"/>
          <p:cNvSpPr/>
          <p:nvPr/>
        </p:nvSpPr>
        <p:spPr>
          <a:xfrm>
            <a:off x="5580112" y="6474857"/>
            <a:ext cx="2736304" cy="360040"/>
          </a:xfrm>
          <a:prstGeom prst="rect">
            <a:avLst/>
          </a:prstGeom>
          <a:ln w="9525">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t>経済センサス基本調査（</a:t>
            </a:r>
            <a:r>
              <a:rPr lang="en-US" altLang="ja-JP" sz="1400" dirty="0" smtClean="0"/>
              <a:t>2009</a:t>
            </a:r>
            <a:r>
              <a:rPr lang="ja-JP" altLang="en-US" sz="1400" dirty="0" smtClean="0"/>
              <a:t>年）</a:t>
            </a:r>
            <a:endParaRPr kumimoji="1" lang="ja-JP" altLang="en-US" sz="1400" dirty="0"/>
          </a:p>
        </p:txBody>
      </p:sp>
    </p:spTree>
    <p:extLst>
      <p:ext uri="{BB962C8B-B14F-4D97-AF65-F5344CB8AC3E}">
        <p14:creationId xmlns:p14="http://schemas.microsoft.com/office/powerpoint/2010/main" val="1981217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9007A7C-23A6-495C-98CB-F3E1C3509BD1}" type="slidenum">
              <a:rPr kumimoji="1" lang="ja-JP" altLang="en-US" smtClean="0"/>
              <a:pPr/>
              <a:t>17</a:t>
            </a:fld>
            <a:endParaRPr kumimoji="1" lang="ja-JP" altLang="en-US"/>
          </a:p>
        </p:txBody>
      </p:sp>
      <p:sp>
        <p:nvSpPr>
          <p:cNvPr id="3" name="正方形/長方形 2"/>
          <p:cNvSpPr/>
          <p:nvPr/>
        </p:nvSpPr>
        <p:spPr>
          <a:xfrm>
            <a:off x="251520" y="188640"/>
            <a:ext cx="6336704"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800" dirty="0" smtClean="0"/>
              <a:t>雇用を吸収している産業（中</a:t>
            </a:r>
            <a:r>
              <a:rPr lang="ja-JP" altLang="en-US" sz="2800" dirty="0"/>
              <a:t>分</a:t>
            </a:r>
            <a:r>
              <a:rPr lang="ja-JP" altLang="en-US" sz="2800" dirty="0" smtClean="0"/>
              <a:t>類）</a:t>
            </a:r>
            <a:endParaRPr kumimoji="1" lang="ja-JP" altLang="en-US" sz="2800" dirty="0"/>
          </a:p>
        </p:txBody>
      </p:sp>
      <p:graphicFrame>
        <p:nvGraphicFramePr>
          <p:cNvPr id="4" name="表 3"/>
          <p:cNvGraphicFramePr>
            <a:graphicFrameLocks noGrp="1"/>
          </p:cNvGraphicFramePr>
          <p:nvPr>
            <p:extLst>
              <p:ext uri="{D42A27DB-BD31-4B8C-83A1-F6EECF244321}">
                <p14:modId xmlns:p14="http://schemas.microsoft.com/office/powerpoint/2010/main" val="3778264449"/>
              </p:ext>
            </p:extLst>
          </p:nvPr>
        </p:nvGraphicFramePr>
        <p:xfrm>
          <a:off x="107504" y="980727"/>
          <a:ext cx="8856986" cy="5301796"/>
        </p:xfrm>
        <a:graphic>
          <a:graphicData uri="http://schemas.openxmlformats.org/drawingml/2006/table">
            <a:tbl>
              <a:tblPr firstRow="1" bandRow="1">
                <a:tableStyleId>{5C22544A-7EE6-4342-B048-85BDC9FD1C3A}</a:tableStyleId>
              </a:tblPr>
              <a:tblGrid>
                <a:gridCol w="620609"/>
                <a:gridCol w="1885939"/>
                <a:gridCol w="1885939"/>
                <a:gridCol w="1614856"/>
                <a:gridCol w="1553498"/>
                <a:gridCol w="1296145"/>
              </a:tblGrid>
              <a:tr h="386913">
                <a:tc>
                  <a:txBody>
                    <a:bodyPr/>
                    <a:lstStyle/>
                    <a:p>
                      <a:pPr algn="ctr"/>
                      <a:endParaRPr kumimoji="1" lang="en-US" altLang="ja-JP" sz="1200" b="1" dirty="0" smtClean="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c gridSpan="2">
                  <a:txBody>
                    <a:bodyPr/>
                    <a:lstStyle/>
                    <a:p>
                      <a:pPr algn="ctr"/>
                      <a:r>
                        <a:rPr kumimoji="1" lang="ja-JP" altLang="en-US" dirty="0" smtClean="0"/>
                        <a:t>産業分類</a:t>
                      </a:r>
                      <a:endParaRPr kumimoji="1" lang="en-US" altLang="ja-JP" dirty="0" smtClean="0"/>
                    </a:p>
                  </a:txBody>
                  <a:tcPr>
                    <a:solidFill>
                      <a:srgbClr val="0070C0"/>
                    </a:solidFill>
                  </a:tcPr>
                </a:tc>
                <a:tc hMerge="1">
                  <a:txBody>
                    <a:bodyPr/>
                    <a:lstStyle/>
                    <a:p>
                      <a:endParaRPr kumimoji="1" lang="ja-JP" altLang="en-US"/>
                    </a:p>
                  </a:txBody>
                  <a:tcPr/>
                </a:tc>
                <a:tc gridSpan="3">
                  <a:txBody>
                    <a:bodyPr/>
                    <a:lstStyle/>
                    <a:p>
                      <a:pPr algn="ctr"/>
                      <a:r>
                        <a:rPr kumimoji="1" lang="ja-JP" altLang="en-US" dirty="0" smtClean="0"/>
                        <a:t>就業者数</a:t>
                      </a:r>
                      <a:r>
                        <a:rPr kumimoji="1" lang="ja-JP" altLang="en-US" baseline="0" dirty="0" smtClean="0"/>
                        <a:t>                  　　　　　</a:t>
                      </a:r>
                      <a:endParaRPr kumimoji="1" lang="en-US" altLang="ja-JP" sz="1100" dirty="0" smtClean="0"/>
                    </a:p>
                  </a:txBody>
                  <a:tcPr>
                    <a:solidFill>
                      <a:srgbClr val="0070C0"/>
                    </a:solidFill>
                  </a:tcPr>
                </a:tc>
                <a:tc hMerge="1">
                  <a:txBody>
                    <a:bodyPr/>
                    <a:lstStyle/>
                    <a:p>
                      <a:pPr algn="ctr"/>
                      <a:endParaRPr kumimoji="1" lang="ja-JP" altLang="en-US" dirty="0"/>
                    </a:p>
                  </a:txBody>
                  <a:tcPr>
                    <a:solidFill>
                      <a:srgbClr val="0070C0"/>
                    </a:solidFill>
                  </a:tcPr>
                </a:tc>
                <a:tc hMerge="1">
                  <a:txBody>
                    <a:bodyPr/>
                    <a:lstStyle/>
                    <a:p>
                      <a:pPr algn="ctr"/>
                      <a:endParaRPr kumimoji="1" lang="ja-JP" altLang="en-US" dirty="0"/>
                    </a:p>
                  </a:txBody>
                  <a:tcPr>
                    <a:solidFill>
                      <a:srgbClr val="0070C0"/>
                    </a:solidFill>
                  </a:tcPr>
                </a:tc>
              </a:tr>
              <a:tr h="298639">
                <a:tc>
                  <a:txBody>
                    <a:bodyPr/>
                    <a:lstStyle/>
                    <a:p>
                      <a:pPr algn="ct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順位</a:t>
                      </a:r>
                      <a:endParaRPr kumimoji="1" lang="en-US" altLang="ja-JP" sz="1200" b="1" dirty="0" smtClean="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c>
                  <a:txBody>
                    <a:bodyPr/>
                    <a:lstStyle/>
                    <a:p>
                      <a:pPr algn="ct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大分類</a:t>
                      </a:r>
                      <a:endParaRPr kumimoji="1" lang="en-US" altLang="ja-JP" sz="1200" b="1" dirty="0" smtClean="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c>
                  <a:txBody>
                    <a:bodyPr/>
                    <a:lstStyle/>
                    <a:p>
                      <a:pPr algn="ct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中分類</a:t>
                      </a:r>
                      <a:endParaRPr kumimoji="1" lang="en-US" altLang="ja-JP" sz="1200" b="1" dirty="0" smtClean="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c>
                  <a:txBody>
                    <a:bodyPr/>
                    <a:lstStyle/>
                    <a:p>
                      <a:pPr algn="ct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就業圏域</a:t>
                      </a:r>
                      <a:endParaRPr kumimoji="1" lang="ja-JP" altLang="en-US" sz="1200" b="1" dirty="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c>
                  <a:txBody>
                    <a:bodyPr/>
                    <a:lstStyle/>
                    <a:p>
                      <a:pPr algn="ct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倉敷市</a:t>
                      </a:r>
                      <a:endParaRPr kumimoji="1" lang="ja-JP" altLang="en-US" sz="1200" b="1" dirty="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c>
                  <a:txBody>
                    <a:bodyPr/>
                    <a:lstStyle/>
                    <a:p>
                      <a:pPr algn="ct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郊外地域</a:t>
                      </a:r>
                      <a:endParaRPr kumimoji="1" lang="ja-JP" altLang="en-US" sz="1200" b="1" dirty="0">
                        <a:solidFill>
                          <a:schemeClr val="bg1"/>
                        </a:solidFill>
                        <a:latin typeface="HG丸ｺﾞｼｯｸM-PRO" panose="020F0600000000000000" pitchFamily="50" charset="-128"/>
                        <a:ea typeface="HG丸ｺﾞｼｯｸM-PRO" panose="020F0600000000000000" pitchFamily="50" charset="-128"/>
                      </a:endParaRPr>
                    </a:p>
                  </a:txBody>
                  <a:tcPr>
                    <a:solidFill>
                      <a:srgbClr val="0070C0"/>
                    </a:solidFill>
                  </a:tcPr>
                </a:tc>
              </a:tr>
              <a:tr h="384687">
                <a:tc>
                  <a:txBody>
                    <a:bodyPr/>
                    <a:lstStyle/>
                    <a:p>
                      <a:pPr algn="ctr" fontAlgn="ctr"/>
                      <a:r>
                        <a:rPr lang="en-US" altLang="ja-JP" sz="14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a:t>
                      </a:r>
                      <a:endPar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r>
                        <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製造業</a:t>
                      </a: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62,044(22.9%)</a:t>
                      </a: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46,649(21.0%)</a:t>
                      </a: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15,395(31.4%)</a:t>
                      </a: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r>
              <a:tr h="384687">
                <a:tc>
                  <a:txBody>
                    <a:bodyPr/>
                    <a:lstStyle/>
                    <a:p>
                      <a:pPr algn="ctr" fontAlgn="ctr"/>
                      <a:endPar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輸送用機械器具</a:t>
                      </a:r>
                      <a:endParaRPr lang="ja-JP" altLang="en-US" sz="1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12,559(20.2%)</a:t>
                      </a: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8,130(17.4%)</a:t>
                      </a: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4,429(28.8%)</a:t>
                      </a:r>
                    </a:p>
                  </a:txBody>
                  <a:tcPr marL="9525" marR="9525" marT="9525" marB="0" anchor="ctr"/>
                </a:tc>
              </a:tr>
              <a:tr h="384687">
                <a:tc>
                  <a:txBody>
                    <a:bodyPr/>
                    <a:lstStyle/>
                    <a:p>
                      <a:pPr algn="ctr" fontAlgn="ctr"/>
                      <a:endPar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r>
                        <a:rPr lang="ja-JP" altLang="en-US" sz="1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繊維工業</a:t>
                      </a: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8,440(13.6%)</a:t>
                      </a: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7,324(15.7%)</a:t>
                      </a: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1,116(7.2%)</a:t>
                      </a:r>
                    </a:p>
                  </a:txBody>
                  <a:tcPr marL="9525" marR="9525" marT="9525" marB="0" anchor="ctr"/>
                </a:tc>
              </a:tr>
              <a:tr h="384687">
                <a:tc>
                  <a:txBody>
                    <a:bodyPr/>
                    <a:lstStyle/>
                    <a:p>
                      <a:pPr algn="ctr" fontAlgn="ctr"/>
                      <a:endPar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r>
                        <a:rPr lang="ja-JP" altLang="en-US" sz="1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食料品</a:t>
                      </a: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6,837(11.0%)</a:t>
                      </a: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3,562(7.6%)</a:t>
                      </a:r>
                    </a:p>
                  </a:txBody>
                  <a:tcPr marL="95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ＭＳ ゴシック" pitchFamily="49" charset="-128"/>
                        </a:rPr>
                        <a:t>3,275(21.3%)</a:t>
                      </a:r>
                    </a:p>
                  </a:txBody>
                  <a:tcPr marL="9525" marR="9525" marT="9525" marB="0" anchor="ctr"/>
                </a:tc>
              </a:tr>
              <a:tr h="384687">
                <a:tc>
                  <a:txBody>
                    <a:bodyPr/>
                    <a:lstStyle/>
                    <a:p>
                      <a:pPr algn="ctr" fontAlgn="ctr"/>
                      <a:endPar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endParaRPr lang="zh-TW"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r>
                        <a:rPr lang="ja-JP" altLang="en-US" sz="1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鉄鋼業</a:t>
                      </a:r>
                      <a:endParaRPr lang="zh-TW"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5,830(9.4%)</a:t>
                      </a: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5,719(12.3%)</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111(0.7%)</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84687">
                <a:tc>
                  <a:txBody>
                    <a:bodyPr/>
                    <a:lstStyle/>
                    <a:p>
                      <a:pPr algn="ctr" fontAlgn="ctr"/>
                      <a:endPar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endParaRPr lang="zh-TW"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r>
                        <a:rPr lang="ja-JP" altLang="en-US" sz="1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化学工業</a:t>
                      </a:r>
                      <a:endParaRPr lang="zh-TW"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4,912(7.9%)</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4,743(10.2%)</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169(1.1%)</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84687">
                <a:tc>
                  <a:txBody>
                    <a:bodyPr/>
                    <a:lstStyle/>
                    <a:p>
                      <a:pPr algn="ct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2</a:t>
                      </a: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r>
                        <a:rPr lang="zh-TW"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卸売業，小売業</a:t>
                      </a: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endParaRPr lang="zh-TW"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r>
                        <a:rPr lang="en-US" altLang="ja-JP" sz="1600" b="0" i="0" u="none" strike="noStrike" dirty="0" smtClean="0">
                          <a:solidFill>
                            <a:srgbClr val="000000"/>
                          </a:solidFill>
                          <a:effectLst/>
                          <a:latin typeface="+mn-lt"/>
                          <a:ea typeface="ＭＳ ゴシック" pitchFamily="49" charset="-128"/>
                        </a:rPr>
                        <a:t>50,632(18.7%)</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r>
                        <a:rPr lang="en-US" altLang="ja-JP" sz="1600" b="0" i="0" u="none" strike="noStrike" dirty="0" smtClean="0">
                          <a:solidFill>
                            <a:srgbClr val="000000"/>
                          </a:solidFill>
                          <a:effectLst/>
                          <a:latin typeface="+mn-lt"/>
                          <a:ea typeface="ＭＳ ゴシック" pitchFamily="49" charset="-128"/>
                        </a:rPr>
                        <a:t>41,742(18.8%)</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r>
                        <a:rPr lang="en-US" altLang="ja-JP" sz="1600" b="0" i="0" u="none" strike="noStrike" dirty="0" smtClean="0">
                          <a:solidFill>
                            <a:srgbClr val="000000"/>
                          </a:solidFill>
                          <a:effectLst/>
                          <a:latin typeface="+mn-lt"/>
                          <a:ea typeface="ＭＳ ゴシック" pitchFamily="49" charset="-128"/>
                        </a:rPr>
                        <a:t>8,890(18.1%)</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r>
              <a:tr h="384687">
                <a:tc>
                  <a:txBody>
                    <a:bodyPr/>
                    <a:lstStyle/>
                    <a:p>
                      <a:pPr algn="ctr" fontAlgn="ctr"/>
                      <a:endPar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r>
                        <a:rPr lang="ja-JP" altLang="en-US" sz="1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小売業</a:t>
                      </a: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38,526(76.1%)</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31,509(75.5%)</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7,017(78.9%)</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84687">
                <a:tc>
                  <a:txBody>
                    <a:bodyPr/>
                    <a:lstStyle/>
                    <a:p>
                      <a:pPr algn="ctr" fontAlgn="ctr"/>
                      <a:endPar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r>
                        <a:rPr lang="ja-JP" altLang="en-US" sz="1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卸売業</a:t>
                      </a: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12,106(23.9%)</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10,233(24.5%)</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1,873(21.1%)</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84687">
                <a:tc>
                  <a:txBody>
                    <a:bodyPr/>
                    <a:lstStyle/>
                    <a:p>
                      <a:pPr algn="ct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3</a:t>
                      </a: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r>
                        <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rPr>
                        <a:t>医療，福祉</a:t>
                      </a: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r>
                        <a:rPr lang="en-US" altLang="ja-JP" sz="1600" b="0" i="0" u="none" strike="noStrike" dirty="0" smtClean="0">
                          <a:solidFill>
                            <a:srgbClr val="000000"/>
                          </a:solidFill>
                          <a:effectLst/>
                          <a:latin typeface="+mn-lt"/>
                          <a:ea typeface="ＭＳ ゴシック" pitchFamily="49" charset="-128"/>
                        </a:rPr>
                        <a:t>32,475(12.0%)</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r>
                        <a:rPr lang="en-US" altLang="ja-JP" sz="1600" b="0" i="0" u="none" strike="noStrike" dirty="0" smtClean="0">
                          <a:solidFill>
                            <a:srgbClr val="000000"/>
                          </a:solidFill>
                          <a:effectLst/>
                          <a:latin typeface="+mn-lt"/>
                          <a:ea typeface="ＭＳ ゴシック" pitchFamily="49" charset="-128"/>
                        </a:rPr>
                        <a:t>27,141(12.2%)</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c>
                  <a:txBody>
                    <a:bodyPr/>
                    <a:lstStyle/>
                    <a:p>
                      <a:pPr algn="l" fontAlgn="ctr"/>
                      <a:r>
                        <a:rPr lang="en-US" altLang="ja-JP" sz="1600" b="0" i="0" u="none" strike="noStrike" dirty="0" smtClean="0">
                          <a:solidFill>
                            <a:srgbClr val="000000"/>
                          </a:solidFill>
                          <a:effectLst/>
                          <a:latin typeface="+mn-lt"/>
                          <a:ea typeface="ＭＳ ゴシック" pitchFamily="49" charset="-128"/>
                        </a:rPr>
                        <a:t>5,334(10.9%)</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tcPr>
                </a:tc>
              </a:tr>
              <a:tr h="384687">
                <a:tc>
                  <a:txBody>
                    <a:bodyPr/>
                    <a:lstStyle/>
                    <a:p>
                      <a:pPr algn="ctr" fontAlgn="ctr"/>
                      <a:endPar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l" fontAlgn="ctr"/>
                      <a:r>
                        <a:rPr lang="ja-JP" altLang="en-US" sz="1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医療業</a:t>
                      </a: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20,107(61.9%)</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17,538(64.6%)</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2,569(60.0%)</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r h="384687">
                <a:tc>
                  <a:txBody>
                    <a:bodyPr/>
                    <a:lstStyle/>
                    <a:p>
                      <a:pPr algn="ctr" fontAlgn="ctr"/>
                      <a:endPar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gridSpan="2">
                  <a:txBody>
                    <a:bodyPr/>
                    <a:lstStyle/>
                    <a:p>
                      <a:pPr algn="r" fontAlgn="ctr"/>
                      <a:r>
                        <a:rPr lang="ja-JP" altLang="en-US" sz="1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社会保険・社会福祉・介護事業</a:t>
                      </a: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hMerge="1">
                  <a:txBody>
                    <a:bodyPr/>
                    <a:lstStyle/>
                    <a:p>
                      <a:pPr algn="l" fontAlgn="ctr"/>
                      <a:endParaRPr lang="ja-JP" altLang="en-US" sz="1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11,872(36.6%)</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9,117(33.6%)</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mn-lt"/>
                          <a:ea typeface="ＭＳ ゴシック" pitchFamily="49" charset="-128"/>
                        </a:rPr>
                        <a:t>2,755(38.7%)</a:t>
                      </a:r>
                      <a:endParaRPr lang="en-US" altLang="ja-JP" sz="1600" b="0" i="0" u="none" strike="noStrike" dirty="0">
                        <a:solidFill>
                          <a:srgbClr val="000000"/>
                        </a:solidFill>
                        <a:effectLst/>
                        <a:latin typeface="+mn-lt"/>
                        <a:ea typeface="ＭＳ ゴシック" pitchFamily="49" charset="-128"/>
                      </a:endParaRPr>
                    </a:p>
                  </a:txBody>
                  <a:tcPr marL="9525" marR="9525" marT="9525" marB="0" anchor="ctr"/>
                </a:tc>
              </a:tr>
            </a:tbl>
          </a:graphicData>
        </a:graphic>
      </p:graphicFrame>
      <p:sp>
        <p:nvSpPr>
          <p:cNvPr id="6" name="正方形/長方形 5"/>
          <p:cNvSpPr/>
          <p:nvPr/>
        </p:nvSpPr>
        <p:spPr>
          <a:xfrm>
            <a:off x="5652120" y="6361435"/>
            <a:ext cx="2736304" cy="360040"/>
          </a:xfrm>
          <a:prstGeom prst="rect">
            <a:avLst/>
          </a:prstGeom>
          <a:ln w="9525">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t>経済センサス基本調査（</a:t>
            </a:r>
            <a:r>
              <a:rPr lang="en-US" altLang="ja-JP" sz="1400" dirty="0" smtClean="0"/>
              <a:t>2009</a:t>
            </a:r>
            <a:r>
              <a:rPr lang="ja-JP" altLang="en-US" sz="1400" dirty="0" smtClean="0"/>
              <a:t>年）</a:t>
            </a:r>
            <a:endParaRPr kumimoji="1" lang="ja-JP" altLang="en-US" sz="1400" dirty="0"/>
          </a:p>
        </p:txBody>
      </p:sp>
    </p:spTree>
    <p:extLst>
      <p:ext uri="{BB962C8B-B14F-4D97-AF65-F5344CB8AC3E}">
        <p14:creationId xmlns:p14="http://schemas.microsoft.com/office/powerpoint/2010/main" val="99203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9007A7C-23A6-495C-98CB-F3E1C3509BD1}" type="slidenum">
              <a:rPr kumimoji="1" lang="ja-JP" altLang="en-US" smtClean="0"/>
              <a:pPr/>
              <a:t>18</a:t>
            </a:fld>
            <a:endParaRPr kumimoji="1" lang="ja-JP" altLang="en-US"/>
          </a:p>
        </p:txBody>
      </p:sp>
      <p:pic>
        <p:nvPicPr>
          <p:cNvPr id="3" name="図 2"/>
          <p:cNvPicPr>
            <a:picLocks noChangeAspect="1"/>
          </p:cNvPicPr>
          <p:nvPr/>
        </p:nvPicPr>
        <p:blipFill>
          <a:blip r:embed="rId3"/>
          <a:stretch>
            <a:fillRect/>
          </a:stretch>
        </p:blipFill>
        <p:spPr>
          <a:xfrm>
            <a:off x="1337684" y="700087"/>
            <a:ext cx="5981700" cy="5838825"/>
          </a:xfrm>
          <a:prstGeom prst="rect">
            <a:avLst/>
          </a:prstGeom>
        </p:spPr>
      </p:pic>
      <p:cxnSp>
        <p:nvCxnSpPr>
          <p:cNvPr id="9" name="直線矢印コネクタ 8"/>
          <p:cNvCxnSpPr/>
          <p:nvPr/>
        </p:nvCxnSpPr>
        <p:spPr>
          <a:xfrm flipV="1">
            <a:off x="1865000" y="4005064"/>
            <a:ext cx="2463534" cy="1624831"/>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a:off x="6084168" y="3482362"/>
            <a:ext cx="1856242" cy="1602822"/>
          </a:xfrm>
          <a:prstGeom prst="straightConnector1">
            <a:avLst/>
          </a:prstGeom>
          <a:ln w="762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354688" y="3068960"/>
            <a:ext cx="2530624" cy="461665"/>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6200000" scaled="1"/>
            <a:tileRect/>
          </a:gradFill>
          <a:ln>
            <a:solidFill>
              <a:srgbClr val="00B0F0"/>
            </a:solidFill>
          </a:ln>
        </p:spPr>
        <p:txBody>
          <a:bodyPr wrap="square" rtlCol="0">
            <a:spAutoFit/>
          </a:bodyPr>
          <a:lstStyle/>
          <a:p>
            <a:r>
              <a:rPr lang="ja-JP" altLang="en-US" sz="2400" dirty="0" smtClean="0">
                <a:solidFill>
                  <a:schemeClr val="tx1">
                    <a:lumMod val="75000"/>
                    <a:lumOff val="25000"/>
                  </a:schemeClr>
                </a:solidFill>
              </a:rPr>
              <a:t>繊維の</a:t>
            </a:r>
            <a:r>
              <a:rPr kumimoji="1" lang="ja-JP" altLang="en-US" sz="2400" dirty="0" smtClean="0">
                <a:solidFill>
                  <a:schemeClr val="tx1">
                    <a:lumMod val="75000"/>
                    <a:lumOff val="25000"/>
                  </a:schemeClr>
                </a:solidFill>
              </a:rPr>
              <a:t>児島エリア</a:t>
            </a:r>
            <a:endParaRPr kumimoji="1" lang="ja-JP" altLang="en-US" sz="2400" dirty="0">
              <a:solidFill>
                <a:schemeClr val="tx1">
                  <a:lumMod val="75000"/>
                  <a:lumOff val="25000"/>
                </a:schemeClr>
              </a:solidFill>
            </a:endParaRPr>
          </a:p>
        </p:txBody>
      </p:sp>
      <p:sp>
        <p:nvSpPr>
          <p:cNvPr id="7" name="テキスト ボックス 6"/>
          <p:cNvSpPr txBox="1"/>
          <p:nvPr/>
        </p:nvSpPr>
        <p:spPr>
          <a:xfrm>
            <a:off x="179512" y="5399063"/>
            <a:ext cx="4621911" cy="461665"/>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C000"/>
            </a:solidFill>
          </a:ln>
        </p:spPr>
        <p:txBody>
          <a:bodyPr wrap="square" rtlCol="0">
            <a:spAutoFit/>
          </a:bodyPr>
          <a:lstStyle/>
          <a:p>
            <a:r>
              <a:rPr kumimoji="1" lang="ja-JP" altLang="en-US" sz="2400" dirty="0" smtClean="0">
                <a:solidFill>
                  <a:schemeClr val="tx1">
                    <a:lumMod val="75000"/>
                    <a:lumOff val="25000"/>
                  </a:schemeClr>
                </a:solidFill>
              </a:rPr>
              <a:t>自動車・石油・鉄鋼の水島エリア</a:t>
            </a:r>
            <a:endParaRPr kumimoji="1" lang="ja-JP" altLang="en-US" sz="2400" dirty="0">
              <a:solidFill>
                <a:schemeClr val="tx1">
                  <a:lumMod val="75000"/>
                  <a:lumOff val="25000"/>
                </a:schemeClr>
              </a:solidFill>
            </a:endParaRPr>
          </a:p>
        </p:txBody>
      </p:sp>
      <p:sp>
        <p:nvSpPr>
          <p:cNvPr id="14" name="正方形/長方形 13"/>
          <p:cNvSpPr/>
          <p:nvPr/>
        </p:nvSpPr>
        <p:spPr>
          <a:xfrm>
            <a:off x="395536" y="77368"/>
            <a:ext cx="3312368"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t>倉敷市　エリア地図</a:t>
            </a:r>
            <a:endParaRPr kumimoji="1" lang="ja-JP" altLang="en-US" dirty="0"/>
          </a:p>
        </p:txBody>
      </p:sp>
      <p:sp>
        <p:nvSpPr>
          <p:cNvPr id="12" name="正方形/長方形 11"/>
          <p:cNvSpPr/>
          <p:nvPr/>
        </p:nvSpPr>
        <p:spPr>
          <a:xfrm>
            <a:off x="7380312" y="6182676"/>
            <a:ext cx="1008112" cy="360363"/>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1400" dirty="0"/>
              <a:t>倉敷市</a:t>
            </a:r>
            <a:r>
              <a:rPr lang="en-US" altLang="ja-JP" sz="1400" dirty="0"/>
              <a:t>HP</a:t>
            </a:r>
            <a:endParaRPr lang="ja-JP" altLang="en-US" sz="1400" dirty="0"/>
          </a:p>
        </p:txBody>
      </p:sp>
    </p:spTree>
    <p:extLst>
      <p:ext uri="{BB962C8B-B14F-4D97-AF65-F5344CB8AC3E}">
        <p14:creationId xmlns:p14="http://schemas.microsoft.com/office/powerpoint/2010/main" val="2833793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274638"/>
            <a:ext cx="8229600" cy="778098"/>
          </a:xfrm>
        </p:spPr>
        <p:txBody>
          <a:bodyPr>
            <a:normAutofit/>
          </a:bodyPr>
          <a:lstStyle/>
          <a:p>
            <a:r>
              <a:rPr kumimoji="1" lang="ja-JP" altLang="en-US" sz="3200" dirty="0" smtClean="0"/>
              <a:t>雇用吸収産業：倉敷市就業圏域</a:t>
            </a:r>
            <a:endParaRPr kumimoji="1" lang="ja-JP" altLang="en-US" sz="3200" dirty="0"/>
          </a:p>
        </p:txBody>
      </p:sp>
      <p:sp>
        <p:nvSpPr>
          <p:cNvPr id="2" name="スライド番号プレースホルダー 1"/>
          <p:cNvSpPr>
            <a:spLocks noGrp="1"/>
          </p:cNvSpPr>
          <p:nvPr>
            <p:ph type="sldNum" sz="quarter" idx="12"/>
          </p:nvPr>
        </p:nvSpPr>
        <p:spPr/>
        <p:txBody>
          <a:bodyPr/>
          <a:lstStyle/>
          <a:p>
            <a:fld id="{B9007A7C-23A6-495C-98CB-F3E1C3509BD1}" type="slidenum">
              <a:rPr kumimoji="1" lang="ja-JP" altLang="en-US" smtClean="0"/>
              <a:pPr/>
              <a:t>19</a:t>
            </a:fld>
            <a:endParaRPr kumimoji="1" lang="ja-JP" altLang="en-US" dirty="0"/>
          </a:p>
        </p:txBody>
      </p:sp>
      <p:sp>
        <p:nvSpPr>
          <p:cNvPr id="7" name="正方形/長方形 6"/>
          <p:cNvSpPr/>
          <p:nvPr/>
        </p:nvSpPr>
        <p:spPr>
          <a:xfrm>
            <a:off x="5639763" y="6466221"/>
            <a:ext cx="2736304" cy="360040"/>
          </a:xfrm>
          <a:prstGeom prst="rect">
            <a:avLst/>
          </a:prstGeom>
          <a:ln w="9525">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t>経済センサス基本調査（</a:t>
            </a:r>
            <a:r>
              <a:rPr lang="en-US" altLang="ja-JP" sz="1400" dirty="0" smtClean="0"/>
              <a:t>2009</a:t>
            </a:r>
            <a:r>
              <a:rPr lang="ja-JP" altLang="en-US" sz="1400" dirty="0" smtClean="0"/>
              <a:t>年）</a:t>
            </a:r>
            <a:endParaRPr kumimoji="1" lang="ja-JP" altLang="en-US" sz="1400" dirty="0"/>
          </a:p>
        </p:txBody>
      </p:sp>
      <p:graphicFrame>
        <p:nvGraphicFramePr>
          <p:cNvPr id="8" name="グラフ 7"/>
          <p:cNvGraphicFramePr>
            <a:graphicFrameLocks/>
          </p:cNvGraphicFramePr>
          <p:nvPr>
            <p:extLst>
              <p:ext uri="{D42A27DB-BD31-4B8C-83A1-F6EECF244321}">
                <p14:modId xmlns:p14="http://schemas.microsoft.com/office/powerpoint/2010/main" val="2159286832"/>
              </p:ext>
            </p:extLst>
          </p:nvPr>
        </p:nvGraphicFramePr>
        <p:xfrm>
          <a:off x="359532" y="980728"/>
          <a:ext cx="8424936" cy="54854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8772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2060848"/>
            <a:ext cx="7772400" cy="1470025"/>
          </a:xfrm>
        </p:spPr>
        <p:txBody>
          <a:bodyPr>
            <a:normAutofit/>
          </a:bodyPr>
          <a:lstStyle/>
          <a:p>
            <a:r>
              <a:rPr lang="ja-JP" altLang="en-US" sz="4800" dirty="0" smtClean="0"/>
              <a:t>地域経済構造</a:t>
            </a:r>
            <a:r>
              <a:rPr lang="ja-JP" altLang="en-US" sz="4800" dirty="0" smtClean="0"/>
              <a:t>分析</a:t>
            </a:r>
            <a:r>
              <a:rPr lang="en-US" altLang="ja-JP" dirty="0" smtClean="0"/>
              <a:t/>
            </a:r>
            <a:br>
              <a:rPr lang="en-US" altLang="ja-JP" dirty="0" smtClean="0"/>
            </a:br>
            <a:r>
              <a:rPr lang="ja-JP" altLang="en-US" sz="3200" dirty="0" smtClean="0">
                <a:latin typeface="AR P丸ゴシック体E" panose="020F0900000000000000" pitchFamily="50" charset="-128"/>
                <a:ea typeface="AR P丸ゴシック体E" panose="020F0900000000000000" pitchFamily="50" charset="-128"/>
              </a:rPr>
              <a:t>倉敷地域就業圏域の例</a:t>
            </a:r>
            <a:endParaRPr kumimoji="1" lang="ja-JP" altLang="en-US" sz="3200" dirty="0">
              <a:latin typeface="AR P丸ゴシック体E" panose="020F0900000000000000" pitchFamily="50" charset="-128"/>
              <a:ea typeface="AR P丸ゴシック体E" panose="020F0900000000000000" pitchFamily="50" charset="-128"/>
            </a:endParaRPr>
          </a:p>
        </p:txBody>
      </p:sp>
      <p:sp>
        <p:nvSpPr>
          <p:cNvPr id="3" name="サブタイトル 2"/>
          <p:cNvSpPr>
            <a:spLocks noGrp="1"/>
          </p:cNvSpPr>
          <p:nvPr>
            <p:ph type="subTitle" idx="1"/>
          </p:nvPr>
        </p:nvSpPr>
        <p:spPr>
          <a:xfrm>
            <a:off x="1371600" y="4221088"/>
            <a:ext cx="6400800" cy="1417712"/>
          </a:xfrm>
        </p:spPr>
        <p:txBody>
          <a:bodyPr/>
          <a:lstStyle/>
          <a:p>
            <a:r>
              <a:rPr lang="ja-JP" altLang="en-US" dirty="0"/>
              <a:t>経済</a:t>
            </a:r>
            <a:r>
              <a:rPr lang="ja-JP" altLang="en-US" dirty="0" smtClean="0"/>
              <a:t>学部　夜間主　</a:t>
            </a:r>
            <a:r>
              <a:rPr lang="en-US" altLang="ja-JP" dirty="0" smtClean="0"/>
              <a:t>3</a:t>
            </a:r>
            <a:r>
              <a:rPr lang="ja-JP" altLang="en-US" dirty="0" smtClean="0"/>
              <a:t>回生</a:t>
            </a:r>
            <a:endParaRPr kumimoji="1" lang="en-US" altLang="ja-JP" dirty="0" smtClean="0"/>
          </a:p>
          <a:p>
            <a:r>
              <a:rPr kumimoji="1" lang="ja-JP" altLang="en-US" dirty="0" smtClean="0"/>
              <a:t>高倉美穂（</a:t>
            </a:r>
            <a:r>
              <a:rPr kumimoji="1" lang="en-US" altLang="ja-JP" dirty="0" smtClean="0"/>
              <a:t>04424615</a:t>
            </a:r>
            <a:r>
              <a:rPr kumimoji="1" lang="ja-JP" altLang="en-US" dirty="0" smtClean="0"/>
              <a:t>）</a:t>
            </a:r>
            <a:endParaRPr kumimoji="1" lang="ja-JP" altLang="en-US" dirty="0"/>
          </a:p>
        </p:txBody>
      </p:sp>
      <p:sp>
        <p:nvSpPr>
          <p:cNvPr id="4" name="スライド番号プレースホルダ 3"/>
          <p:cNvSpPr>
            <a:spLocks noGrp="1"/>
          </p:cNvSpPr>
          <p:nvPr>
            <p:ph type="sldNum" sz="quarter" idx="12"/>
          </p:nvPr>
        </p:nvSpPr>
        <p:spPr/>
        <p:txBody>
          <a:bodyPr/>
          <a:lstStyle/>
          <a:p>
            <a:fld id="{B9007A7C-23A6-495C-98CB-F3E1C3509BD1}" type="slidenum">
              <a:rPr kumimoji="1" lang="ja-JP" altLang="en-US" smtClean="0"/>
              <a:pPr/>
              <a:t>2</a:t>
            </a:fld>
            <a:endParaRPr kumimoji="1" lang="ja-JP" altLang="en-US"/>
          </a:p>
        </p:txBody>
      </p:sp>
      <p:sp>
        <p:nvSpPr>
          <p:cNvPr id="5" name="角丸四角形 4"/>
          <p:cNvSpPr/>
          <p:nvPr/>
        </p:nvSpPr>
        <p:spPr>
          <a:xfrm>
            <a:off x="323528" y="836712"/>
            <a:ext cx="3096344" cy="3600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主題科目：地域振興の経済学</a:t>
            </a:r>
            <a:endParaRPr kumimoji="1" lang="ja-JP" altLang="en-US" dirty="0"/>
          </a:p>
        </p:txBody>
      </p:sp>
      <p:sp>
        <p:nvSpPr>
          <p:cNvPr id="6" name="正方形/長方形 5"/>
          <p:cNvSpPr/>
          <p:nvPr/>
        </p:nvSpPr>
        <p:spPr>
          <a:xfrm>
            <a:off x="6588224" y="836712"/>
            <a:ext cx="23762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平成</a:t>
            </a:r>
            <a:r>
              <a:rPr kumimoji="1" lang="en-US" altLang="ja-JP" dirty="0" smtClean="0"/>
              <a:t>26</a:t>
            </a:r>
            <a:r>
              <a:rPr kumimoji="1" lang="ja-JP" altLang="en-US" dirty="0" smtClean="0"/>
              <a:t>年</a:t>
            </a:r>
            <a:r>
              <a:rPr kumimoji="1" lang="en-US" altLang="ja-JP" dirty="0" smtClean="0"/>
              <a:t>8</a:t>
            </a:r>
            <a:r>
              <a:rPr kumimoji="1" lang="ja-JP" altLang="en-US" dirty="0" smtClean="0"/>
              <a:t>月</a:t>
            </a:r>
            <a:r>
              <a:rPr kumimoji="1" lang="en-US" altLang="ja-JP" dirty="0" smtClean="0"/>
              <a:t>4</a:t>
            </a:r>
            <a:r>
              <a:rPr kumimoji="1" lang="ja-JP" altLang="en-US" dirty="0" smtClean="0"/>
              <a:t>日提出</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a:bodyPr>
          <a:lstStyle/>
          <a:p>
            <a:r>
              <a:rPr kumimoji="1" lang="ja-JP" altLang="en-US" sz="3200" dirty="0" smtClean="0"/>
              <a:t>製造業の雇用吸収力：倉敷市就業圏域</a:t>
            </a:r>
            <a:endParaRPr kumimoji="1" lang="ja-JP" altLang="en-US" sz="3200" dirty="0"/>
          </a:p>
        </p:txBody>
      </p:sp>
      <p:sp>
        <p:nvSpPr>
          <p:cNvPr id="4" name="スライド番号プレースホルダ 3"/>
          <p:cNvSpPr>
            <a:spLocks noGrp="1"/>
          </p:cNvSpPr>
          <p:nvPr>
            <p:ph type="sldNum" sz="quarter" idx="12"/>
          </p:nvPr>
        </p:nvSpPr>
        <p:spPr>
          <a:ln>
            <a:noFill/>
          </a:ln>
        </p:spPr>
        <p:txBody>
          <a:bodyPr/>
          <a:lstStyle/>
          <a:p>
            <a:fld id="{B9007A7C-23A6-495C-98CB-F3E1C3509BD1}" type="slidenum">
              <a:rPr kumimoji="1" lang="ja-JP" altLang="en-US" smtClean="0"/>
              <a:pPr/>
              <a:t>20</a:t>
            </a:fld>
            <a:endParaRPr kumimoji="1" lang="ja-JP" altLang="en-US"/>
          </a:p>
        </p:txBody>
      </p:sp>
      <p:sp>
        <p:nvSpPr>
          <p:cNvPr id="3" name="正方形/長方形 2"/>
          <p:cNvSpPr/>
          <p:nvPr/>
        </p:nvSpPr>
        <p:spPr>
          <a:xfrm>
            <a:off x="5508104" y="6488768"/>
            <a:ext cx="2646878" cy="307777"/>
          </a:xfrm>
          <a:prstGeom prst="rect">
            <a:avLst/>
          </a:prstGeom>
        </p:spPr>
        <p:txBody>
          <a:bodyPr wrap="none">
            <a:spAutoFit/>
          </a:bodyPr>
          <a:lstStyle/>
          <a:p>
            <a:pPr algn="ctr"/>
            <a:r>
              <a:rPr lang="ja-JP" altLang="en-US" sz="1400" dirty="0"/>
              <a:t>経済センサス基本調査（</a:t>
            </a:r>
            <a:r>
              <a:rPr lang="en-US" altLang="ja-JP" sz="1400" dirty="0"/>
              <a:t>2009</a:t>
            </a:r>
            <a:r>
              <a:rPr lang="ja-JP" altLang="en-US" sz="1400" dirty="0"/>
              <a:t>年）</a:t>
            </a:r>
          </a:p>
        </p:txBody>
      </p:sp>
      <p:graphicFrame>
        <p:nvGraphicFramePr>
          <p:cNvPr id="9" name="グラフ 8"/>
          <p:cNvGraphicFramePr>
            <a:graphicFrameLocks/>
          </p:cNvGraphicFramePr>
          <p:nvPr>
            <p:extLst>
              <p:ext uri="{D42A27DB-BD31-4B8C-83A1-F6EECF244321}">
                <p14:modId xmlns:p14="http://schemas.microsoft.com/office/powerpoint/2010/main" val="3810731613"/>
              </p:ext>
            </p:extLst>
          </p:nvPr>
        </p:nvGraphicFramePr>
        <p:xfrm>
          <a:off x="323528" y="1000522"/>
          <a:ext cx="8496944" cy="54170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Autofit/>
          </a:bodyPr>
          <a:lstStyle/>
          <a:p>
            <a:r>
              <a:rPr kumimoji="1" lang="ja-JP" altLang="en-US" sz="3200" dirty="0" smtClean="0"/>
              <a:t>所得創出産業：倉敷市</a:t>
            </a:r>
            <a:endParaRPr kumimoji="1" lang="ja-JP" altLang="en-US" sz="3200" dirty="0"/>
          </a:p>
        </p:txBody>
      </p:sp>
      <p:sp>
        <p:nvSpPr>
          <p:cNvPr id="4" name="スライド番号プレースホルダ 3"/>
          <p:cNvSpPr>
            <a:spLocks noGrp="1"/>
          </p:cNvSpPr>
          <p:nvPr>
            <p:ph type="sldNum" sz="quarter" idx="12"/>
          </p:nvPr>
        </p:nvSpPr>
        <p:spPr/>
        <p:txBody>
          <a:bodyPr/>
          <a:lstStyle/>
          <a:p>
            <a:fld id="{B9007A7C-23A6-495C-98CB-F3E1C3509BD1}" type="slidenum">
              <a:rPr kumimoji="1" lang="ja-JP" altLang="en-US" smtClean="0"/>
              <a:pPr/>
              <a:t>21</a:t>
            </a:fld>
            <a:endParaRPr kumimoji="1" lang="ja-JP" altLang="en-US"/>
          </a:p>
        </p:txBody>
      </p:sp>
      <p:sp>
        <p:nvSpPr>
          <p:cNvPr id="8" name="正方形/長方形 7"/>
          <p:cNvSpPr/>
          <p:nvPr/>
        </p:nvSpPr>
        <p:spPr>
          <a:xfrm>
            <a:off x="5580112" y="6309320"/>
            <a:ext cx="2736304" cy="360040"/>
          </a:xfrm>
          <a:prstGeom prst="rect">
            <a:avLst/>
          </a:prstGeom>
          <a:ln w="9525">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t>経済センサス活動調査（</a:t>
            </a:r>
            <a:r>
              <a:rPr lang="en-US" altLang="ja-JP" sz="1400" dirty="0" smtClean="0"/>
              <a:t>2012</a:t>
            </a:r>
            <a:r>
              <a:rPr lang="ja-JP" altLang="en-US" sz="1400" dirty="0" smtClean="0"/>
              <a:t>年）</a:t>
            </a:r>
            <a:endParaRPr kumimoji="1" lang="ja-JP" altLang="en-US" sz="1400" dirty="0"/>
          </a:p>
        </p:txBody>
      </p:sp>
      <p:graphicFrame>
        <p:nvGraphicFramePr>
          <p:cNvPr id="6" name="グラフ 5"/>
          <p:cNvGraphicFramePr>
            <a:graphicFrameLocks/>
          </p:cNvGraphicFramePr>
          <p:nvPr>
            <p:extLst>
              <p:ext uri="{D42A27DB-BD31-4B8C-83A1-F6EECF244321}">
                <p14:modId xmlns:p14="http://schemas.microsoft.com/office/powerpoint/2010/main" val="2920289087"/>
              </p:ext>
            </p:extLst>
          </p:nvPr>
        </p:nvGraphicFramePr>
        <p:xfrm>
          <a:off x="323528" y="1052736"/>
          <a:ext cx="8496944" cy="518457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3200" dirty="0" smtClean="0"/>
              <a:t>総所得（付加価値）に対する産業構成</a:t>
            </a:r>
            <a:endParaRPr kumimoji="1" lang="ja-JP" altLang="en-US" sz="3200" dirty="0"/>
          </a:p>
        </p:txBody>
      </p:sp>
      <p:sp>
        <p:nvSpPr>
          <p:cNvPr id="4" name="スライド番号プレースホルダー 3"/>
          <p:cNvSpPr>
            <a:spLocks noGrp="1"/>
          </p:cNvSpPr>
          <p:nvPr>
            <p:ph type="sldNum" sz="quarter" idx="12"/>
          </p:nvPr>
        </p:nvSpPr>
        <p:spPr/>
        <p:txBody>
          <a:bodyPr/>
          <a:lstStyle/>
          <a:p>
            <a:fld id="{B9007A7C-23A6-495C-98CB-F3E1C3509BD1}" type="slidenum">
              <a:rPr kumimoji="1" lang="ja-JP" altLang="en-US" smtClean="0"/>
              <a:pPr/>
              <a:t>22</a:t>
            </a:fld>
            <a:endParaRPr kumimoji="1" lang="ja-JP" altLang="en-US"/>
          </a:p>
        </p:txBody>
      </p:sp>
      <p:sp>
        <p:nvSpPr>
          <p:cNvPr id="12" name="正方形/長方形 11"/>
          <p:cNvSpPr/>
          <p:nvPr/>
        </p:nvSpPr>
        <p:spPr>
          <a:xfrm>
            <a:off x="251520" y="6446325"/>
            <a:ext cx="4905190" cy="360040"/>
          </a:xfrm>
          <a:prstGeom prst="rect">
            <a:avLst/>
          </a:prstGeom>
          <a:ln w="9525">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b="1" dirty="0" smtClean="0"/>
              <a:t>注：</a:t>
            </a:r>
            <a:r>
              <a:rPr lang="en-US" altLang="ja-JP" sz="1600" b="1" dirty="0" smtClean="0"/>
              <a:t>｢※｣</a:t>
            </a:r>
            <a:r>
              <a:rPr lang="ja-JP" altLang="en-US" sz="1600" b="1" dirty="0" smtClean="0"/>
              <a:t>は、シェア</a:t>
            </a:r>
            <a:r>
              <a:rPr lang="en-US" altLang="ja-JP" sz="1600" b="1" dirty="0" smtClean="0"/>
              <a:t>3%</a:t>
            </a:r>
            <a:r>
              <a:rPr lang="ja-JP" altLang="en-US" sz="1600" b="1" dirty="0" smtClean="0"/>
              <a:t>未満の産業をまとめた合計値。</a:t>
            </a:r>
            <a:endParaRPr kumimoji="1" lang="ja-JP" altLang="en-US" sz="1600" b="1" dirty="0"/>
          </a:p>
        </p:txBody>
      </p:sp>
      <p:graphicFrame>
        <p:nvGraphicFramePr>
          <p:cNvPr id="13" name="グラフ 12"/>
          <p:cNvGraphicFramePr>
            <a:graphicFrameLocks/>
          </p:cNvGraphicFramePr>
          <p:nvPr>
            <p:extLst>
              <p:ext uri="{D42A27DB-BD31-4B8C-83A1-F6EECF244321}">
                <p14:modId xmlns:p14="http://schemas.microsoft.com/office/powerpoint/2010/main" val="289195030"/>
              </p:ext>
            </p:extLst>
          </p:nvPr>
        </p:nvGraphicFramePr>
        <p:xfrm>
          <a:off x="4750282" y="1604751"/>
          <a:ext cx="4237870" cy="46214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1717547209"/>
              </p:ext>
            </p:extLst>
          </p:nvPr>
        </p:nvGraphicFramePr>
        <p:xfrm>
          <a:off x="251520" y="1604751"/>
          <a:ext cx="4250725" cy="4615249"/>
        </p:xfrm>
        <a:graphic>
          <a:graphicData uri="http://schemas.openxmlformats.org/drawingml/2006/chart">
            <c:chart xmlns:c="http://schemas.openxmlformats.org/drawingml/2006/chart" xmlns:r="http://schemas.openxmlformats.org/officeDocument/2006/relationships" r:id="rId4"/>
          </a:graphicData>
        </a:graphic>
      </p:graphicFrame>
      <p:sp>
        <p:nvSpPr>
          <p:cNvPr id="9" name="正方形/長方形 8"/>
          <p:cNvSpPr/>
          <p:nvPr/>
        </p:nvSpPr>
        <p:spPr>
          <a:xfrm>
            <a:off x="3066160" y="1316719"/>
            <a:ext cx="1368152"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800" dirty="0" smtClean="0"/>
              <a:t>倉敷市</a:t>
            </a:r>
            <a:endParaRPr kumimoji="1" lang="ja-JP" altLang="en-US" sz="2800" dirty="0"/>
          </a:p>
        </p:txBody>
      </p:sp>
      <p:sp>
        <p:nvSpPr>
          <p:cNvPr id="10" name="正方形/長方形 9"/>
          <p:cNvSpPr/>
          <p:nvPr/>
        </p:nvSpPr>
        <p:spPr>
          <a:xfrm>
            <a:off x="7620000" y="1316719"/>
            <a:ext cx="1368152"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800" dirty="0"/>
              <a:t>岡山</a:t>
            </a:r>
            <a:r>
              <a:rPr kumimoji="1" lang="ja-JP" altLang="en-US" sz="2800" dirty="0" smtClean="0"/>
              <a:t>市</a:t>
            </a:r>
            <a:endParaRPr kumimoji="1" lang="ja-JP" altLang="en-US" sz="2800" dirty="0"/>
          </a:p>
        </p:txBody>
      </p:sp>
      <p:sp>
        <p:nvSpPr>
          <p:cNvPr id="15" name="正方形/長方形 14"/>
          <p:cNvSpPr/>
          <p:nvPr/>
        </p:nvSpPr>
        <p:spPr>
          <a:xfrm>
            <a:off x="5579630" y="6411574"/>
            <a:ext cx="2736304" cy="360040"/>
          </a:xfrm>
          <a:prstGeom prst="rect">
            <a:avLst/>
          </a:prstGeom>
          <a:ln w="9525">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t>経済センサス活動調査（</a:t>
            </a:r>
            <a:r>
              <a:rPr lang="en-US" altLang="ja-JP" sz="1400" dirty="0" smtClean="0"/>
              <a:t>2012</a:t>
            </a:r>
            <a:r>
              <a:rPr lang="ja-JP" altLang="en-US" sz="1400" dirty="0" smtClean="0"/>
              <a:t>年）</a:t>
            </a:r>
            <a:endParaRPr kumimoji="1" lang="ja-JP" altLang="en-US" sz="1400" dirty="0"/>
          </a:p>
        </p:txBody>
      </p:sp>
    </p:spTree>
    <p:extLst>
      <p:ext uri="{BB962C8B-B14F-4D97-AF65-F5344CB8AC3E}">
        <p14:creationId xmlns:p14="http://schemas.microsoft.com/office/powerpoint/2010/main" val="1100634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ja-JP" altLang="en-US" dirty="0" smtClean="0"/>
              <a:t>１．就業圏域</a:t>
            </a:r>
            <a:endParaRPr kumimoji="1" lang="ja-JP" altLang="en-US" dirty="0"/>
          </a:p>
        </p:txBody>
      </p:sp>
      <p:sp>
        <p:nvSpPr>
          <p:cNvPr id="5" name="サブタイトル 4"/>
          <p:cNvSpPr>
            <a:spLocks noGrp="1"/>
          </p:cNvSpPr>
          <p:nvPr>
            <p:ph type="subTitle" idx="1"/>
          </p:nvPr>
        </p:nvSpPr>
        <p:spPr/>
        <p:txBody>
          <a:bodyPr/>
          <a:lstStyle/>
          <a:p>
            <a:r>
              <a:rPr kumimoji="1" lang="ja-JP" altLang="en-US" dirty="0" smtClean="0"/>
              <a:t>地域経済の設定</a:t>
            </a:r>
            <a:endParaRPr kumimoji="1" lang="ja-JP" altLang="en-US" dirty="0"/>
          </a:p>
        </p:txBody>
      </p:sp>
      <p:sp>
        <p:nvSpPr>
          <p:cNvPr id="6" name="スライド番号プレースホルダ 5"/>
          <p:cNvSpPr>
            <a:spLocks noGrp="1"/>
          </p:cNvSpPr>
          <p:nvPr>
            <p:ph type="sldNum" sz="quarter" idx="12"/>
          </p:nvPr>
        </p:nvSpPr>
        <p:spPr/>
        <p:txBody>
          <a:bodyPr/>
          <a:lstStyle/>
          <a:p>
            <a:fld id="{B9007A7C-23A6-495C-98CB-F3E1C3509BD1}"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7544" y="470383"/>
            <a:ext cx="3312368"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岡山</a:t>
            </a:r>
            <a:r>
              <a:rPr lang="ja-JP" altLang="en-US" dirty="0" smtClean="0"/>
              <a:t>県 市町村地図</a:t>
            </a:r>
            <a:endParaRPr kumimoji="1" lang="ja-JP" altLang="en-US" dirty="0"/>
          </a:p>
        </p:txBody>
      </p:sp>
      <p:sp>
        <p:nvSpPr>
          <p:cNvPr id="3" name="正方形/長方形 2"/>
          <p:cNvSpPr/>
          <p:nvPr/>
        </p:nvSpPr>
        <p:spPr>
          <a:xfrm>
            <a:off x="5490390" y="533099"/>
            <a:ext cx="3484544" cy="369332"/>
          </a:xfrm>
          <a:prstGeom prst="rect">
            <a:avLst/>
          </a:prstGeom>
        </p:spPr>
        <p:txBody>
          <a:bodyPr wrap="none">
            <a:spAutoFit/>
          </a:bodyPr>
          <a:lstStyle/>
          <a:p>
            <a:r>
              <a:rPr lang="en-US" altLang="ja-JP" dirty="0" smtClean="0"/>
              <a:t>http://mujina.sakura.ne.jp/history/</a:t>
            </a:r>
            <a:endParaRPr lang="ja-JP" altLang="en-US" dirty="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9712" y="980728"/>
            <a:ext cx="5616624" cy="5372423"/>
          </a:xfrm>
          <a:prstGeom prst="rect">
            <a:avLst/>
          </a:prstGeom>
        </p:spPr>
      </p:pic>
      <p:sp>
        <p:nvSpPr>
          <p:cNvPr id="5" name="スライド番号プレースホルダ 4"/>
          <p:cNvSpPr>
            <a:spLocks noGrp="1"/>
          </p:cNvSpPr>
          <p:nvPr>
            <p:ph type="sldNum" sz="quarter" idx="12"/>
          </p:nvPr>
        </p:nvSpPr>
        <p:spPr/>
        <p:txBody>
          <a:bodyPr/>
          <a:lstStyle/>
          <a:p>
            <a:fld id="{B9007A7C-23A6-495C-98CB-F3E1C3509BD1}" type="slidenum">
              <a:rPr kumimoji="1" lang="ja-JP" altLang="en-US" smtClean="0"/>
              <a:pPr/>
              <a:t>4</a:t>
            </a:fld>
            <a:endParaRPr kumimoji="1" lang="ja-JP" altLang="en-US"/>
          </a:p>
        </p:txBody>
      </p:sp>
    </p:spTree>
    <p:extLst>
      <p:ext uri="{BB962C8B-B14F-4D97-AF65-F5344CB8AC3E}">
        <p14:creationId xmlns:p14="http://schemas.microsoft.com/office/powerpoint/2010/main" val="2126513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2" name="直線矢印コネクタ 141"/>
          <p:cNvCxnSpPr>
            <a:stCxn id="11" idx="1"/>
            <a:endCxn id="2" idx="3"/>
          </p:cNvCxnSpPr>
          <p:nvPr/>
        </p:nvCxnSpPr>
        <p:spPr>
          <a:xfrm rot="10800000">
            <a:off x="5106382" y="3591868"/>
            <a:ext cx="2237456" cy="1588"/>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25" name="直線コネクタ 224"/>
          <p:cNvCxnSpPr/>
          <p:nvPr/>
        </p:nvCxnSpPr>
        <p:spPr>
          <a:xfrm rot="5400000">
            <a:off x="4767339" y="2103719"/>
            <a:ext cx="1793306"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328" name="直線コネクタ 327"/>
          <p:cNvCxnSpPr/>
          <p:nvPr/>
        </p:nvCxnSpPr>
        <p:spPr>
          <a:xfrm>
            <a:off x="2884178" y="2474901"/>
            <a:ext cx="0" cy="2737702"/>
          </a:xfrm>
          <a:prstGeom prst="line">
            <a:avLst/>
          </a:prstGeom>
        </p:spPr>
        <p:style>
          <a:lnRef idx="3">
            <a:schemeClr val="accent2"/>
          </a:lnRef>
          <a:fillRef idx="0">
            <a:schemeClr val="accent2"/>
          </a:fillRef>
          <a:effectRef idx="2">
            <a:schemeClr val="accent2"/>
          </a:effectRef>
          <a:fontRef idx="minor">
            <a:schemeClr val="tx1"/>
          </a:fontRef>
        </p:style>
      </p:cxnSp>
      <p:cxnSp>
        <p:nvCxnSpPr>
          <p:cNvPr id="307" name="直線コネクタ 306"/>
          <p:cNvCxnSpPr/>
          <p:nvPr/>
        </p:nvCxnSpPr>
        <p:spPr>
          <a:xfrm rot="10800000">
            <a:off x="2786050" y="500042"/>
            <a:ext cx="5715040"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204" name="直線コネクタ 203"/>
          <p:cNvCxnSpPr/>
          <p:nvPr/>
        </p:nvCxnSpPr>
        <p:spPr>
          <a:xfrm rot="5400000">
            <a:off x="2085966" y="4057646"/>
            <a:ext cx="3400433"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212" name="直線コネクタ 211"/>
          <p:cNvCxnSpPr/>
          <p:nvPr/>
        </p:nvCxnSpPr>
        <p:spPr>
          <a:xfrm rot="5400000">
            <a:off x="5873871" y="3124577"/>
            <a:ext cx="5251754" cy="2684"/>
          </a:xfrm>
          <a:prstGeom prst="line">
            <a:avLst/>
          </a:prstGeom>
        </p:spPr>
        <p:style>
          <a:lnRef idx="2">
            <a:schemeClr val="accent3"/>
          </a:lnRef>
          <a:fillRef idx="0">
            <a:schemeClr val="accent3"/>
          </a:fillRef>
          <a:effectRef idx="1">
            <a:schemeClr val="accent3"/>
          </a:effectRef>
          <a:fontRef idx="minor">
            <a:schemeClr val="tx1"/>
          </a:fontRef>
        </p:style>
      </p:cxnSp>
      <p:cxnSp>
        <p:nvCxnSpPr>
          <p:cNvPr id="210" name="直線コネクタ 209"/>
          <p:cNvCxnSpPr/>
          <p:nvPr/>
        </p:nvCxnSpPr>
        <p:spPr>
          <a:xfrm rot="10800000">
            <a:off x="3786182" y="5742002"/>
            <a:ext cx="4712226" cy="9795"/>
          </a:xfrm>
          <a:prstGeom prst="line">
            <a:avLst/>
          </a:prstGeom>
        </p:spPr>
        <p:style>
          <a:lnRef idx="2">
            <a:schemeClr val="accent3"/>
          </a:lnRef>
          <a:fillRef idx="0">
            <a:schemeClr val="accent3"/>
          </a:fillRef>
          <a:effectRef idx="1">
            <a:schemeClr val="accent3"/>
          </a:effectRef>
          <a:fontRef idx="minor">
            <a:schemeClr val="tx1"/>
          </a:fontRef>
        </p:style>
      </p:cxnSp>
      <p:cxnSp>
        <p:nvCxnSpPr>
          <p:cNvPr id="247" name="直線コネクタ 246"/>
          <p:cNvCxnSpPr/>
          <p:nvPr/>
        </p:nvCxnSpPr>
        <p:spPr>
          <a:xfrm>
            <a:off x="1970828" y="1764457"/>
            <a:ext cx="0" cy="710444"/>
          </a:xfrm>
          <a:prstGeom prst="line">
            <a:avLst/>
          </a:prstGeom>
        </p:spPr>
        <p:style>
          <a:lnRef idx="3">
            <a:schemeClr val="accent2"/>
          </a:lnRef>
          <a:fillRef idx="0">
            <a:schemeClr val="accent2"/>
          </a:fillRef>
          <a:effectRef idx="2">
            <a:schemeClr val="accent2"/>
          </a:effectRef>
          <a:fontRef idx="minor">
            <a:schemeClr val="tx1"/>
          </a:fontRef>
        </p:style>
      </p:cxnSp>
      <p:cxnSp>
        <p:nvCxnSpPr>
          <p:cNvPr id="263" name="直線コネクタ 262"/>
          <p:cNvCxnSpPr/>
          <p:nvPr/>
        </p:nvCxnSpPr>
        <p:spPr>
          <a:xfrm>
            <a:off x="132933" y="5365265"/>
            <a:ext cx="2620034" cy="13095"/>
          </a:xfrm>
          <a:prstGeom prst="line">
            <a:avLst/>
          </a:prstGeom>
        </p:spPr>
        <p:style>
          <a:lnRef idx="2">
            <a:schemeClr val="accent5"/>
          </a:lnRef>
          <a:fillRef idx="0">
            <a:schemeClr val="accent5"/>
          </a:fillRef>
          <a:effectRef idx="1">
            <a:schemeClr val="accent5"/>
          </a:effectRef>
          <a:fontRef idx="minor">
            <a:schemeClr val="tx1"/>
          </a:fontRef>
        </p:style>
      </p:cxnSp>
      <p:cxnSp>
        <p:nvCxnSpPr>
          <p:cNvPr id="264" name="直線コネクタ 263"/>
          <p:cNvCxnSpPr/>
          <p:nvPr/>
        </p:nvCxnSpPr>
        <p:spPr>
          <a:xfrm flipV="1">
            <a:off x="132933" y="2841390"/>
            <a:ext cx="0" cy="2540985"/>
          </a:xfrm>
          <a:prstGeom prst="line">
            <a:avLst/>
          </a:prstGeom>
        </p:spPr>
        <p:style>
          <a:lnRef idx="2">
            <a:schemeClr val="accent5"/>
          </a:lnRef>
          <a:fillRef idx="0">
            <a:schemeClr val="accent5"/>
          </a:fillRef>
          <a:effectRef idx="1">
            <a:schemeClr val="accent5"/>
          </a:effectRef>
          <a:fontRef idx="minor">
            <a:schemeClr val="tx1"/>
          </a:fontRef>
        </p:style>
      </p:cxnSp>
      <p:cxnSp>
        <p:nvCxnSpPr>
          <p:cNvPr id="265" name="直線コネクタ 264"/>
          <p:cNvCxnSpPr/>
          <p:nvPr/>
        </p:nvCxnSpPr>
        <p:spPr>
          <a:xfrm>
            <a:off x="2726900" y="2841390"/>
            <a:ext cx="7393" cy="2540984"/>
          </a:xfrm>
          <a:prstGeom prst="line">
            <a:avLst/>
          </a:prstGeom>
        </p:spPr>
        <p:style>
          <a:lnRef idx="2">
            <a:schemeClr val="accent5"/>
          </a:lnRef>
          <a:fillRef idx="0">
            <a:schemeClr val="accent5"/>
          </a:fillRef>
          <a:effectRef idx="1">
            <a:schemeClr val="accent5"/>
          </a:effectRef>
          <a:fontRef idx="minor">
            <a:schemeClr val="tx1"/>
          </a:fontRef>
        </p:style>
      </p:cxnSp>
      <p:cxnSp>
        <p:nvCxnSpPr>
          <p:cNvPr id="217" name="直線コネクタ 216"/>
          <p:cNvCxnSpPr/>
          <p:nvPr/>
        </p:nvCxnSpPr>
        <p:spPr>
          <a:xfrm>
            <a:off x="3177507" y="1220555"/>
            <a:ext cx="2495238"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315" name="直線コネクタ 314"/>
          <p:cNvCxnSpPr/>
          <p:nvPr/>
        </p:nvCxnSpPr>
        <p:spPr>
          <a:xfrm flipH="1">
            <a:off x="2809874" y="1666875"/>
            <a:ext cx="985754"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318" name="直線コネクタ 317"/>
          <p:cNvCxnSpPr/>
          <p:nvPr/>
        </p:nvCxnSpPr>
        <p:spPr>
          <a:xfrm rot="5400000">
            <a:off x="2237738" y="1082233"/>
            <a:ext cx="1164383"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320" name="直線コネクタ 319"/>
          <p:cNvCxnSpPr>
            <a:endCxn id="216" idx="3"/>
          </p:cNvCxnSpPr>
          <p:nvPr/>
        </p:nvCxnSpPr>
        <p:spPr>
          <a:xfrm flipV="1">
            <a:off x="2866294" y="5181277"/>
            <a:ext cx="2599574" cy="11152"/>
          </a:xfrm>
          <a:prstGeom prst="line">
            <a:avLst/>
          </a:prstGeom>
        </p:spPr>
        <p:style>
          <a:lnRef idx="3">
            <a:schemeClr val="accent2"/>
          </a:lnRef>
          <a:fillRef idx="0">
            <a:schemeClr val="accent2"/>
          </a:fillRef>
          <a:effectRef idx="2">
            <a:schemeClr val="accent2"/>
          </a:effectRef>
          <a:fontRef idx="minor">
            <a:schemeClr val="tx1"/>
          </a:fontRef>
        </p:style>
      </p:cxnSp>
      <p:cxnSp>
        <p:nvCxnSpPr>
          <p:cNvPr id="322" name="直線コネクタ 321"/>
          <p:cNvCxnSpPr/>
          <p:nvPr/>
        </p:nvCxnSpPr>
        <p:spPr>
          <a:xfrm>
            <a:off x="1952385" y="2490329"/>
            <a:ext cx="931793" cy="6487"/>
          </a:xfrm>
          <a:prstGeom prst="line">
            <a:avLst/>
          </a:prstGeom>
        </p:spPr>
        <p:style>
          <a:lnRef idx="3">
            <a:schemeClr val="accent2"/>
          </a:lnRef>
          <a:fillRef idx="0">
            <a:schemeClr val="accent2"/>
          </a:fillRef>
          <a:effectRef idx="2">
            <a:schemeClr val="accent2"/>
          </a:effectRef>
          <a:fontRef idx="minor">
            <a:schemeClr val="tx1"/>
          </a:fontRef>
        </p:style>
      </p:cxnSp>
      <p:cxnSp>
        <p:nvCxnSpPr>
          <p:cNvPr id="334" name="直線コネクタ 333"/>
          <p:cNvCxnSpPr/>
          <p:nvPr/>
        </p:nvCxnSpPr>
        <p:spPr>
          <a:xfrm>
            <a:off x="3187508" y="1207066"/>
            <a:ext cx="2826" cy="572237"/>
          </a:xfrm>
          <a:prstGeom prst="line">
            <a:avLst/>
          </a:prstGeom>
        </p:spPr>
        <p:style>
          <a:lnRef idx="3">
            <a:schemeClr val="accent2"/>
          </a:lnRef>
          <a:fillRef idx="0">
            <a:schemeClr val="accent2"/>
          </a:fillRef>
          <a:effectRef idx="2">
            <a:schemeClr val="accent2"/>
          </a:effectRef>
          <a:fontRef idx="minor">
            <a:schemeClr val="tx1"/>
          </a:fontRef>
        </p:style>
      </p:cxnSp>
      <p:cxnSp>
        <p:nvCxnSpPr>
          <p:cNvPr id="335" name="直線コネクタ 334"/>
          <p:cNvCxnSpPr/>
          <p:nvPr/>
        </p:nvCxnSpPr>
        <p:spPr>
          <a:xfrm>
            <a:off x="1955234" y="1764457"/>
            <a:ext cx="1244955" cy="6487"/>
          </a:xfrm>
          <a:prstGeom prst="line">
            <a:avLst/>
          </a:prstGeom>
        </p:spPr>
        <p:style>
          <a:lnRef idx="3">
            <a:schemeClr val="accent2"/>
          </a:lnRef>
          <a:fillRef idx="0">
            <a:schemeClr val="accent2"/>
          </a:fillRef>
          <a:effectRef idx="2">
            <a:schemeClr val="accent2"/>
          </a:effectRef>
          <a:fontRef idx="minor">
            <a:schemeClr val="tx1"/>
          </a:fontRef>
        </p:style>
      </p:cxnSp>
      <p:cxnSp>
        <p:nvCxnSpPr>
          <p:cNvPr id="48" name="カギ線コネクタ 47"/>
          <p:cNvCxnSpPr/>
          <p:nvPr/>
        </p:nvCxnSpPr>
        <p:spPr>
          <a:xfrm rot="10800000">
            <a:off x="4855800" y="3885608"/>
            <a:ext cx="1710611" cy="1078735"/>
          </a:xfrm>
          <a:prstGeom prst="bentConnector2">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p:nvPr/>
        </p:nvCxnSpPr>
        <p:spPr>
          <a:xfrm>
            <a:off x="5110835" y="3806012"/>
            <a:ext cx="2197469" cy="523"/>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66" name="直線コネクタ 265"/>
          <p:cNvCxnSpPr/>
          <p:nvPr/>
        </p:nvCxnSpPr>
        <p:spPr>
          <a:xfrm>
            <a:off x="144021" y="2849025"/>
            <a:ext cx="2586575"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64" name="直線コネクタ 63"/>
          <p:cNvCxnSpPr/>
          <p:nvPr/>
        </p:nvCxnSpPr>
        <p:spPr>
          <a:xfrm flipV="1">
            <a:off x="4445526" y="1918376"/>
            <a:ext cx="1" cy="1413322"/>
          </a:xfrm>
          <a:prstGeom prst="line">
            <a:avLst/>
          </a:prstGeom>
          <a:ln w="1905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flipH="1">
            <a:off x="3351804" y="3591868"/>
            <a:ext cx="737559" cy="1"/>
          </a:xfrm>
          <a:prstGeom prst="line">
            <a:avLst/>
          </a:prstGeom>
          <a:ln w="1905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Rectangle 3"/>
          <p:cNvSpPr>
            <a:spLocks noChangeArrowheads="1"/>
          </p:cNvSpPr>
          <p:nvPr/>
        </p:nvSpPr>
        <p:spPr bwMode="auto">
          <a:xfrm>
            <a:off x="4066790" y="3310484"/>
            <a:ext cx="1039592" cy="562768"/>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t="100000"/>
            </a:path>
            <a:tileRect r="-100000" b="-100000"/>
          </a:gradFill>
          <a:ln w="38100" cmpd="dbl">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smtClean="0"/>
              <a:t>倉敷市</a:t>
            </a:r>
            <a:endParaRPr lang="en-US" altLang="ja-JP" sz="1200" dirty="0" smtClean="0"/>
          </a:p>
          <a:p>
            <a:pPr algn="ctr"/>
            <a:r>
              <a:rPr lang="ja-JP" altLang="en-US" sz="1200" b="1" dirty="0" smtClean="0"/>
              <a:t>（</a:t>
            </a:r>
            <a:r>
              <a:rPr lang="ja-JP" altLang="en-US" sz="1200" b="1" dirty="0"/>
              <a:t> </a:t>
            </a:r>
            <a:r>
              <a:rPr lang="en-US" altLang="ja-JP" sz="1200" b="1" dirty="0" smtClean="0"/>
              <a:t>218,576</a:t>
            </a:r>
            <a:r>
              <a:rPr lang="ja-JP" altLang="en-US" sz="1200" b="1" dirty="0" smtClean="0"/>
              <a:t>人）</a:t>
            </a:r>
            <a:endParaRPr lang="ja-JP" altLang="en-US" sz="1200" b="1" dirty="0"/>
          </a:p>
        </p:txBody>
      </p:sp>
      <p:sp>
        <p:nvSpPr>
          <p:cNvPr id="3" name="正方形/長方形 2"/>
          <p:cNvSpPr/>
          <p:nvPr/>
        </p:nvSpPr>
        <p:spPr>
          <a:xfrm>
            <a:off x="3654279" y="6061370"/>
            <a:ext cx="4591930" cy="57214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t>市町村名の下の数字は常住就業者数。</a:t>
            </a:r>
            <a:r>
              <a:rPr lang="ja-JP" altLang="en-US" sz="1400" dirty="0" smtClean="0"/>
              <a:t>赤枠内</a:t>
            </a:r>
            <a:r>
              <a:rPr kumimoji="1" lang="ja-JP" altLang="en-US" sz="1400" dirty="0" smtClean="0"/>
              <a:t>の数字は通勤者数、括弧内の％は通勤流出率</a:t>
            </a:r>
            <a:r>
              <a:rPr lang="ja-JP" altLang="en-US" sz="1400" dirty="0"/>
              <a:t>。国勢</a:t>
            </a:r>
            <a:r>
              <a:rPr lang="ja-JP" altLang="en-US" sz="1400" dirty="0" smtClean="0"/>
              <a:t>調査（</a:t>
            </a:r>
            <a:r>
              <a:rPr kumimoji="1" lang="en-US" altLang="ja-JP" sz="1400" dirty="0" smtClean="0"/>
              <a:t>2010</a:t>
            </a:r>
            <a:r>
              <a:rPr kumimoji="1" lang="ja-JP" altLang="en-US" sz="1400" dirty="0" smtClean="0"/>
              <a:t>年）</a:t>
            </a:r>
            <a:endParaRPr kumimoji="1" lang="ja-JP" altLang="en-US" sz="1400" dirty="0"/>
          </a:p>
        </p:txBody>
      </p:sp>
      <p:sp>
        <p:nvSpPr>
          <p:cNvPr id="7" name="Rectangle 3"/>
          <p:cNvSpPr>
            <a:spLocks noChangeArrowheads="1"/>
          </p:cNvSpPr>
          <p:nvPr/>
        </p:nvSpPr>
        <p:spPr bwMode="auto">
          <a:xfrm>
            <a:off x="5056544" y="2806633"/>
            <a:ext cx="723600" cy="331200"/>
          </a:xfrm>
          <a:prstGeom prst="rect">
            <a:avLst/>
          </a:prstGeom>
          <a:ln w="28575">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900" dirty="0" smtClean="0"/>
              <a:t>早島町</a:t>
            </a:r>
            <a:endParaRPr lang="en-US" altLang="ja-JP" sz="900" dirty="0" smtClean="0"/>
          </a:p>
          <a:p>
            <a:pPr algn="ctr"/>
            <a:r>
              <a:rPr lang="ja-JP" altLang="en-US" sz="900" dirty="0" smtClean="0"/>
              <a:t>（</a:t>
            </a:r>
            <a:r>
              <a:rPr lang="ja-JP" altLang="en-US" sz="900" dirty="0"/>
              <a:t> </a:t>
            </a:r>
            <a:r>
              <a:rPr lang="en-US" altLang="ja-JP" sz="900" dirty="0" smtClean="0"/>
              <a:t>5,514</a:t>
            </a:r>
            <a:r>
              <a:rPr lang="ja-JP" altLang="en-US" sz="900" dirty="0" smtClean="0"/>
              <a:t>人）</a:t>
            </a:r>
            <a:endParaRPr lang="ja-JP" altLang="en-US" sz="900" dirty="0"/>
          </a:p>
        </p:txBody>
      </p:sp>
      <p:sp>
        <p:nvSpPr>
          <p:cNvPr id="8" name="Rectangle 3"/>
          <p:cNvSpPr>
            <a:spLocks noChangeArrowheads="1"/>
          </p:cNvSpPr>
          <p:nvPr/>
        </p:nvSpPr>
        <p:spPr bwMode="auto">
          <a:xfrm>
            <a:off x="2884178" y="3340538"/>
            <a:ext cx="836405" cy="465474"/>
          </a:xfrm>
          <a:prstGeom prst="rect">
            <a:avLst/>
          </a:prstGeom>
          <a:ln w="28575">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smtClean="0"/>
              <a:t>浅口市</a:t>
            </a:r>
            <a:endParaRPr lang="en-US" altLang="ja-JP" sz="1200" dirty="0" smtClean="0"/>
          </a:p>
          <a:p>
            <a:pPr algn="ctr"/>
            <a:r>
              <a:rPr lang="ja-JP" altLang="en-US" sz="1200" dirty="0" smtClean="0"/>
              <a:t>（</a:t>
            </a:r>
            <a:r>
              <a:rPr lang="ja-JP" altLang="en-US" sz="1200" dirty="0"/>
              <a:t> </a:t>
            </a:r>
            <a:r>
              <a:rPr lang="en-US" altLang="ja-JP" sz="1200" dirty="0"/>
              <a:t>15,370</a:t>
            </a:r>
            <a:r>
              <a:rPr lang="ja-JP" altLang="en-US" sz="1200" dirty="0" smtClean="0"/>
              <a:t> 人）</a:t>
            </a:r>
            <a:endParaRPr lang="ja-JP" altLang="en-US" sz="1200" dirty="0"/>
          </a:p>
        </p:txBody>
      </p:sp>
      <p:sp>
        <p:nvSpPr>
          <p:cNvPr id="9" name="Rectangle 3"/>
          <p:cNvSpPr>
            <a:spLocks noChangeArrowheads="1"/>
          </p:cNvSpPr>
          <p:nvPr/>
        </p:nvSpPr>
        <p:spPr bwMode="auto">
          <a:xfrm>
            <a:off x="4143372" y="1500174"/>
            <a:ext cx="836405" cy="465474"/>
          </a:xfrm>
          <a:prstGeom prst="rect">
            <a:avLst/>
          </a:prstGeom>
          <a:ln w="28575">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smtClean="0"/>
              <a:t>総社市</a:t>
            </a:r>
            <a:endParaRPr lang="en-US" altLang="ja-JP" sz="1200" dirty="0" smtClean="0"/>
          </a:p>
          <a:p>
            <a:pPr algn="ctr"/>
            <a:r>
              <a:rPr lang="ja-JP" altLang="en-US" sz="1200" dirty="0" smtClean="0"/>
              <a:t>（</a:t>
            </a:r>
            <a:r>
              <a:rPr lang="ja-JP" altLang="en-US" sz="1200" dirty="0"/>
              <a:t> </a:t>
            </a:r>
            <a:r>
              <a:rPr lang="en-US" altLang="ja-JP" sz="1200" dirty="0"/>
              <a:t>31,317</a:t>
            </a:r>
            <a:r>
              <a:rPr lang="ja-JP" altLang="en-US" sz="1200" dirty="0" smtClean="0"/>
              <a:t> 人）</a:t>
            </a:r>
            <a:endParaRPr lang="ja-JP" altLang="en-US" sz="1200" dirty="0"/>
          </a:p>
        </p:txBody>
      </p:sp>
      <p:sp>
        <p:nvSpPr>
          <p:cNvPr id="10" name="Rectangle 3"/>
          <p:cNvSpPr>
            <a:spLocks noChangeArrowheads="1"/>
          </p:cNvSpPr>
          <p:nvPr/>
        </p:nvSpPr>
        <p:spPr bwMode="auto">
          <a:xfrm>
            <a:off x="6066811" y="4719250"/>
            <a:ext cx="836405" cy="465474"/>
          </a:xfrm>
          <a:prstGeom prst="rect">
            <a:avLst/>
          </a:prstGeom>
          <a:ln w="28575">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玉野市</a:t>
            </a:r>
            <a:endParaRPr lang="en-US" altLang="ja-JP" sz="1200" dirty="0" smtClean="0"/>
          </a:p>
          <a:p>
            <a:pPr algn="ctr"/>
            <a:r>
              <a:rPr lang="ja-JP" altLang="en-US" sz="1200" dirty="0" smtClean="0"/>
              <a:t>（</a:t>
            </a:r>
            <a:r>
              <a:rPr lang="ja-JP" altLang="en-US" sz="1200" dirty="0"/>
              <a:t> </a:t>
            </a:r>
            <a:r>
              <a:rPr lang="en-US" altLang="ja-JP" sz="1200" dirty="0"/>
              <a:t>29,094</a:t>
            </a:r>
            <a:r>
              <a:rPr lang="ja-JP" altLang="en-US" sz="1200" dirty="0" smtClean="0"/>
              <a:t>人）</a:t>
            </a:r>
            <a:endParaRPr lang="ja-JP" altLang="en-US" sz="1200" dirty="0"/>
          </a:p>
        </p:txBody>
      </p:sp>
      <p:cxnSp>
        <p:nvCxnSpPr>
          <p:cNvPr id="5" name="カギ線コネクタ 4"/>
          <p:cNvCxnSpPr>
            <a:stCxn id="10" idx="3"/>
            <a:endCxn id="11" idx="2"/>
          </p:cNvCxnSpPr>
          <p:nvPr/>
        </p:nvCxnSpPr>
        <p:spPr>
          <a:xfrm flipV="1">
            <a:off x="6903216" y="3872668"/>
            <a:ext cx="960822" cy="1079319"/>
          </a:xfrm>
          <a:prstGeom prst="bentConnector2">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1" name="カギ線コネクタ 50"/>
          <p:cNvCxnSpPr>
            <a:stCxn id="7" idx="3"/>
          </p:cNvCxnSpPr>
          <p:nvPr/>
        </p:nvCxnSpPr>
        <p:spPr>
          <a:xfrm>
            <a:off x="5780144" y="2972233"/>
            <a:ext cx="1539912" cy="467123"/>
          </a:xfrm>
          <a:prstGeom prst="bentConnector3">
            <a:avLst>
              <a:gd name="adj1" fmla="val 50000"/>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6" name="カギ線コネクタ 55"/>
          <p:cNvCxnSpPr>
            <a:stCxn id="9" idx="3"/>
            <a:endCxn id="11" idx="0"/>
          </p:cNvCxnSpPr>
          <p:nvPr/>
        </p:nvCxnSpPr>
        <p:spPr>
          <a:xfrm>
            <a:off x="4979777" y="1732911"/>
            <a:ext cx="2884261" cy="1578157"/>
          </a:xfrm>
          <a:prstGeom prst="bentConnector2">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52" name="Rectangle 22"/>
          <p:cNvSpPr>
            <a:spLocks noChangeArrowheads="1"/>
          </p:cNvSpPr>
          <p:nvPr/>
        </p:nvSpPr>
        <p:spPr bwMode="auto">
          <a:xfrm>
            <a:off x="3214678" y="3143248"/>
            <a:ext cx="784800" cy="158400"/>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900" dirty="0" smtClean="0"/>
              <a:t>3,885</a:t>
            </a:r>
            <a:r>
              <a:rPr lang="ja-JP" altLang="en-US" sz="900" dirty="0" smtClean="0"/>
              <a:t>人</a:t>
            </a:r>
            <a:r>
              <a:rPr lang="en-US" altLang="ja-JP" sz="900" dirty="0" smtClean="0"/>
              <a:t>(25.3 %)</a:t>
            </a:r>
            <a:endParaRPr lang="en-US" altLang="ja-JP" sz="900" dirty="0"/>
          </a:p>
        </p:txBody>
      </p:sp>
      <p:sp>
        <p:nvSpPr>
          <p:cNvPr id="84" name="Rectangle 22"/>
          <p:cNvSpPr>
            <a:spLocks noChangeArrowheads="1"/>
          </p:cNvSpPr>
          <p:nvPr/>
        </p:nvSpPr>
        <p:spPr bwMode="auto">
          <a:xfrm>
            <a:off x="6000760" y="1785926"/>
            <a:ext cx="619200" cy="338400"/>
          </a:xfrm>
          <a:prstGeom prst="rect">
            <a:avLst/>
          </a:prstGeom>
          <a:solidFill>
            <a:schemeClr val="bg1"/>
          </a:solidFill>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4,898</a:t>
            </a:r>
            <a:r>
              <a:rPr lang="ja-JP" altLang="en-US" sz="1100" dirty="0" smtClean="0"/>
              <a:t>人</a:t>
            </a:r>
            <a:endParaRPr lang="en-US" altLang="ja-JP" sz="1100" dirty="0" smtClean="0"/>
          </a:p>
          <a:p>
            <a:pPr algn="ctr"/>
            <a:r>
              <a:rPr lang="en-US" altLang="ja-JP" sz="1100" dirty="0" smtClean="0"/>
              <a:t>(15.6 %)</a:t>
            </a:r>
            <a:endParaRPr lang="en-US" altLang="ja-JP" sz="1100" dirty="0"/>
          </a:p>
        </p:txBody>
      </p:sp>
      <p:sp>
        <p:nvSpPr>
          <p:cNvPr id="87" name="Rectangle 22"/>
          <p:cNvSpPr>
            <a:spLocks noChangeArrowheads="1"/>
          </p:cNvSpPr>
          <p:nvPr/>
        </p:nvSpPr>
        <p:spPr bwMode="auto">
          <a:xfrm>
            <a:off x="5044792" y="4532740"/>
            <a:ext cx="619200" cy="338400"/>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2,079</a:t>
            </a:r>
            <a:r>
              <a:rPr lang="ja-JP" altLang="en-US" sz="1100" dirty="0" smtClean="0"/>
              <a:t>人</a:t>
            </a:r>
            <a:endParaRPr lang="en-US" altLang="ja-JP" sz="1100" dirty="0" smtClean="0"/>
          </a:p>
          <a:p>
            <a:pPr algn="ctr"/>
            <a:r>
              <a:rPr lang="en-US" altLang="ja-JP" sz="1100" dirty="0" smtClean="0"/>
              <a:t>(7.1%)</a:t>
            </a:r>
            <a:endParaRPr lang="en-US" altLang="ja-JP" sz="1100" dirty="0"/>
          </a:p>
        </p:txBody>
      </p:sp>
      <p:sp>
        <p:nvSpPr>
          <p:cNvPr id="101" name="Rectangle 22"/>
          <p:cNvSpPr>
            <a:spLocks noChangeArrowheads="1"/>
          </p:cNvSpPr>
          <p:nvPr/>
        </p:nvSpPr>
        <p:spPr bwMode="auto">
          <a:xfrm>
            <a:off x="4572000" y="2500306"/>
            <a:ext cx="619200" cy="338400"/>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1,705</a:t>
            </a:r>
            <a:r>
              <a:rPr lang="ja-JP" altLang="en-US" sz="1100" dirty="0" smtClean="0"/>
              <a:t>人</a:t>
            </a:r>
            <a:endParaRPr lang="en-US" altLang="ja-JP" sz="1100" dirty="0" smtClean="0"/>
          </a:p>
          <a:p>
            <a:pPr algn="ctr"/>
            <a:r>
              <a:rPr lang="en-US" altLang="ja-JP" sz="1100" dirty="0" smtClean="0"/>
              <a:t>(30.9 %)</a:t>
            </a:r>
            <a:endParaRPr lang="en-US" altLang="ja-JP" sz="1100" dirty="0"/>
          </a:p>
        </p:txBody>
      </p:sp>
      <p:sp>
        <p:nvSpPr>
          <p:cNvPr id="112" name="Rectangle 22"/>
          <p:cNvSpPr>
            <a:spLocks noChangeArrowheads="1"/>
          </p:cNvSpPr>
          <p:nvPr/>
        </p:nvSpPr>
        <p:spPr bwMode="auto">
          <a:xfrm>
            <a:off x="6598211" y="2833208"/>
            <a:ext cx="619200" cy="338400"/>
          </a:xfrm>
          <a:prstGeom prst="rect">
            <a:avLst/>
          </a:prstGeom>
          <a:solidFill>
            <a:schemeClr val="bg1"/>
          </a:solidFill>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3,842</a:t>
            </a:r>
            <a:r>
              <a:rPr lang="ja-JP" altLang="en-US" sz="1100" dirty="0" smtClean="0"/>
              <a:t>人</a:t>
            </a:r>
            <a:endParaRPr lang="en-US" altLang="ja-JP" sz="1100" dirty="0" smtClean="0"/>
          </a:p>
          <a:p>
            <a:pPr algn="ctr"/>
            <a:r>
              <a:rPr lang="en-US" altLang="ja-JP" sz="1100" dirty="0" smtClean="0"/>
              <a:t>(69.7%)</a:t>
            </a:r>
            <a:endParaRPr lang="en-US" altLang="ja-JP" sz="1100" dirty="0"/>
          </a:p>
        </p:txBody>
      </p:sp>
      <p:sp>
        <p:nvSpPr>
          <p:cNvPr id="85" name="Rectangle 22"/>
          <p:cNvSpPr>
            <a:spLocks noChangeArrowheads="1"/>
          </p:cNvSpPr>
          <p:nvPr/>
        </p:nvSpPr>
        <p:spPr bwMode="auto">
          <a:xfrm>
            <a:off x="6959598" y="4535803"/>
            <a:ext cx="619200" cy="338400"/>
          </a:xfrm>
          <a:prstGeom prst="rect">
            <a:avLst/>
          </a:prstGeom>
          <a:solidFill>
            <a:schemeClr val="bg1"/>
          </a:solidFill>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5,778</a:t>
            </a:r>
            <a:r>
              <a:rPr lang="ja-JP" altLang="en-US" sz="1100" dirty="0" smtClean="0"/>
              <a:t>人</a:t>
            </a:r>
            <a:endParaRPr lang="en-US" altLang="ja-JP" sz="1100" dirty="0" smtClean="0"/>
          </a:p>
          <a:p>
            <a:pPr algn="ctr"/>
            <a:r>
              <a:rPr lang="en-US" altLang="ja-JP" sz="1100" dirty="0" smtClean="0"/>
              <a:t>(19.9 %)</a:t>
            </a:r>
            <a:endParaRPr lang="en-US" altLang="ja-JP" sz="1100" dirty="0"/>
          </a:p>
        </p:txBody>
      </p:sp>
      <p:sp>
        <p:nvSpPr>
          <p:cNvPr id="92" name="正方形/長方形 91"/>
          <p:cNvSpPr/>
          <p:nvPr/>
        </p:nvSpPr>
        <p:spPr>
          <a:xfrm>
            <a:off x="5613069" y="2687150"/>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smtClean="0"/>
              <a:t>0.863</a:t>
            </a:r>
            <a:endParaRPr kumimoji="1" lang="ja-JP" altLang="en-US" sz="1100" dirty="0"/>
          </a:p>
        </p:txBody>
      </p:sp>
      <p:sp>
        <p:nvSpPr>
          <p:cNvPr id="93" name="正方形/長方形 92"/>
          <p:cNvSpPr/>
          <p:nvPr/>
        </p:nvSpPr>
        <p:spPr>
          <a:xfrm>
            <a:off x="5864102" y="4566090"/>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0.947</a:t>
            </a:r>
            <a:endParaRPr kumimoji="1" lang="ja-JP" altLang="en-US" sz="1100" dirty="0"/>
          </a:p>
        </p:txBody>
      </p:sp>
      <p:sp>
        <p:nvSpPr>
          <p:cNvPr id="21" name="Rectangle 22"/>
          <p:cNvSpPr>
            <a:spLocks noChangeArrowheads="1"/>
          </p:cNvSpPr>
          <p:nvPr/>
        </p:nvSpPr>
        <p:spPr bwMode="auto">
          <a:xfrm>
            <a:off x="5418344" y="3880348"/>
            <a:ext cx="1063800" cy="169200"/>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23,573</a:t>
            </a:r>
            <a:r>
              <a:rPr lang="ja-JP" altLang="en-US" sz="1100" dirty="0" smtClean="0"/>
              <a:t>人</a:t>
            </a:r>
            <a:r>
              <a:rPr lang="en-US" altLang="ja-JP" sz="1100" dirty="0" smtClean="0"/>
              <a:t>(10.8 %)</a:t>
            </a:r>
            <a:endParaRPr lang="en-US" altLang="ja-JP" sz="1100" dirty="0"/>
          </a:p>
        </p:txBody>
      </p:sp>
      <p:sp>
        <p:nvSpPr>
          <p:cNvPr id="45" name="Rectangle 22"/>
          <p:cNvSpPr>
            <a:spLocks noChangeArrowheads="1"/>
          </p:cNvSpPr>
          <p:nvPr/>
        </p:nvSpPr>
        <p:spPr bwMode="auto">
          <a:xfrm>
            <a:off x="5406880" y="3362336"/>
            <a:ext cx="1065600" cy="171353"/>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16,124</a:t>
            </a:r>
            <a:r>
              <a:rPr lang="ja-JP" altLang="en-US" sz="1100" dirty="0" smtClean="0"/>
              <a:t>人</a:t>
            </a:r>
            <a:r>
              <a:rPr lang="en-US" altLang="ja-JP" sz="1100" dirty="0" smtClean="0"/>
              <a:t>(4.8 %)</a:t>
            </a:r>
            <a:endParaRPr lang="en-US" altLang="ja-JP" sz="1100" dirty="0"/>
          </a:p>
        </p:txBody>
      </p:sp>
      <p:cxnSp>
        <p:nvCxnSpPr>
          <p:cNvPr id="187" name="直線矢印コネクタ 186"/>
          <p:cNvCxnSpPr>
            <a:stCxn id="7" idx="1"/>
          </p:cNvCxnSpPr>
          <p:nvPr/>
        </p:nvCxnSpPr>
        <p:spPr>
          <a:xfrm flipH="1">
            <a:off x="4678560" y="2972233"/>
            <a:ext cx="377984" cy="0"/>
          </a:xfrm>
          <a:prstGeom prst="straightConnector1">
            <a:avLst/>
          </a:prstGeom>
          <a:ln w="1905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191" name="直線矢印コネクタ 190"/>
          <p:cNvCxnSpPr/>
          <p:nvPr/>
        </p:nvCxnSpPr>
        <p:spPr>
          <a:xfrm flipH="1">
            <a:off x="4666806" y="2972233"/>
            <a:ext cx="2" cy="32304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94" name="正方形/長方形 93"/>
          <p:cNvSpPr/>
          <p:nvPr/>
        </p:nvSpPr>
        <p:spPr>
          <a:xfrm>
            <a:off x="3786182" y="1428736"/>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t>0.856</a:t>
            </a:r>
            <a:endParaRPr kumimoji="1" lang="ja-JP" altLang="en-US" sz="1100" dirty="0"/>
          </a:p>
        </p:txBody>
      </p:sp>
      <p:sp>
        <p:nvSpPr>
          <p:cNvPr id="53" name="Rectangle 22"/>
          <p:cNvSpPr>
            <a:spLocks noChangeArrowheads="1"/>
          </p:cNvSpPr>
          <p:nvPr/>
        </p:nvSpPr>
        <p:spPr bwMode="auto">
          <a:xfrm>
            <a:off x="4357686" y="2000240"/>
            <a:ext cx="619200" cy="338400"/>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6,345</a:t>
            </a:r>
            <a:r>
              <a:rPr lang="ja-JP" altLang="en-US" sz="1100" dirty="0" smtClean="0"/>
              <a:t>人</a:t>
            </a:r>
            <a:endParaRPr lang="en-US" altLang="ja-JP" sz="1100" dirty="0" smtClean="0"/>
          </a:p>
          <a:p>
            <a:pPr algn="ctr"/>
            <a:r>
              <a:rPr lang="en-US" altLang="ja-JP" sz="1100" dirty="0" smtClean="0"/>
              <a:t>( 20.3%)</a:t>
            </a:r>
            <a:endParaRPr lang="en-US" altLang="ja-JP" sz="1100" dirty="0"/>
          </a:p>
        </p:txBody>
      </p:sp>
      <p:sp>
        <p:nvSpPr>
          <p:cNvPr id="98" name="正方形/長方形 97"/>
          <p:cNvSpPr/>
          <p:nvPr/>
        </p:nvSpPr>
        <p:spPr>
          <a:xfrm>
            <a:off x="2472142" y="3308209"/>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t>0.719</a:t>
            </a:r>
            <a:endParaRPr kumimoji="1" lang="ja-JP" altLang="en-US" sz="1100" dirty="0"/>
          </a:p>
        </p:txBody>
      </p:sp>
      <p:cxnSp>
        <p:nvCxnSpPr>
          <p:cNvPr id="31" name="カギ線コネクタ 30"/>
          <p:cNvCxnSpPr/>
          <p:nvPr/>
        </p:nvCxnSpPr>
        <p:spPr>
          <a:xfrm flipV="1">
            <a:off x="1724937" y="3873252"/>
            <a:ext cx="2733937" cy="798748"/>
          </a:xfrm>
          <a:prstGeom prst="bentConnector2">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5" name="Rectangle 22"/>
          <p:cNvSpPr>
            <a:spLocks noChangeArrowheads="1"/>
          </p:cNvSpPr>
          <p:nvPr/>
        </p:nvSpPr>
        <p:spPr bwMode="auto">
          <a:xfrm>
            <a:off x="3162479" y="4502800"/>
            <a:ext cx="619200" cy="338400"/>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1,300</a:t>
            </a:r>
            <a:r>
              <a:rPr lang="ja-JP" altLang="en-US" sz="1100" dirty="0" smtClean="0"/>
              <a:t>人</a:t>
            </a:r>
            <a:endParaRPr lang="en-US" altLang="ja-JP" sz="1100" dirty="0" smtClean="0"/>
          </a:p>
          <a:p>
            <a:pPr algn="ctr"/>
            <a:r>
              <a:rPr lang="en-US" altLang="ja-JP" sz="1100" dirty="0" smtClean="0"/>
              <a:t>(5.7%)</a:t>
            </a:r>
            <a:endParaRPr lang="en-US" altLang="ja-JP" sz="1100" dirty="0"/>
          </a:p>
        </p:txBody>
      </p:sp>
      <p:sp>
        <p:nvSpPr>
          <p:cNvPr id="100" name="Rectangle 3"/>
          <p:cNvSpPr>
            <a:spLocks noChangeArrowheads="1"/>
          </p:cNvSpPr>
          <p:nvPr/>
        </p:nvSpPr>
        <p:spPr bwMode="auto">
          <a:xfrm>
            <a:off x="2621154" y="1930968"/>
            <a:ext cx="836405" cy="465474"/>
          </a:xfrm>
          <a:prstGeom prst="rect">
            <a:avLst/>
          </a:prstGeom>
          <a:ln w="28575">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smtClean="0"/>
              <a:t>矢掛</a:t>
            </a:r>
            <a:r>
              <a:rPr lang="ja-JP" altLang="en-US" sz="1200" dirty="0"/>
              <a:t>町</a:t>
            </a:r>
            <a:endParaRPr lang="en-US" altLang="ja-JP" sz="1200" dirty="0" smtClean="0"/>
          </a:p>
          <a:p>
            <a:pPr algn="ctr"/>
            <a:r>
              <a:rPr lang="ja-JP" altLang="en-US" sz="1200" dirty="0" smtClean="0"/>
              <a:t>（</a:t>
            </a:r>
            <a:r>
              <a:rPr lang="ja-JP" altLang="en-US" sz="1200" dirty="0"/>
              <a:t> </a:t>
            </a:r>
            <a:r>
              <a:rPr lang="ja-JP" altLang="en-US" sz="1200" dirty="0" smtClean="0"/>
              <a:t> </a:t>
            </a:r>
            <a:r>
              <a:rPr lang="en-US" altLang="ja-JP" sz="1200" dirty="0" smtClean="0"/>
              <a:t>6,800</a:t>
            </a:r>
            <a:r>
              <a:rPr lang="ja-JP" altLang="en-US" sz="1200" dirty="0" smtClean="0"/>
              <a:t>人）</a:t>
            </a:r>
            <a:endParaRPr lang="ja-JP" altLang="en-US" sz="1200" dirty="0"/>
          </a:p>
        </p:txBody>
      </p:sp>
      <p:cxnSp>
        <p:nvCxnSpPr>
          <p:cNvPr id="57" name="直線矢印コネクタ 56"/>
          <p:cNvCxnSpPr>
            <a:stCxn id="100" idx="3"/>
          </p:cNvCxnSpPr>
          <p:nvPr/>
        </p:nvCxnSpPr>
        <p:spPr>
          <a:xfrm>
            <a:off x="3457559" y="2163705"/>
            <a:ext cx="744282" cy="0"/>
          </a:xfrm>
          <a:prstGeom prst="straightConnector1">
            <a:avLst/>
          </a:prstGeom>
          <a:ln w="1905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H="1">
            <a:off x="4185032" y="2215750"/>
            <a:ext cx="5736" cy="111594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17" name="Rectangle 3"/>
          <p:cNvSpPr>
            <a:spLocks noChangeArrowheads="1"/>
          </p:cNvSpPr>
          <p:nvPr/>
        </p:nvSpPr>
        <p:spPr bwMode="auto">
          <a:xfrm>
            <a:off x="1997493" y="3844580"/>
            <a:ext cx="722015" cy="331200"/>
          </a:xfrm>
          <a:prstGeom prst="rect">
            <a:avLst/>
          </a:prstGeom>
          <a:ln w="28575">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900" dirty="0"/>
              <a:t>里庄</a:t>
            </a:r>
            <a:r>
              <a:rPr lang="ja-JP" altLang="en-US" sz="900" dirty="0" smtClean="0"/>
              <a:t>町</a:t>
            </a:r>
            <a:endParaRPr lang="en-US" altLang="ja-JP" sz="900" dirty="0" smtClean="0"/>
          </a:p>
          <a:p>
            <a:pPr algn="ctr"/>
            <a:r>
              <a:rPr lang="ja-JP" altLang="en-US" sz="900" dirty="0" smtClean="0"/>
              <a:t>（</a:t>
            </a:r>
            <a:r>
              <a:rPr lang="ja-JP" altLang="en-US" sz="900" dirty="0"/>
              <a:t> </a:t>
            </a:r>
            <a:r>
              <a:rPr lang="ja-JP" altLang="en-US" sz="900" dirty="0" smtClean="0"/>
              <a:t> </a:t>
            </a:r>
            <a:r>
              <a:rPr lang="en-US" altLang="ja-JP" sz="900" dirty="0" smtClean="0"/>
              <a:t>4,966</a:t>
            </a:r>
            <a:r>
              <a:rPr lang="ja-JP" altLang="en-US" sz="900" dirty="0" smtClean="0"/>
              <a:t>人）</a:t>
            </a:r>
            <a:endParaRPr lang="ja-JP" altLang="en-US" sz="900" dirty="0"/>
          </a:p>
        </p:txBody>
      </p:sp>
      <p:cxnSp>
        <p:nvCxnSpPr>
          <p:cNvPr id="69" name="カギ線コネクタ 68"/>
          <p:cNvCxnSpPr>
            <a:stCxn id="117" idx="3"/>
            <a:endCxn id="8" idx="2"/>
          </p:cNvCxnSpPr>
          <p:nvPr/>
        </p:nvCxnSpPr>
        <p:spPr>
          <a:xfrm flipV="1">
            <a:off x="2719508" y="3806012"/>
            <a:ext cx="582873" cy="204168"/>
          </a:xfrm>
          <a:prstGeom prst="bentConnector2">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72" name="カギ線コネクタ 71"/>
          <p:cNvCxnSpPr>
            <a:stCxn id="117" idx="2"/>
            <a:endCxn id="6" idx="3"/>
          </p:cNvCxnSpPr>
          <p:nvPr/>
        </p:nvCxnSpPr>
        <p:spPr>
          <a:xfrm rot="5400000">
            <a:off x="2041398" y="4166937"/>
            <a:ext cx="308261" cy="325946"/>
          </a:xfrm>
          <a:prstGeom prst="bentConnector2">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30" name="Rectangle 22"/>
          <p:cNvSpPr>
            <a:spLocks noChangeArrowheads="1"/>
          </p:cNvSpPr>
          <p:nvPr/>
        </p:nvSpPr>
        <p:spPr bwMode="auto">
          <a:xfrm>
            <a:off x="2098342" y="4265484"/>
            <a:ext cx="716400" cy="118800"/>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800" dirty="0" smtClean="0"/>
              <a:t>958</a:t>
            </a:r>
            <a:r>
              <a:rPr lang="ja-JP" altLang="en-US" sz="800" dirty="0" smtClean="0"/>
              <a:t>人</a:t>
            </a:r>
            <a:r>
              <a:rPr lang="en-US" altLang="ja-JP" sz="800" dirty="0" smtClean="0"/>
              <a:t>( 19.3%)</a:t>
            </a:r>
            <a:endParaRPr lang="en-US" altLang="ja-JP" sz="800" dirty="0"/>
          </a:p>
        </p:txBody>
      </p:sp>
      <p:grpSp>
        <p:nvGrpSpPr>
          <p:cNvPr id="159" name="グループ化 158"/>
          <p:cNvGrpSpPr/>
          <p:nvPr/>
        </p:nvGrpSpPr>
        <p:grpSpPr>
          <a:xfrm>
            <a:off x="2719508" y="3885609"/>
            <a:ext cx="1495974" cy="257560"/>
            <a:chOff x="2719508" y="3885609"/>
            <a:chExt cx="1495974" cy="257560"/>
          </a:xfrm>
        </p:grpSpPr>
        <p:cxnSp>
          <p:nvCxnSpPr>
            <p:cNvPr id="106" name="直線矢印コネクタ 105"/>
            <p:cNvCxnSpPr/>
            <p:nvPr/>
          </p:nvCxnSpPr>
          <p:spPr>
            <a:xfrm>
              <a:off x="2719508" y="4140788"/>
              <a:ext cx="1495974" cy="2381"/>
            </a:xfrm>
            <a:prstGeom prst="straightConnector1">
              <a:avLst/>
            </a:prstGeom>
            <a:ln w="1905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p:nvPr/>
          </p:nvCxnSpPr>
          <p:spPr>
            <a:xfrm flipH="1" flipV="1">
              <a:off x="4211960" y="3885609"/>
              <a:ext cx="3522" cy="255179"/>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sp>
        <p:nvSpPr>
          <p:cNvPr id="162" name="正方形/長方形 161"/>
          <p:cNvSpPr/>
          <p:nvPr/>
        </p:nvSpPr>
        <p:spPr>
          <a:xfrm>
            <a:off x="2103742" y="3644584"/>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t>1.045</a:t>
            </a:r>
          </a:p>
        </p:txBody>
      </p:sp>
      <p:sp>
        <p:nvSpPr>
          <p:cNvPr id="167" name="Rectangle 3"/>
          <p:cNvSpPr>
            <a:spLocks noChangeArrowheads="1"/>
          </p:cNvSpPr>
          <p:nvPr/>
        </p:nvSpPr>
        <p:spPr bwMode="auto">
          <a:xfrm>
            <a:off x="4929190" y="714356"/>
            <a:ext cx="910404" cy="384526"/>
          </a:xfrm>
          <a:prstGeom prst="rect">
            <a:avLst/>
          </a:prstGeom>
          <a:ln w="28575">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吉備</a:t>
            </a:r>
            <a:r>
              <a:rPr lang="ja-JP" altLang="en-US" sz="1200" dirty="0" smtClean="0"/>
              <a:t>中央町</a:t>
            </a:r>
            <a:endParaRPr lang="en-US" altLang="ja-JP" sz="1200" dirty="0" smtClean="0"/>
          </a:p>
          <a:p>
            <a:pPr algn="ctr"/>
            <a:r>
              <a:rPr lang="ja-JP" altLang="en-US" sz="1200" dirty="0" smtClean="0"/>
              <a:t>（</a:t>
            </a:r>
            <a:r>
              <a:rPr lang="ja-JP" altLang="en-US" sz="1200" dirty="0"/>
              <a:t> </a:t>
            </a:r>
            <a:r>
              <a:rPr lang="en-US" altLang="ja-JP" sz="1200" dirty="0" smtClean="0"/>
              <a:t>6,085</a:t>
            </a:r>
            <a:r>
              <a:rPr lang="ja-JP" altLang="en-US" sz="1200" dirty="0" smtClean="0"/>
              <a:t>人）</a:t>
            </a:r>
            <a:endParaRPr lang="ja-JP" altLang="en-US" sz="1200" dirty="0"/>
          </a:p>
        </p:txBody>
      </p:sp>
      <p:cxnSp>
        <p:nvCxnSpPr>
          <p:cNvPr id="137" name="カギ線コネクタ 136"/>
          <p:cNvCxnSpPr>
            <a:stCxn id="167" idx="1"/>
            <a:endCxn id="9" idx="0"/>
          </p:cNvCxnSpPr>
          <p:nvPr/>
        </p:nvCxnSpPr>
        <p:spPr>
          <a:xfrm rot="10800000" flipV="1">
            <a:off x="4561576" y="906618"/>
            <a:ext cx="367615" cy="593555"/>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0" name="カギ線コネクタ 139"/>
          <p:cNvCxnSpPr>
            <a:stCxn id="167" idx="3"/>
          </p:cNvCxnSpPr>
          <p:nvPr/>
        </p:nvCxnSpPr>
        <p:spPr>
          <a:xfrm>
            <a:off x="5839594" y="906619"/>
            <a:ext cx="1589926" cy="2379505"/>
          </a:xfrm>
          <a:prstGeom prst="bentConnector2">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79" name="Rectangle 22"/>
          <p:cNvSpPr>
            <a:spLocks noChangeArrowheads="1"/>
          </p:cNvSpPr>
          <p:nvPr/>
        </p:nvSpPr>
        <p:spPr bwMode="auto">
          <a:xfrm>
            <a:off x="6000760" y="1000108"/>
            <a:ext cx="889200" cy="176400"/>
          </a:xfrm>
          <a:prstGeom prst="rect">
            <a:avLst/>
          </a:prstGeom>
          <a:solidFill>
            <a:schemeClr val="bg1"/>
          </a:solidFill>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658</a:t>
            </a:r>
            <a:r>
              <a:rPr lang="ja-JP" altLang="en-US" sz="1100" dirty="0" smtClean="0"/>
              <a:t>人</a:t>
            </a:r>
            <a:r>
              <a:rPr lang="en-US" altLang="ja-JP" sz="1100" dirty="0" smtClean="0"/>
              <a:t>( 10.8%)</a:t>
            </a:r>
            <a:endParaRPr lang="en-US" altLang="ja-JP" sz="1100" dirty="0"/>
          </a:p>
        </p:txBody>
      </p:sp>
      <p:sp>
        <p:nvSpPr>
          <p:cNvPr id="180" name="Rectangle 22"/>
          <p:cNvSpPr>
            <a:spLocks noChangeArrowheads="1"/>
          </p:cNvSpPr>
          <p:nvPr/>
        </p:nvSpPr>
        <p:spPr bwMode="auto">
          <a:xfrm>
            <a:off x="3571868" y="928670"/>
            <a:ext cx="890069" cy="175103"/>
          </a:xfrm>
          <a:prstGeom prst="rect">
            <a:avLst/>
          </a:prstGeom>
          <a:solidFill>
            <a:schemeClr val="bg1"/>
          </a:solidFill>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289</a:t>
            </a:r>
            <a:r>
              <a:rPr lang="ja-JP" altLang="en-US" sz="1100" dirty="0" smtClean="0"/>
              <a:t>人</a:t>
            </a:r>
            <a:r>
              <a:rPr lang="en-US" altLang="ja-JP" sz="1100" dirty="0" smtClean="0"/>
              <a:t>( 4.7%)</a:t>
            </a:r>
            <a:endParaRPr lang="en-US" altLang="ja-JP" sz="1100" dirty="0"/>
          </a:p>
        </p:txBody>
      </p:sp>
      <p:sp>
        <p:nvSpPr>
          <p:cNvPr id="194" name="角丸四角形 193"/>
          <p:cNvSpPr/>
          <p:nvPr/>
        </p:nvSpPr>
        <p:spPr>
          <a:xfrm>
            <a:off x="5465868" y="357166"/>
            <a:ext cx="2683270" cy="27574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00" dirty="0" smtClean="0"/>
              <a:t>岡山・倉敷</a:t>
            </a:r>
            <a:r>
              <a:rPr kumimoji="1" lang="ja-JP" altLang="en-US" sz="1200" dirty="0" smtClean="0"/>
              <a:t>地域就業圏域（</a:t>
            </a:r>
            <a:r>
              <a:rPr kumimoji="1" lang="en-US" altLang="ja-JP" sz="1200" dirty="0" smtClean="0"/>
              <a:t>623,164</a:t>
            </a:r>
            <a:r>
              <a:rPr kumimoji="1" lang="ja-JP" altLang="en-US" sz="1200" dirty="0" smtClean="0"/>
              <a:t>人）</a:t>
            </a:r>
            <a:endParaRPr kumimoji="1" lang="ja-JP" altLang="en-US" sz="1200" dirty="0"/>
          </a:p>
        </p:txBody>
      </p:sp>
      <p:sp>
        <p:nvSpPr>
          <p:cNvPr id="267" name="Rectangle 22"/>
          <p:cNvSpPr>
            <a:spLocks noChangeArrowheads="1"/>
          </p:cNvSpPr>
          <p:nvPr/>
        </p:nvSpPr>
        <p:spPr bwMode="auto">
          <a:xfrm>
            <a:off x="3071802" y="4214818"/>
            <a:ext cx="716400" cy="118800"/>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800" dirty="0" smtClean="0"/>
              <a:t>610</a:t>
            </a:r>
            <a:r>
              <a:rPr lang="ja-JP" altLang="en-US" sz="800" dirty="0" smtClean="0"/>
              <a:t>人</a:t>
            </a:r>
            <a:r>
              <a:rPr lang="en-US" altLang="ja-JP" sz="800" dirty="0" smtClean="0"/>
              <a:t>( 12.3%)</a:t>
            </a:r>
            <a:endParaRPr lang="en-US" altLang="ja-JP" sz="800" dirty="0"/>
          </a:p>
        </p:txBody>
      </p:sp>
      <p:sp>
        <p:nvSpPr>
          <p:cNvPr id="276" name="正方形/長方形 275"/>
          <p:cNvSpPr/>
          <p:nvPr/>
        </p:nvSpPr>
        <p:spPr>
          <a:xfrm>
            <a:off x="4429124" y="571480"/>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smtClean="0"/>
              <a:t>1.002</a:t>
            </a:r>
            <a:endParaRPr kumimoji="1" lang="ja-JP" altLang="en-US" sz="1100" dirty="0"/>
          </a:p>
        </p:txBody>
      </p:sp>
      <p:sp>
        <p:nvSpPr>
          <p:cNvPr id="141" name="Rectangle 22"/>
          <p:cNvSpPr>
            <a:spLocks noChangeArrowheads="1"/>
          </p:cNvSpPr>
          <p:nvPr/>
        </p:nvSpPr>
        <p:spPr bwMode="auto">
          <a:xfrm>
            <a:off x="399419" y="4526796"/>
            <a:ext cx="619200" cy="338400"/>
          </a:xfrm>
          <a:prstGeom prst="rect">
            <a:avLst/>
          </a:prstGeom>
          <a:solidFill>
            <a:schemeClr val="bg1"/>
          </a:solidFill>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4,692</a:t>
            </a:r>
            <a:r>
              <a:rPr lang="ja-JP" altLang="en-US" sz="1100" dirty="0" smtClean="0"/>
              <a:t>人</a:t>
            </a:r>
            <a:endParaRPr lang="en-US" altLang="ja-JP" sz="1100" dirty="0" smtClean="0"/>
          </a:p>
          <a:p>
            <a:pPr algn="ctr"/>
            <a:r>
              <a:rPr lang="en-US" altLang="ja-JP" sz="1100" dirty="0" smtClean="0"/>
              <a:t>(</a:t>
            </a:r>
            <a:r>
              <a:rPr lang="en-US" altLang="ja-JP" sz="1100" dirty="0"/>
              <a:t>20.5</a:t>
            </a:r>
            <a:r>
              <a:rPr lang="en-US" altLang="ja-JP" sz="1100" dirty="0" smtClean="0"/>
              <a:t> %)</a:t>
            </a:r>
            <a:endParaRPr lang="en-US" altLang="ja-JP" sz="1100" dirty="0"/>
          </a:p>
        </p:txBody>
      </p:sp>
      <p:sp>
        <p:nvSpPr>
          <p:cNvPr id="6" name="Rectangle 3"/>
          <p:cNvSpPr>
            <a:spLocks noChangeArrowheads="1"/>
          </p:cNvSpPr>
          <p:nvPr/>
        </p:nvSpPr>
        <p:spPr bwMode="auto">
          <a:xfrm>
            <a:off x="1196150" y="4251304"/>
            <a:ext cx="836405" cy="465474"/>
          </a:xfrm>
          <a:prstGeom prst="rect">
            <a:avLst/>
          </a:prstGeom>
          <a:ln w="28575">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smtClean="0"/>
              <a:t>笠岡市</a:t>
            </a:r>
            <a:endParaRPr lang="en-US" altLang="ja-JP" sz="1200" dirty="0" smtClean="0"/>
          </a:p>
          <a:p>
            <a:pPr algn="ctr"/>
            <a:r>
              <a:rPr lang="ja-JP" altLang="en-US" sz="1200" dirty="0" smtClean="0"/>
              <a:t>（</a:t>
            </a:r>
            <a:r>
              <a:rPr lang="ja-JP" altLang="en-US" sz="1200" dirty="0"/>
              <a:t> </a:t>
            </a:r>
            <a:r>
              <a:rPr lang="en-US" altLang="ja-JP" sz="1200" dirty="0" smtClean="0"/>
              <a:t>22,864</a:t>
            </a:r>
            <a:r>
              <a:rPr lang="ja-JP" altLang="en-US" sz="1200" dirty="0" smtClean="0"/>
              <a:t>人）</a:t>
            </a:r>
            <a:endParaRPr lang="ja-JP" altLang="en-US" sz="1200" dirty="0"/>
          </a:p>
        </p:txBody>
      </p:sp>
      <p:sp>
        <p:nvSpPr>
          <p:cNvPr id="126" name="正方形/長方形 125"/>
          <p:cNvSpPr/>
          <p:nvPr/>
        </p:nvSpPr>
        <p:spPr>
          <a:xfrm>
            <a:off x="4790034" y="3231996"/>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smtClean="0"/>
              <a:t>0.984</a:t>
            </a:r>
            <a:endParaRPr kumimoji="1" lang="ja-JP" altLang="en-US" sz="1100" dirty="0"/>
          </a:p>
        </p:txBody>
      </p:sp>
      <p:sp>
        <p:nvSpPr>
          <p:cNvPr id="200" name="Rectangle 3"/>
          <p:cNvSpPr>
            <a:spLocks noChangeArrowheads="1"/>
          </p:cNvSpPr>
          <p:nvPr/>
        </p:nvSpPr>
        <p:spPr bwMode="auto">
          <a:xfrm>
            <a:off x="290616" y="3342054"/>
            <a:ext cx="1039592" cy="562768"/>
          </a:xfrm>
          <a:prstGeom prst="rect">
            <a:avLst/>
          </a:prstGeom>
          <a:ln w="38100" cmpd="dbl">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福山</a:t>
            </a:r>
            <a:r>
              <a:rPr lang="ja-JP" altLang="en-US" sz="1200" dirty="0" smtClean="0"/>
              <a:t>市</a:t>
            </a:r>
            <a:endParaRPr lang="en-US" altLang="ja-JP" sz="1200" dirty="0" smtClean="0"/>
          </a:p>
          <a:p>
            <a:pPr algn="ctr"/>
            <a:r>
              <a:rPr lang="ja-JP" altLang="en-US" sz="1200" dirty="0" smtClean="0"/>
              <a:t>（</a:t>
            </a:r>
            <a:r>
              <a:rPr lang="ja-JP" altLang="en-US" sz="1200" dirty="0"/>
              <a:t> </a:t>
            </a:r>
            <a:r>
              <a:rPr lang="en-US" altLang="ja-JP" sz="1200" dirty="0" smtClean="0"/>
              <a:t>209,716</a:t>
            </a:r>
            <a:r>
              <a:rPr lang="ja-JP" altLang="en-US" sz="1200" dirty="0" smtClean="0"/>
              <a:t>人）</a:t>
            </a:r>
            <a:endParaRPr lang="ja-JP" altLang="en-US" sz="1200" dirty="0"/>
          </a:p>
        </p:txBody>
      </p:sp>
      <p:sp>
        <p:nvSpPr>
          <p:cNvPr id="95" name="正方形/長方形 94"/>
          <p:cNvSpPr/>
          <p:nvPr/>
        </p:nvSpPr>
        <p:spPr>
          <a:xfrm>
            <a:off x="1643042" y="4714884"/>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t>0.888</a:t>
            </a:r>
            <a:endParaRPr kumimoji="1" lang="ja-JP" altLang="en-US" sz="1100" dirty="0"/>
          </a:p>
        </p:txBody>
      </p:sp>
      <p:cxnSp>
        <p:nvCxnSpPr>
          <p:cNvPr id="105" name="カギ線コネクタ 104"/>
          <p:cNvCxnSpPr>
            <a:stCxn id="6" idx="1"/>
            <a:endCxn id="200" idx="2"/>
          </p:cNvCxnSpPr>
          <p:nvPr/>
        </p:nvCxnSpPr>
        <p:spPr>
          <a:xfrm rot="10800000">
            <a:off x="810412" y="3904823"/>
            <a:ext cx="385738" cy="579219"/>
          </a:xfrm>
          <a:prstGeom prst="bentConnector2">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10" name="カギ線コネクタ 109"/>
          <p:cNvCxnSpPr>
            <a:stCxn id="8" idx="1"/>
            <a:endCxn id="200" idx="0"/>
          </p:cNvCxnSpPr>
          <p:nvPr/>
        </p:nvCxnSpPr>
        <p:spPr>
          <a:xfrm rot="10800000">
            <a:off x="810412" y="3342055"/>
            <a:ext cx="2073766" cy="231221"/>
          </a:xfrm>
          <a:prstGeom prst="bentConnector4">
            <a:avLst>
              <a:gd name="adj1" fmla="val 37467"/>
              <a:gd name="adj2" fmla="val 198866"/>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3" name="正方形/長方形 212"/>
          <p:cNvSpPr/>
          <p:nvPr/>
        </p:nvSpPr>
        <p:spPr>
          <a:xfrm>
            <a:off x="189656" y="3210782"/>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smtClean="0"/>
              <a:t>1.014</a:t>
            </a:r>
            <a:endParaRPr kumimoji="1" lang="en-US" altLang="ja-JP" sz="1100" dirty="0" smtClean="0"/>
          </a:p>
        </p:txBody>
      </p:sp>
      <p:cxnSp>
        <p:nvCxnSpPr>
          <p:cNvPr id="119" name="カギ線コネクタ 118"/>
          <p:cNvCxnSpPr>
            <a:stCxn id="117" idx="1"/>
            <a:endCxn id="200" idx="3"/>
          </p:cNvCxnSpPr>
          <p:nvPr/>
        </p:nvCxnSpPr>
        <p:spPr>
          <a:xfrm rot="10800000">
            <a:off x="1330209" y="3623438"/>
            <a:ext cx="667285" cy="386742"/>
          </a:xfrm>
          <a:prstGeom prst="bentConnector3">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19" name="Rectangle 22"/>
          <p:cNvSpPr>
            <a:spLocks noChangeArrowheads="1"/>
          </p:cNvSpPr>
          <p:nvPr/>
        </p:nvSpPr>
        <p:spPr bwMode="auto">
          <a:xfrm>
            <a:off x="1196150" y="3949536"/>
            <a:ext cx="716400" cy="118800"/>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800" dirty="0" smtClean="0"/>
              <a:t>512</a:t>
            </a:r>
            <a:r>
              <a:rPr lang="ja-JP" altLang="en-US" sz="800" dirty="0" smtClean="0"/>
              <a:t>人</a:t>
            </a:r>
            <a:r>
              <a:rPr lang="en-US" altLang="ja-JP" sz="800" dirty="0" smtClean="0"/>
              <a:t>( 10.3%)</a:t>
            </a:r>
            <a:endParaRPr lang="en-US" altLang="ja-JP" sz="800" dirty="0"/>
          </a:p>
        </p:txBody>
      </p:sp>
      <p:sp>
        <p:nvSpPr>
          <p:cNvPr id="205" name="Rectangle 22"/>
          <p:cNvSpPr>
            <a:spLocks noChangeArrowheads="1"/>
          </p:cNvSpPr>
          <p:nvPr/>
        </p:nvSpPr>
        <p:spPr bwMode="auto">
          <a:xfrm>
            <a:off x="1407882" y="3003655"/>
            <a:ext cx="619200" cy="338400"/>
          </a:xfrm>
          <a:prstGeom prst="rect">
            <a:avLst/>
          </a:prstGeom>
          <a:solidFill>
            <a:schemeClr val="bg1"/>
          </a:solidFill>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802</a:t>
            </a:r>
            <a:r>
              <a:rPr lang="ja-JP" altLang="en-US" sz="1100" dirty="0" smtClean="0"/>
              <a:t>人</a:t>
            </a:r>
            <a:endParaRPr lang="en-US" altLang="ja-JP" sz="1100" dirty="0" smtClean="0"/>
          </a:p>
          <a:p>
            <a:pPr algn="ctr"/>
            <a:r>
              <a:rPr lang="en-US" altLang="ja-JP" sz="1100" dirty="0" smtClean="0"/>
              <a:t>(</a:t>
            </a:r>
            <a:r>
              <a:rPr lang="en-US" altLang="ja-JP" sz="1100" dirty="0"/>
              <a:t>5.2</a:t>
            </a:r>
            <a:r>
              <a:rPr lang="en-US" altLang="ja-JP" sz="1100" dirty="0" smtClean="0"/>
              <a:t>%)</a:t>
            </a:r>
            <a:endParaRPr lang="en-US" altLang="ja-JP" sz="1100" dirty="0"/>
          </a:p>
        </p:txBody>
      </p:sp>
      <p:cxnSp>
        <p:nvCxnSpPr>
          <p:cNvPr id="289" name="直線矢印コネクタ 288"/>
          <p:cNvCxnSpPr/>
          <p:nvPr/>
        </p:nvCxnSpPr>
        <p:spPr>
          <a:xfrm flipV="1">
            <a:off x="2987251" y="3816809"/>
            <a:ext cx="1800" cy="1487051"/>
          </a:xfrm>
          <a:prstGeom prst="straightConnector1">
            <a:avLst/>
          </a:prstGeom>
          <a:ln w="12700">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grpSp>
        <p:nvGrpSpPr>
          <p:cNvPr id="155" name="グループ化 154"/>
          <p:cNvGrpSpPr/>
          <p:nvPr/>
        </p:nvGrpSpPr>
        <p:grpSpPr>
          <a:xfrm>
            <a:off x="1475656" y="4719250"/>
            <a:ext cx="1513395" cy="584611"/>
            <a:chOff x="1475656" y="4719250"/>
            <a:chExt cx="1513395" cy="584611"/>
          </a:xfrm>
        </p:grpSpPr>
        <p:cxnSp>
          <p:nvCxnSpPr>
            <p:cNvPr id="288" name="直線矢印コネクタ 287"/>
            <p:cNvCxnSpPr/>
            <p:nvPr/>
          </p:nvCxnSpPr>
          <p:spPr>
            <a:xfrm flipV="1">
              <a:off x="1481392" y="4719250"/>
              <a:ext cx="0" cy="584611"/>
            </a:xfrm>
            <a:prstGeom prst="straightConnector1">
              <a:avLst/>
            </a:prstGeom>
            <a:ln w="12700" cmpd="sng">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90" name="直線矢印コネクタ 289"/>
            <p:cNvCxnSpPr/>
            <p:nvPr/>
          </p:nvCxnSpPr>
          <p:spPr>
            <a:xfrm>
              <a:off x="1475656" y="5303860"/>
              <a:ext cx="1513395" cy="0"/>
            </a:xfrm>
            <a:prstGeom prst="straightConnector1">
              <a:avLst/>
            </a:prstGeom>
            <a:ln w="12700">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grpSp>
      <p:sp>
        <p:nvSpPr>
          <p:cNvPr id="292" name="角丸四角形 291"/>
          <p:cNvSpPr/>
          <p:nvPr/>
        </p:nvSpPr>
        <p:spPr>
          <a:xfrm>
            <a:off x="257533" y="2692496"/>
            <a:ext cx="2495434" cy="275748"/>
          </a:xfrm>
          <a:prstGeom prst="roundRect">
            <a:avLst/>
          </a:prstGeom>
          <a:gradFill>
            <a:gsLst>
              <a:gs pos="0">
                <a:schemeClr val="tx2">
                  <a:lumMod val="60000"/>
                  <a:lumOff val="40000"/>
                </a:schemeClr>
              </a:gs>
              <a:gs pos="35000">
                <a:schemeClr val="tx2">
                  <a:lumMod val="40000"/>
                  <a:lumOff val="60000"/>
                </a:schemeClr>
              </a:gs>
              <a:gs pos="100000">
                <a:schemeClr val="accent1">
                  <a:lumMod val="40000"/>
                  <a:lumOff val="60000"/>
                </a:schemeClr>
              </a:gs>
            </a:gsLst>
          </a:gradFill>
          <a:ln>
            <a:solidFill>
              <a:schemeClr val="accent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dirty="0" smtClean="0"/>
              <a:t>福山地</a:t>
            </a:r>
            <a:r>
              <a:rPr kumimoji="1" lang="ja-JP" altLang="en-US" sz="1200" dirty="0" smtClean="0"/>
              <a:t>域就業圏域（</a:t>
            </a:r>
            <a:r>
              <a:rPr kumimoji="1" lang="en-US" altLang="ja-JP" sz="1200" dirty="0" smtClean="0"/>
              <a:t>237,546+α</a:t>
            </a:r>
            <a:r>
              <a:rPr kumimoji="1" lang="ja-JP" altLang="en-US" sz="1200" dirty="0" smtClean="0"/>
              <a:t>人）</a:t>
            </a:r>
            <a:endParaRPr kumimoji="1" lang="en-US" altLang="ja-JP" sz="1200" dirty="0" smtClean="0"/>
          </a:p>
        </p:txBody>
      </p:sp>
      <p:sp>
        <p:nvSpPr>
          <p:cNvPr id="161" name="正方形/長方形 160"/>
          <p:cNvSpPr/>
          <p:nvPr/>
        </p:nvSpPr>
        <p:spPr>
          <a:xfrm>
            <a:off x="2209992" y="1928629"/>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t>0.910</a:t>
            </a:r>
          </a:p>
        </p:txBody>
      </p:sp>
      <p:sp>
        <p:nvSpPr>
          <p:cNvPr id="216" name="角丸四角形 215"/>
          <p:cNvSpPr/>
          <p:nvPr/>
        </p:nvSpPr>
        <p:spPr>
          <a:xfrm>
            <a:off x="3188921" y="5043403"/>
            <a:ext cx="2276947" cy="2757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dirty="0"/>
              <a:t>倉敷</a:t>
            </a:r>
            <a:r>
              <a:rPr kumimoji="1" lang="ja-JP" altLang="en-US" sz="1200" dirty="0" smtClean="0"/>
              <a:t>域就業圏域（</a:t>
            </a:r>
            <a:r>
              <a:rPr kumimoji="1" lang="en-US" altLang="ja-JP" sz="1200" dirty="0" smtClean="0"/>
              <a:t>277,577</a:t>
            </a:r>
            <a:r>
              <a:rPr kumimoji="1" lang="ja-JP" altLang="en-US" sz="1200" dirty="0" smtClean="0"/>
              <a:t>人）</a:t>
            </a:r>
            <a:endParaRPr kumimoji="1" lang="ja-JP" altLang="en-US" sz="1200" dirty="0"/>
          </a:p>
        </p:txBody>
      </p:sp>
      <p:sp>
        <p:nvSpPr>
          <p:cNvPr id="132" name="Rectangle 22"/>
          <p:cNvSpPr>
            <a:spLocks noChangeArrowheads="1"/>
          </p:cNvSpPr>
          <p:nvPr/>
        </p:nvSpPr>
        <p:spPr bwMode="auto">
          <a:xfrm>
            <a:off x="3357554" y="3929066"/>
            <a:ext cx="715157" cy="117477"/>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800" dirty="0" smtClean="0"/>
              <a:t>603</a:t>
            </a:r>
            <a:r>
              <a:rPr lang="ja-JP" altLang="en-US" sz="800" dirty="0" smtClean="0"/>
              <a:t>人</a:t>
            </a:r>
            <a:r>
              <a:rPr lang="en-US" altLang="ja-JP" sz="800" dirty="0" smtClean="0"/>
              <a:t>( 12.1%)</a:t>
            </a:r>
            <a:endParaRPr lang="en-US" altLang="ja-JP" sz="800" dirty="0"/>
          </a:p>
        </p:txBody>
      </p:sp>
      <p:sp>
        <p:nvSpPr>
          <p:cNvPr id="97" name="スライド番号プレースホルダ 96"/>
          <p:cNvSpPr>
            <a:spLocks noGrp="1"/>
          </p:cNvSpPr>
          <p:nvPr>
            <p:ph type="sldNum" sz="quarter" idx="12"/>
          </p:nvPr>
        </p:nvSpPr>
        <p:spPr/>
        <p:txBody>
          <a:bodyPr/>
          <a:lstStyle/>
          <a:p>
            <a:fld id="{B9007A7C-23A6-495C-98CB-F3E1C3509BD1}" type="slidenum">
              <a:rPr kumimoji="1" lang="ja-JP" altLang="en-US" smtClean="0"/>
              <a:pPr/>
              <a:t>5</a:t>
            </a:fld>
            <a:endParaRPr kumimoji="1" lang="ja-JP" altLang="en-US"/>
          </a:p>
        </p:txBody>
      </p:sp>
      <p:sp>
        <p:nvSpPr>
          <p:cNvPr id="96" name="Rectangle 22"/>
          <p:cNvSpPr>
            <a:spLocks noChangeArrowheads="1"/>
          </p:cNvSpPr>
          <p:nvPr/>
        </p:nvSpPr>
        <p:spPr bwMode="auto">
          <a:xfrm>
            <a:off x="1928794" y="5143512"/>
            <a:ext cx="619200" cy="338400"/>
          </a:xfrm>
          <a:prstGeom prst="rect">
            <a:avLst/>
          </a:prstGeom>
          <a:solidFill>
            <a:schemeClr val="bg1"/>
          </a:solidFill>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1,203</a:t>
            </a:r>
            <a:r>
              <a:rPr lang="ja-JP" altLang="en-US" sz="1100" dirty="0" smtClean="0"/>
              <a:t>人</a:t>
            </a:r>
            <a:endParaRPr lang="en-US" altLang="ja-JP" sz="1100" dirty="0" smtClean="0"/>
          </a:p>
          <a:p>
            <a:pPr algn="ctr"/>
            <a:r>
              <a:rPr lang="en-US" altLang="ja-JP" sz="1100" dirty="0" smtClean="0"/>
              <a:t>(7.8 %)</a:t>
            </a:r>
            <a:endParaRPr lang="en-US" altLang="ja-JP" sz="1100" dirty="0"/>
          </a:p>
        </p:txBody>
      </p:sp>
      <p:sp>
        <p:nvSpPr>
          <p:cNvPr id="11" name="Rectangle 3"/>
          <p:cNvSpPr>
            <a:spLocks noChangeArrowheads="1"/>
          </p:cNvSpPr>
          <p:nvPr/>
        </p:nvSpPr>
        <p:spPr bwMode="auto">
          <a:xfrm>
            <a:off x="7343838" y="3311068"/>
            <a:ext cx="1040400" cy="56160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ln w="66675" cmpd="dbl">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smtClean="0"/>
              <a:t>岡山市</a:t>
            </a:r>
            <a:endParaRPr lang="en-US" altLang="ja-JP" sz="1200" dirty="0" smtClean="0"/>
          </a:p>
          <a:p>
            <a:pPr algn="ctr"/>
            <a:r>
              <a:rPr lang="ja-JP" altLang="en-US" sz="1200" dirty="0" smtClean="0"/>
              <a:t>（</a:t>
            </a:r>
            <a:r>
              <a:rPr lang="ja-JP" altLang="en-US" sz="1200" dirty="0"/>
              <a:t> </a:t>
            </a:r>
            <a:r>
              <a:rPr lang="en-US" altLang="ja-JP" sz="1200" dirty="0"/>
              <a:t>332,578</a:t>
            </a:r>
            <a:r>
              <a:rPr lang="ja-JP" altLang="en-US" sz="1200" dirty="0" smtClean="0"/>
              <a:t>人）</a:t>
            </a:r>
            <a:endParaRPr lang="ja-JP" altLang="en-US" sz="1200" dirty="0"/>
          </a:p>
        </p:txBody>
      </p:sp>
      <p:sp>
        <p:nvSpPr>
          <p:cNvPr id="127" name="正方形/長方形 126"/>
          <p:cNvSpPr/>
          <p:nvPr/>
        </p:nvSpPr>
        <p:spPr>
          <a:xfrm>
            <a:off x="7970533" y="3195571"/>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t>1.061</a:t>
            </a:r>
            <a:endParaRPr kumimoji="1" lang="ja-JP" altLang="en-US" sz="1100" dirty="0"/>
          </a:p>
        </p:txBody>
      </p:sp>
      <p:cxnSp>
        <p:nvCxnSpPr>
          <p:cNvPr id="99" name="直線コネクタ 98"/>
          <p:cNvCxnSpPr/>
          <p:nvPr/>
        </p:nvCxnSpPr>
        <p:spPr>
          <a:xfrm>
            <a:off x="3783801" y="1659719"/>
            <a:ext cx="0" cy="901217"/>
          </a:xfrm>
          <a:prstGeom prst="line">
            <a:avLst/>
          </a:prstGeom>
        </p:spPr>
        <p:style>
          <a:lnRef idx="2">
            <a:schemeClr val="accent3"/>
          </a:lnRef>
          <a:fillRef idx="0">
            <a:schemeClr val="accent3"/>
          </a:fillRef>
          <a:effectRef idx="1">
            <a:schemeClr val="accent3"/>
          </a:effectRef>
          <a:fontRef idx="minor">
            <a:schemeClr val="tx1"/>
          </a:fontRef>
        </p:style>
      </p:cxnSp>
      <p:sp>
        <p:nvSpPr>
          <p:cNvPr id="116" name="Rectangle 22"/>
          <p:cNvSpPr>
            <a:spLocks noChangeArrowheads="1"/>
          </p:cNvSpPr>
          <p:nvPr/>
        </p:nvSpPr>
        <p:spPr bwMode="auto">
          <a:xfrm>
            <a:off x="3493783" y="2274513"/>
            <a:ext cx="619200" cy="338400"/>
          </a:xfrm>
          <a:prstGeom prst="rect">
            <a:avLst/>
          </a:prstGeom>
          <a:ln w="9525">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1,071</a:t>
            </a:r>
            <a:r>
              <a:rPr lang="ja-JP" altLang="en-US" sz="1100" dirty="0" smtClean="0"/>
              <a:t>人</a:t>
            </a:r>
            <a:endParaRPr lang="en-US" altLang="ja-JP" sz="1100" dirty="0" smtClean="0"/>
          </a:p>
          <a:p>
            <a:pPr algn="ctr"/>
            <a:r>
              <a:rPr lang="en-US" altLang="ja-JP" sz="1100" dirty="0" smtClean="0"/>
              <a:t>( 15.8%)</a:t>
            </a:r>
            <a:endParaRPr lang="en-US" altLang="ja-JP" sz="1100" dirty="0"/>
          </a:p>
        </p:txBody>
      </p:sp>
      <p:sp>
        <p:nvSpPr>
          <p:cNvPr id="102" name="正方形/長方形 101"/>
          <p:cNvSpPr/>
          <p:nvPr/>
        </p:nvSpPr>
        <p:spPr>
          <a:xfrm>
            <a:off x="427420" y="6061370"/>
            <a:ext cx="3018458" cy="57214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t>倉敷就業圏域の人口は、</a:t>
            </a:r>
            <a:r>
              <a:rPr kumimoji="1" lang="en-US" altLang="ja-JP" sz="1400" dirty="0" smtClean="0"/>
              <a:t>605,134</a:t>
            </a:r>
            <a:r>
              <a:rPr kumimoji="1" lang="ja-JP" altLang="en-US" sz="1400" dirty="0" smtClean="0"/>
              <a:t>人。</a:t>
            </a:r>
            <a:endParaRPr kumimoji="1" lang="en-US" altLang="ja-JP" sz="1400" dirty="0" smtClean="0"/>
          </a:p>
          <a:p>
            <a:r>
              <a:rPr lang="ja-JP" altLang="en-US" sz="1400" dirty="0" smtClean="0"/>
              <a:t>就業者数は、</a:t>
            </a:r>
            <a:r>
              <a:rPr lang="en-US" altLang="ja-JP" sz="1400" dirty="0" smtClean="0"/>
              <a:t>45.9%</a:t>
            </a:r>
            <a:r>
              <a:rPr lang="ja-JP" altLang="en-US" sz="1400" dirty="0" smtClean="0"/>
              <a:t>の</a:t>
            </a:r>
            <a:r>
              <a:rPr lang="en-US" altLang="ja-JP" sz="1400" dirty="0" smtClean="0"/>
              <a:t>277,577</a:t>
            </a:r>
            <a:r>
              <a:rPr lang="ja-JP" altLang="en-US" sz="1400" dirty="0" smtClean="0"/>
              <a:t>人。</a:t>
            </a:r>
            <a:endParaRPr kumimoji="1" lang="ja-JP" altLang="en-US" sz="1400" dirty="0"/>
          </a:p>
        </p:txBody>
      </p:sp>
    </p:spTree>
    <p:extLst>
      <p:ext uri="{BB962C8B-B14F-4D97-AF65-F5344CB8AC3E}">
        <p14:creationId xmlns:p14="http://schemas.microsoft.com/office/powerpoint/2010/main" val="653792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1520" y="116632"/>
            <a:ext cx="8640960" cy="1200329"/>
          </a:xfrm>
          <a:prstGeom prst="rect">
            <a:avLst/>
          </a:prstGeom>
        </p:spPr>
        <p:txBody>
          <a:bodyPr wrap="square" anchor="ctr" anchorCtr="0">
            <a:normAutofit/>
          </a:bodyPr>
          <a:lstStyle/>
          <a:p>
            <a:r>
              <a:rPr lang="ja-JP" altLang="en-US" b="1" dirty="0" smtClean="0"/>
              <a:t>倉敷市</a:t>
            </a:r>
            <a:r>
              <a:rPr lang="ja-JP" altLang="ja-JP" dirty="0" smtClean="0"/>
              <a:t>は、</a:t>
            </a:r>
            <a:r>
              <a:rPr lang="ja-JP" altLang="en-US" dirty="0"/>
              <a:t>岡山</a:t>
            </a:r>
            <a:r>
              <a:rPr lang="ja-JP" altLang="ja-JP" dirty="0" smtClean="0"/>
              <a:t>県内においては、</a:t>
            </a:r>
            <a:r>
              <a:rPr lang="ja-JP" altLang="en-US" dirty="0" smtClean="0"/>
              <a:t>二番目に</a:t>
            </a:r>
            <a:r>
              <a:rPr lang="ja-JP" altLang="ja-JP" dirty="0" smtClean="0"/>
              <a:t>人口の多い</a:t>
            </a:r>
            <a:r>
              <a:rPr lang="ja-JP" altLang="en-US" dirty="0" smtClean="0"/>
              <a:t>市で</a:t>
            </a:r>
            <a:r>
              <a:rPr lang="ja-JP" altLang="ja-JP" dirty="0" smtClean="0"/>
              <a:t>ある。</a:t>
            </a:r>
            <a:r>
              <a:rPr lang="ja-JP" altLang="en-US" dirty="0" smtClean="0"/>
              <a:t>総人口は、</a:t>
            </a:r>
            <a:r>
              <a:rPr lang="en-US" altLang="ja-JP" dirty="0" smtClean="0"/>
              <a:t>483,154</a:t>
            </a:r>
            <a:r>
              <a:rPr lang="ja-JP" altLang="en-US" dirty="0" smtClean="0"/>
              <a:t>人（平成</a:t>
            </a:r>
            <a:r>
              <a:rPr lang="en-US" altLang="ja-JP" dirty="0" smtClean="0"/>
              <a:t>26</a:t>
            </a:r>
            <a:r>
              <a:rPr lang="ja-JP" altLang="en-US" dirty="0" smtClean="0"/>
              <a:t>年末住民基本帳人口）</a:t>
            </a:r>
            <a:r>
              <a:rPr lang="ja-JP" altLang="ja-JP" dirty="0" smtClean="0"/>
              <a:t>。</a:t>
            </a:r>
            <a:r>
              <a:rPr lang="ja-JP" altLang="en-US" dirty="0" smtClean="0"/>
              <a:t>四国から山陰地方へつながる南北の交通軸と東西に走る山陽道が交差する中国地方の交流拠点となる中核市である。また年間</a:t>
            </a:r>
            <a:r>
              <a:rPr lang="en-US" altLang="ja-JP" dirty="0" smtClean="0"/>
              <a:t>600</a:t>
            </a:r>
            <a:r>
              <a:rPr lang="ja-JP" altLang="en-US" dirty="0" smtClean="0"/>
              <a:t>万人以上が訪れる観光都市でもある。面積は、</a:t>
            </a:r>
            <a:r>
              <a:rPr lang="en-US" altLang="ja-JP" dirty="0"/>
              <a:t>354.73</a:t>
            </a:r>
            <a:r>
              <a:rPr lang="ja-JP" altLang="en-US" dirty="0" smtClean="0"/>
              <a:t>ｋｍ</a:t>
            </a:r>
            <a:r>
              <a:rPr lang="ja-JP" altLang="en-US" baseline="30000" dirty="0" smtClean="0"/>
              <a:t>２</a:t>
            </a:r>
            <a:r>
              <a:rPr lang="ja-JP" altLang="en-US" dirty="0" smtClean="0"/>
              <a:t>。</a:t>
            </a:r>
            <a:endParaRPr lang="ja-JP" altLang="ja-JP" dirty="0"/>
          </a:p>
        </p:txBody>
      </p:sp>
      <p:sp>
        <p:nvSpPr>
          <p:cNvPr id="4" name="正方形/長方形 3"/>
          <p:cNvSpPr/>
          <p:nvPr/>
        </p:nvSpPr>
        <p:spPr>
          <a:xfrm>
            <a:off x="251520" y="1412776"/>
            <a:ext cx="8640960" cy="5184576"/>
          </a:xfrm>
          <a:prstGeom prst="rect">
            <a:avLst/>
          </a:prstGeom>
        </p:spPr>
        <p:txBody>
          <a:bodyPr wrap="square" anchor="ctr" anchorCtr="0">
            <a:normAutofit fontScale="92500" lnSpcReduction="10000"/>
          </a:bodyPr>
          <a:lstStyle/>
          <a:p>
            <a:pPr>
              <a:spcAft>
                <a:spcPts val="600"/>
              </a:spcAft>
            </a:pPr>
            <a:r>
              <a:rPr lang="ja-JP" altLang="en-US" b="1" dirty="0" smtClean="0"/>
              <a:t>倉敷市中心市街地活性化基本計画</a:t>
            </a:r>
            <a:endParaRPr lang="en-US" altLang="ja-JP" b="1" dirty="0" smtClean="0"/>
          </a:p>
          <a:p>
            <a:pPr>
              <a:spcAft>
                <a:spcPts val="600"/>
              </a:spcAft>
            </a:pPr>
            <a:r>
              <a:rPr lang="ja-JP" altLang="en-US" b="1" smtClean="0"/>
              <a:t>　</a:t>
            </a:r>
            <a:r>
              <a:rPr lang="ja-JP" altLang="en-US" smtClean="0"/>
              <a:t>中心</a:t>
            </a:r>
            <a:r>
              <a:rPr lang="ja-JP" altLang="en-US" dirty="0" smtClean="0"/>
              <a:t>市街地の活性化に関する法律に基づいて策定した、本計画は平成</a:t>
            </a:r>
            <a:r>
              <a:rPr lang="en-US" altLang="ja-JP" dirty="0" smtClean="0"/>
              <a:t>22</a:t>
            </a:r>
            <a:r>
              <a:rPr lang="ja-JP" altLang="en-US" dirty="0" smtClean="0"/>
              <a:t>年</a:t>
            </a:r>
            <a:r>
              <a:rPr lang="en-US" altLang="ja-JP" dirty="0" smtClean="0"/>
              <a:t>3</a:t>
            </a:r>
            <a:r>
              <a:rPr lang="ja-JP" altLang="en-US" dirty="0" smtClean="0"/>
              <a:t>月に内閣総理大臣の認定を受ける。岡山県下では、初めての認定である。</a:t>
            </a:r>
            <a:endParaRPr lang="en-US" altLang="ja-JP" dirty="0" smtClean="0"/>
          </a:p>
          <a:p>
            <a:pPr>
              <a:spcAft>
                <a:spcPts val="600"/>
              </a:spcAft>
            </a:pPr>
            <a:r>
              <a:rPr lang="ja-JP" altLang="en-US" dirty="0" smtClean="0"/>
              <a:t>テーマ：「</a:t>
            </a:r>
            <a:r>
              <a:rPr lang="ja-JP" altLang="en-US" dirty="0"/>
              <a:t>世界に誇る</a:t>
            </a:r>
            <a:r>
              <a:rPr lang="ja-JP" altLang="en-US"/>
              <a:t>伝統</a:t>
            </a:r>
            <a:r>
              <a:rPr lang="ja-JP" altLang="en-US" smtClean="0"/>
              <a:t>文化　居心地</a:t>
            </a:r>
            <a:r>
              <a:rPr lang="ja-JP" altLang="en-US" dirty="0"/>
              <a:t>のよいまちくらしき</a:t>
            </a:r>
            <a:r>
              <a:rPr lang="ja-JP" altLang="en-US" dirty="0" smtClean="0"/>
              <a:t>」</a:t>
            </a:r>
            <a:endParaRPr lang="en-US" altLang="ja-JP" dirty="0"/>
          </a:p>
          <a:p>
            <a:pPr>
              <a:spcAft>
                <a:spcPts val="600"/>
              </a:spcAft>
            </a:pPr>
            <a:r>
              <a:rPr lang="ja-JP" altLang="en-US" dirty="0" smtClean="0"/>
              <a:t>テーマ達成のキーワード：「誇り」・「持続」・「交流</a:t>
            </a:r>
            <a:r>
              <a:rPr lang="ja-JP" altLang="en-US" smtClean="0"/>
              <a:t>」。　</a:t>
            </a:r>
            <a:endParaRPr lang="en-US" altLang="ja-JP" b="1" dirty="0" smtClean="0"/>
          </a:p>
          <a:p>
            <a:pPr>
              <a:spcAft>
                <a:spcPts val="600"/>
              </a:spcAft>
            </a:pPr>
            <a:r>
              <a:rPr lang="ja-JP" altLang="en-US" dirty="0" smtClean="0"/>
              <a:t>計画期間：平成</a:t>
            </a:r>
            <a:r>
              <a:rPr lang="en-US" altLang="ja-JP" dirty="0" smtClean="0"/>
              <a:t>22</a:t>
            </a:r>
            <a:r>
              <a:rPr lang="ja-JP" altLang="en-US" dirty="0" smtClean="0"/>
              <a:t>年</a:t>
            </a:r>
            <a:r>
              <a:rPr lang="en-US" altLang="ja-JP" dirty="0" smtClean="0"/>
              <a:t>3</a:t>
            </a:r>
            <a:r>
              <a:rPr lang="ja-JP" altLang="en-US" dirty="0" smtClean="0"/>
              <a:t>月～平成</a:t>
            </a:r>
            <a:r>
              <a:rPr lang="en-US" altLang="ja-JP" dirty="0" smtClean="0"/>
              <a:t>27</a:t>
            </a:r>
            <a:r>
              <a:rPr lang="ja-JP" altLang="en-US" dirty="0" smtClean="0"/>
              <a:t>年</a:t>
            </a:r>
            <a:r>
              <a:rPr lang="en-US" altLang="ja-JP" dirty="0" smtClean="0"/>
              <a:t>3</a:t>
            </a:r>
            <a:r>
              <a:rPr lang="ja-JP" altLang="en-US" dirty="0" smtClean="0"/>
              <a:t>月の概ね</a:t>
            </a:r>
            <a:r>
              <a:rPr lang="en-US" altLang="ja-JP" smtClean="0"/>
              <a:t>5</a:t>
            </a:r>
            <a:r>
              <a:rPr lang="ja-JP" altLang="en-US" smtClean="0"/>
              <a:t>年間　区域</a:t>
            </a:r>
            <a:r>
              <a:rPr lang="ja-JP" altLang="en-US" dirty="0" smtClean="0"/>
              <a:t>：</a:t>
            </a:r>
            <a:r>
              <a:rPr lang="en-US" altLang="ja-JP" dirty="0" smtClean="0"/>
              <a:t>JR</a:t>
            </a:r>
            <a:r>
              <a:rPr lang="ja-JP" altLang="en-US" dirty="0" smtClean="0"/>
              <a:t>倉敷駅周辺の</a:t>
            </a:r>
            <a:r>
              <a:rPr lang="ja-JP" altLang="en-US" smtClean="0"/>
              <a:t>約</a:t>
            </a:r>
            <a:r>
              <a:rPr lang="en-US" altLang="ja-JP" smtClean="0"/>
              <a:t>175ha</a:t>
            </a:r>
            <a:r>
              <a:rPr lang="ja-JP" altLang="en-US" smtClean="0"/>
              <a:t>　</a:t>
            </a:r>
            <a:endParaRPr lang="en-US" altLang="ja-JP" dirty="0" smtClean="0"/>
          </a:p>
          <a:p>
            <a:pPr>
              <a:spcAft>
                <a:spcPts val="600"/>
              </a:spcAft>
            </a:pPr>
            <a:r>
              <a:rPr lang="ja-JP" altLang="en-US" smtClean="0"/>
              <a:t>　</a:t>
            </a:r>
            <a:r>
              <a:rPr lang="en-US" altLang="ja-JP" smtClean="0"/>
              <a:t>JR</a:t>
            </a:r>
            <a:r>
              <a:rPr lang="ja-JP" altLang="en-US" dirty="0" smtClean="0"/>
              <a:t>倉敷駅周辺の中心市街地は、商業、居住等の都市機能が集積し、長い歴史の中で文化、伝統をはぐくみ、各種機能を培ってきた「まちの顔」である。しかし、都市機能の拡散、モータリゼーションの進展、大規模集客施設の郊外立地、居住人人口の減少等、中心市街地の衰退が進んでいる。今後は、中心市街地に蓄積されている歴史的・文化資源や観光資源、</a:t>
            </a:r>
            <a:r>
              <a:rPr lang="en-US" altLang="ja-JP" dirty="0" smtClean="0"/>
              <a:t>JR</a:t>
            </a:r>
            <a:r>
              <a:rPr lang="ja-JP" altLang="en-US" dirty="0" smtClean="0"/>
              <a:t>倉敷駅・中央病院などの既存のストックを活かしながら、魅力ある拠点づくりと、拠点間の連携と交流を進め、都市機能の集積を図ることにより、暮らしやすい、歩いて暮らせる、賑わいのある、まちづくりを進めていく。</a:t>
            </a:r>
            <a:endParaRPr lang="en-US" altLang="ja-JP" dirty="0" smtClean="0"/>
          </a:p>
          <a:p>
            <a:pPr>
              <a:spcAft>
                <a:spcPts val="600"/>
              </a:spcAft>
            </a:pPr>
            <a:r>
              <a:rPr lang="ja-JP" altLang="en-US" smtClean="0"/>
              <a:t>　主要</a:t>
            </a:r>
            <a:r>
              <a:rPr lang="ja-JP" altLang="en-US" dirty="0" smtClean="0"/>
              <a:t>事業の</a:t>
            </a:r>
            <a:r>
              <a:rPr lang="ja-JP" altLang="en-US" dirty="0"/>
              <a:t>うち</a:t>
            </a:r>
            <a:r>
              <a:rPr lang="ja-JP" altLang="en-US" dirty="0" smtClean="0"/>
              <a:t>の一つである、倉敷市北大型商業施設整備事業によって、市が「倉敷みらい公園」を整備、これと隣接する「三井アウトレットパーク倉敷（</a:t>
            </a:r>
            <a:r>
              <a:rPr lang="en-US" altLang="ja-JP" dirty="0" smtClean="0"/>
              <a:t>H23.12.1</a:t>
            </a:r>
            <a:r>
              <a:rPr lang="ja-JP" altLang="en-US" dirty="0" smtClean="0"/>
              <a:t>）」、「アリオ倉敷（</a:t>
            </a:r>
            <a:r>
              <a:rPr lang="en-US" altLang="ja-JP" dirty="0" smtClean="0"/>
              <a:t>H23/11/25</a:t>
            </a:r>
            <a:r>
              <a:rPr lang="ja-JP" altLang="en-US" dirty="0" smtClean="0"/>
              <a:t>）」が開業した。公共空間と民間商業施設がシームレスに続く、全国でも珍しい都市空間が実現している。年間</a:t>
            </a:r>
            <a:r>
              <a:rPr lang="en-US" altLang="ja-JP" dirty="0" smtClean="0"/>
              <a:t>800</a:t>
            </a:r>
            <a:r>
              <a:rPr lang="ja-JP" altLang="en-US" dirty="0" smtClean="0"/>
              <a:t>万人の見込みを大幅に上回る</a:t>
            </a:r>
            <a:r>
              <a:rPr lang="en-US" altLang="ja-JP" dirty="0" smtClean="0"/>
              <a:t>1,300</a:t>
            </a:r>
            <a:r>
              <a:rPr lang="ja-JP" altLang="en-US" dirty="0" smtClean="0"/>
              <a:t>人が訪れた。</a:t>
            </a:r>
            <a:endParaRPr lang="en-US" altLang="ja-JP" dirty="0" smtClean="0"/>
          </a:p>
          <a:p>
            <a:pPr>
              <a:spcAft>
                <a:spcPts val="600"/>
              </a:spcAft>
            </a:pPr>
            <a:r>
              <a:rPr lang="ja-JP" altLang="en-US" dirty="0" smtClean="0"/>
              <a:t>参考：倉敷市「中活</a:t>
            </a:r>
            <a:r>
              <a:rPr lang="ja-JP" altLang="en-US" smtClean="0"/>
              <a:t>基本計画　計画書」　</a:t>
            </a:r>
            <a:r>
              <a:rPr lang="en-US" altLang="ja-JP" smtClean="0"/>
              <a:t>http</a:t>
            </a:r>
            <a:r>
              <a:rPr lang="en-US" altLang="ja-JP" dirty="0"/>
              <a:t>://</a:t>
            </a:r>
            <a:r>
              <a:rPr lang="en-US" altLang="ja-JP" dirty="0" smtClean="0"/>
              <a:t>www.city.kurashiki.okayama.jp</a:t>
            </a:r>
          </a:p>
        </p:txBody>
      </p:sp>
      <p:sp>
        <p:nvSpPr>
          <p:cNvPr id="5" name="スライド番号プレースホルダ 4"/>
          <p:cNvSpPr>
            <a:spLocks noGrp="1"/>
          </p:cNvSpPr>
          <p:nvPr>
            <p:ph type="sldNum" sz="quarter" idx="12"/>
          </p:nvPr>
        </p:nvSpPr>
        <p:spPr/>
        <p:txBody>
          <a:bodyPr/>
          <a:lstStyle/>
          <a:p>
            <a:fld id="{B9007A7C-23A6-495C-98CB-F3E1C3509BD1}" type="slidenum">
              <a:rPr kumimoji="1" lang="ja-JP" altLang="en-US" smtClean="0"/>
              <a:pPr/>
              <a:t>6</a:t>
            </a:fld>
            <a:endParaRPr kumimoji="1" lang="ja-JP" altLang="en-US"/>
          </a:p>
        </p:txBody>
      </p:sp>
    </p:spTree>
    <p:extLst>
      <p:ext uri="{BB962C8B-B14F-4D97-AF65-F5344CB8AC3E}">
        <p14:creationId xmlns:p14="http://schemas.microsoft.com/office/powerpoint/2010/main" val="3011071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２．人口の長期的動向</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地域経済の状況</a:t>
            </a:r>
            <a:endParaRPr kumimoji="1" lang="ja-JP" altLang="en-US" dirty="0"/>
          </a:p>
        </p:txBody>
      </p:sp>
      <p:sp>
        <p:nvSpPr>
          <p:cNvPr id="4" name="スライド番号プレースホルダ 3"/>
          <p:cNvSpPr>
            <a:spLocks noGrp="1"/>
          </p:cNvSpPr>
          <p:nvPr>
            <p:ph type="sldNum" sz="quarter" idx="12"/>
          </p:nvPr>
        </p:nvSpPr>
        <p:spPr/>
        <p:txBody>
          <a:bodyPr/>
          <a:lstStyle/>
          <a:p>
            <a:fld id="{B9007A7C-23A6-495C-98CB-F3E1C3509BD1}"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kumimoji="1" lang="ja-JP" altLang="en-US" sz="3200" dirty="0" smtClean="0"/>
              <a:t>人口の長期的動向：倉敷就業圏域</a:t>
            </a:r>
            <a:endParaRPr kumimoji="1" lang="ja-JP" altLang="en-US" sz="3200" dirty="0"/>
          </a:p>
        </p:txBody>
      </p:sp>
      <p:sp>
        <p:nvSpPr>
          <p:cNvPr id="4" name="スライド番号プレースホルダ 3"/>
          <p:cNvSpPr>
            <a:spLocks noGrp="1"/>
          </p:cNvSpPr>
          <p:nvPr>
            <p:ph type="sldNum" sz="quarter" idx="12"/>
          </p:nvPr>
        </p:nvSpPr>
        <p:spPr>
          <a:xfrm>
            <a:off x="6577034" y="6389709"/>
            <a:ext cx="2133600" cy="365125"/>
          </a:xfrm>
        </p:spPr>
        <p:txBody>
          <a:bodyPr/>
          <a:lstStyle/>
          <a:p>
            <a:fld id="{B9007A7C-23A6-495C-98CB-F3E1C3509BD1}" type="slidenum">
              <a:rPr kumimoji="1" lang="ja-JP" altLang="en-US" smtClean="0"/>
              <a:pPr/>
              <a:t>8</a:t>
            </a:fld>
            <a:endParaRPr kumimoji="1" lang="ja-JP" altLang="en-US"/>
          </a:p>
        </p:txBody>
      </p:sp>
      <p:sp>
        <p:nvSpPr>
          <p:cNvPr id="6" name="正方形/長方形 5"/>
          <p:cNvSpPr/>
          <p:nvPr/>
        </p:nvSpPr>
        <p:spPr>
          <a:xfrm>
            <a:off x="7092280" y="5660813"/>
            <a:ext cx="2071702" cy="57214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t>参考：国勢調査（</a:t>
            </a:r>
            <a:r>
              <a:rPr kumimoji="1" lang="en-US" altLang="ja-JP" sz="1400" dirty="0" smtClean="0"/>
              <a:t>2010</a:t>
            </a:r>
            <a:r>
              <a:rPr kumimoji="1" lang="ja-JP" altLang="en-US" sz="1400" dirty="0" smtClean="0"/>
              <a:t>年）</a:t>
            </a:r>
            <a:endParaRPr kumimoji="1" lang="ja-JP" altLang="en-US" sz="1400" dirty="0"/>
          </a:p>
        </p:txBody>
      </p:sp>
      <p:sp>
        <p:nvSpPr>
          <p:cNvPr id="7" name="正方形/長方形 6"/>
          <p:cNvSpPr/>
          <p:nvPr/>
        </p:nvSpPr>
        <p:spPr>
          <a:xfrm>
            <a:off x="107504" y="5875763"/>
            <a:ext cx="6984776" cy="7143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smtClean="0"/>
              <a:t>人口は、</a:t>
            </a:r>
            <a:r>
              <a:rPr lang="en-US" altLang="ja-JP" dirty="0" smtClean="0"/>
              <a:t>65</a:t>
            </a:r>
            <a:r>
              <a:rPr lang="ja-JP" altLang="en-US" dirty="0" smtClean="0"/>
              <a:t>年～</a:t>
            </a:r>
            <a:r>
              <a:rPr lang="en-US" altLang="ja-JP" dirty="0" smtClean="0"/>
              <a:t>80</a:t>
            </a:r>
            <a:r>
              <a:rPr lang="ja-JP" altLang="en-US" dirty="0" smtClean="0"/>
              <a:t>年で大きく成長したが、それ以後はほぼ頭打ち</a:t>
            </a:r>
            <a:endParaRPr lang="en-US" altLang="ja-JP" dirty="0" smtClean="0"/>
          </a:p>
          <a:p>
            <a:r>
              <a:rPr lang="ja-JP" altLang="en-US" dirty="0" smtClean="0"/>
              <a:t>→今後は減少傾向か？</a:t>
            </a:r>
            <a:r>
              <a:rPr lang="ja-JP" altLang="en-US" sz="1200" dirty="0" smtClean="0"/>
              <a:t>（理由は何か、バブル崩壊？自然減？社会減？）</a:t>
            </a:r>
            <a:endParaRPr lang="en-US" altLang="ja-JP" sz="1200" dirty="0" smtClean="0"/>
          </a:p>
        </p:txBody>
      </p:sp>
      <p:cxnSp>
        <p:nvCxnSpPr>
          <p:cNvPr id="9" name="直線矢印コネクタ 8"/>
          <p:cNvCxnSpPr/>
          <p:nvPr/>
        </p:nvCxnSpPr>
        <p:spPr>
          <a:xfrm>
            <a:off x="1619672" y="2632704"/>
            <a:ext cx="1789318" cy="1588"/>
          </a:xfrm>
          <a:prstGeom prst="straightConnector1">
            <a:avLst/>
          </a:prstGeom>
          <a:ln w="50800" cmpd="sng">
            <a:tailEnd type="non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V="1">
            <a:off x="3390698" y="1714488"/>
            <a:ext cx="1857388" cy="928694"/>
          </a:xfrm>
          <a:prstGeom prst="straightConnector1">
            <a:avLst/>
          </a:prstGeom>
          <a:ln w="50800" cmpd="sng">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5204782" y="1744968"/>
            <a:ext cx="3039626" cy="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graphicFrame>
        <p:nvGraphicFramePr>
          <p:cNvPr id="12" name="グラフ 11"/>
          <p:cNvGraphicFramePr>
            <a:graphicFrameLocks/>
          </p:cNvGraphicFramePr>
          <p:nvPr>
            <p:extLst>
              <p:ext uri="{D42A27DB-BD31-4B8C-83A1-F6EECF244321}">
                <p14:modId xmlns:p14="http://schemas.microsoft.com/office/powerpoint/2010/main" val="1201470294"/>
              </p:ext>
            </p:extLst>
          </p:nvPr>
        </p:nvGraphicFramePr>
        <p:xfrm>
          <a:off x="395536" y="1268760"/>
          <a:ext cx="8424936" cy="4525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fontScale="90000"/>
          </a:bodyPr>
          <a:lstStyle/>
          <a:p>
            <a:r>
              <a:rPr kumimoji="1" lang="ja-JP" altLang="en-US" sz="3600" dirty="0" smtClean="0"/>
              <a:t>市町村別人口の長期的動向：倉敷就業圏域</a:t>
            </a:r>
            <a:endParaRPr kumimoji="1" lang="ja-JP" altLang="en-US" sz="3600" dirty="0"/>
          </a:p>
        </p:txBody>
      </p:sp>
      <p:sp>
        <p:nvSpPr>
          <p:cNvPr id="4" name="スライド番号プレースホルダー 3"/>
          <p:cNvSpPr>
            <a:spLocks noGrp="1"/>
          </p:cNvSpPr>
          <p:nvPr>
            <p:ph type="sldNum" sz="quarter" idx="12"/>
          </p:nvPr>
        </p:nvSpPr>
        <p:spPr/>
        <p:txBody>
          <a:bodyPr/>
          <a:lstStyle/>
          <a:p>
            <a:fld id="{B9007A7C-23A6-495C-98CB-F3E1C3509BD1}" type="slidenum">
              <a:rPr kumimoji="1" lang="ja-JP" altLang="en-US" smtClean="0"/>
              <a:pPr/>
              <a:t>9</a:t>
            </a:fld>
            <a:endParaRPr kumimoji="1" lang="ja-JP" altLang="en-US"/>
          </a:p>
        </p:txBody>
      </p:sp>
      <p:sp>
        <p:nvSpPr>
          <p:cNvPr id="6" name="正方形/長方形 5"/>
          <p:cNvSpPr/>
          <p:nvPr/>
        </p:nvSpPr>
        <p:spPr>
          <a:xfrm>
            <a:off x="6385182" y="5830181"/>
            <a:ext cx="2071702" cy="358966"/>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t>参考：国勢調査（</a:t>
            </a:r>
            <a:r>
              <a:rPr kumimoji="1" lang="en-US" altLang="ja-JP" sz="1400" dirty="0" smtClean="0"/>
              <a:t>2010</a:t>
            </a:r>
            <a:r>
              <a:rPr kumimoji="1" lang="ja-JP" altLang="en-US" sz="1400" dirty="0" smtClean="0"/>
              <a:t>年）</a:t>
            </a:r>
            <a:endParaRPr kumimoji="1" lang="ja-JP" altLang="en-US" sz="1400" dirty="0"/>
          </a:p>
        </p:txBody>
      </p:sp>
      <p:graphicFrame>
        <p:nvGraphicFramePr>
          <p:cNvPr id="7" name="グラフ 6"/>
          <p:cNvGraphicFramePr>
            <a:graphicFrameLocks/>
          </p:cNvGraphicFramePr>
          <p:nvPr>
            <p:extLst>
              <p:ext uri="{D42A27DB-BD31-4B8C-83A1-F6EECF244321}">
                <p14:modId xmlns:p14="http://schemas.microsoft.com/office/powerpoint/2010/main" val="4245545407"/>
              </p:ext>
            </p:extLst>
          </p:nvPr>
        </p:nvGraphicFramePr>
        <p:xfrm>
          <a:off x="611560" y="1166400"/>
          <a:ext cx="7848872" cy="4525200"/>
        </p:xfrm>
        <a:graphic>
          <a:graphicData uri="http://schemas.openxmlformats.org/drawingml/2006/chart">
            <c:chart xmlns:c="http://schemas.openxmlformats.org/drawingml/2006/chart" xmlns:r="http://schemas.openxmlformats.org/officeDocument/2006/relationships" r:id="rId3"/>
          </a:graphicData>
        </a:graphic>
      </p:graphicFrame>
      <p:sp>
        <p:nvSpPr>
          <p:cNvPr id="8" name="正方形/長方形 7"/>
          <p:cNvSpPr/>
          <p:nvPr/>
        </p:nvSpPr>
        <p:spPr>
          <a:xfrm>
            <a:off x="321094" y="5875763"/>
            <a:ext cx="6048672" cy="50556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smtClean="0"/>
              <a:t>期間に関係なく、圏域人口の</a:t>
            </a:r>
            <a:r>
              <a:rPr lang="en-US" altLang="ja-JP" dirty="0" smtClean="0"/>
              <a:t>70%</a:t>
            </a:r>
            <a:r>
              <a:rPr lang="ja-JP" altLang="en-US" dirty="0" smtClean="0"/>
              <a:t>～</a:t>
            </a:r>
            <a:r>
              <a:rPr lang="en-US" altLang="ja-JP" dirty="0" smtClean="0"/>
              <a:t>80%</a:t>
            </a:r>
            <a:r>
              <a:rPr lang="ja-JP" altLang="en-US" dirty="0" smtClean="0"/>
              <a:t>は倉敷市が占める。</a:t>
            </a:r>
            <a:endParaRPr lang="en-US" altLang="ja-JP" dirty="0" smtClean="0"/>
          </a:p>
        </p:txBody>
      </p:sp>
    </p:spTree>
    <p:extLst>
      <p:ext uri="{BB962C8B-B14F-4D97-AF65-F5344CB8AC3E}">
        <p14:creationId xmlns:p14="http://schemas.microsoft.com/office/powerpoint/2010/main" val="1605204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2232</TotalTime>
  <Words>2027</Words>
  <Application>Microsoft Office PowerPoint</Application>
  <PresentationFormat>画面に合わせる (4:3)</PresentationFormat>
  <Paragraphs>510</Paragraphs>
  <Slides>22</Slides>
  <Notes>16</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Office テーマ</vt:lpstr>
      <vt:lpstr>課題（Term Report）について</vt:lpstr>
      <vt:lpstr>地域経済構造分析 倉敷地域就業圏域の例</vt:lpstr>
      <vt:lpstr>１．就業圏域</vt:lpstr>
      <vt:lpstr>PowerPoint プレゼンテーション</vt:lpstr>
      <vt:lpstr>PowerPoint プレゼンテーション</vt:lpstr>
      <vt:lpstr>PowerPoint プレゼンテーション</vt:lpstr>
      <vt:lpstr>２．人口の長期的動向</vt:lpstr>
      <vt:lpstr>人口の長期的動向：倉敷就業圏域</vt:lpstr>
      <vt:lpstr>市町村別人口の長期的動向：倉敷就業圏域</vt:lpstr>
      <vt:lpstr>人口の長期的変動:倉敷就業圏域</vt:lpstr>
      <vt:lpstr>都市発展段階仮説</vt:lpstr>
      <vt:lpstr>都市のライフサイクル：倉敷就業圏域</vt:lpstr>
      <vt:lpstr>人口の自然増減：倉敷就業圏域</vt:lpstr>
      <vt:lpstr>人口の社会増減：倉敷就業圏域</vt:lpstr>
      <vt:lpstr>地域経済構造の識別</vt:lpstr>
      <vt:lpstr>PowerPoint プレゼンテーション</vt:lpstr>
      <vt:lpstr>PowerPoint プレゼンテーション</vt:lpstr>
      <vt:lpstr>PowerPoint プレゼンテーション</vt:lpstr>
      <vt:lpstr>雇用吸収産業：倉敷市就業圏域</vt:lpstr>
      <vt:lpstr>製造業の雇用吸収力：倉敷市就業圏域</vt:lpstr>
      <vt:lpstr>所得創出産業：倉敷市</vt:lpstr>
      <vt:lpstr>総所得（付加価値）に対する産業構成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owner</dc:creator>
  <cp:lastModifiedBy>Ryo</cp:lastModifiedBy>
  <cp:revision>158</cp:revision>
  <dcterms:created xsi:type="dcterms:W3CDTF">2014-05-27T14:42:14Z</dcterms:created>
  <dcterms:modified xsi:type="dcterms:W3CDTF">2014-07-20T05:27:17Z</dcterms:modified>
</cp:coreProperties>
</file>