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85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22320;&#22495;&#32076;&#28168;&#23398;\&#24179;&#25104;30&#24180;&#24230;&#24460;&#26399;\&#35506;&#38988;&#65297;&#65288;&#25104;&#38263;&#12398;&#24382;&#21147;&#24615;&#652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&#22320;&#22495;&#32076;&#28168;&#23398;\&#24179;&#25104;30&#24180;&#24230;&#24460;&#26399;\&#35506;&#38988;&#65297;&#65288;&#25104;&#38263;&#12398;&#24382;&#21147;&#24615;&#65289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fld id="{8F23263B-C023-4815-91DC-2A93ACF4F545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DFCA-4A69-8D4E-C60CEA59EB2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F6EFB9DA-B128-415F-9AA0-198C1A1146D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DFCA-4A69-8D4E-C60CEA59EB2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462B9443-0437-4F6C-B130-D78854C0813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DFCA-4A69-8D4E-C60CEA59EB2F}"/>
                </c:ext>
              </c:extLst>
            </c:dLbl>
            <c:dLbl>
              <c:idx val="3"/>
              <c:layout>
                <c:manualLayout>
                  <c:x val="-2.9985007496251912E-2"/>
                  <c:y val="3.0651338150909292E-2"/>
                </c:manualLayout>
              </c:layout>
              <c:tx>
                <c:rich>
                  <a:bodyPr/>
                  <a:lstStyle/>
                  <a:p>
                    <a:fld id="{224579E4-A7DE-460D-AE39-C8BC4FA52D3E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FCA-4A69-8D4E-C60CEA59EB2F}"/>
                </c:ext>
              </c:extLst>
            </c:dLbl>
            <c:dLbl>
              <c:idx val="4"/>
              <c:layout>
                <c:manualLayout>
                  <c:x val="-7.1964017991004492E-2"/>
                  <c:y val="-1.650456669664355E-2"/>
                </c:manualLayout>
              </c:layout>
              <c:tx>
                <c:rich>
                  <a:bodyPr/>
                  <a:lstStyle/>
                  <a:p>
                    <a:fld id="{1D940E3D-B2C1-4251-8A2B-AE79E7246392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DFCA-4A69-8D4E-C60CEA59EB2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6FA70B82-4CCC-4C87-91C5-AFE211F06FA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DFCA-4A69-8D4E-C60CEA59EB2F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F883124B-159A-42F5-BF8A-E110822F8621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DFCA-4A69-8D4E-C60CEA59EB2F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C2F17BDE-A124-4913-B135-9B847BE963FA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DFCA-4A69-8D4E-C60CEA59EB2F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01408116-019D-4E5D-8F69-5ECF578523B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DFCA-4A69-8D4E-C60CEA59EB2F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480FCD6B-620B-4B04-A49A-F472C2F498F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DFCA-4A69-8D4E-C60CEA59EB2F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9842CBC2-602A-4A48-8F44-FDC747E6244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DFCA-4A69-8D4E-C60CEA59EB2F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A4FEF58F-8152-4E88-978A-93B7ECBB366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DFCA-4A69-8D4E-C60CEA59EB2F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EA5474F7-C524-4126-8968-21DACB586751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DFCA-4A69-8D4E-C60CEA59EB2F}"/>
                </c:ext>
              </c:extLst>
            </c:dLbl>
            <c:dLbl>
              <c:idx val="13"/>
              <c:layout>
                <c:manualLayout>
                  <c:x val="-7.3295838271059631E-17"/>
                  <c:y val="2.1524661650397313E-2"/>
                </c:manualLayout>
              </c:layout>
              <c:tx>
                <c:rich>
                  <a:bodyPr/>
                  <a:lstStyle/>
                  <a:p>
                    <a:fld id="{CA46E76F-BB23-4C52-ABE0-617052CA4E92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DFCA-4A69-8D4E-C60CEA59EB2F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C8690DF0-6B01-44BD-B07A-CC6A7CB5C7D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DFCA-4A69-8D4E-C60CEA59EB2F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C82B6926-2333-4984-8932-38E4CD62EDC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DFCA-4A69-8D4E-C60CEA59EB2F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FEBC536A-68A2-4959-BFDC-2984AA7C54B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DFCA-4A69-8D4E-C60CEA59EB2F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4C24E31F-DA3F-46C5-AD1A-D365156F5CE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DFCA-4A69-8D4E-C60CEA59EB2F}"/>
                </c:ext>
              </c:extLst>
            </c:dLbl>
            <c:dLbl>
              <c:idx val="18"/>
              <c:layout>
                <c:manualLayout>
                  <c:x val="-5.997001499250411E-3"/>
                  <c:y val="1.414677145426574E-2"/>
                </c:manualLayout>
              </c:layout>
              <c:tx>
                <c:rich>
                  <a:bodyPr/>
                  <a:lstStyle/>
                  <a:p>
                    <a:fld id="{779B6FE4-8077-445D-A95D-7835427DE128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2-DFCA-4A69-8D4E-C60CEA59EB2F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0AA02A5F-B361-4782-B00B-96C8DD2CCDE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DFCA-4A69-8D4E-C60CEA59EB2F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C40808FC-8ED5-4111-951A-9AE7EEF807C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DFCA-4A69-8D4E-C60CEA59EB2F}"/>
                </c:ext>
              </c:extLst>
            </c:dLbl>
            <c:dLbl>
              <c:idx val="21"/>
              <c:layout>
                <c:manualLayout>
                  <c:x val="-7.3295838271059631E-17"/>
                  <c:y val="1.8862361939021102E-2"/>
                </c:manualLayout>
              </c:layout>
              <c:tx>
                <c:rich>
                  <a:bodyPr/>
                  <a:lstStyle/>
                  <a:p>
                    <a:fld id="{13635615-F001-48D8-B72B-4A6FD319A614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5-DFCA-4A69-8D4E-C60CEA59EB2F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39441936-9E53-404A-9094-82FC0C6F00D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DFCA-4A69-8D4E-C60CEA59EB2F}"/>
                </c:ext>
              </c:extLst>
            </c:dLbl>
            <c:dLbl>
              <c:idx val="23"/>
              <c:layout>
                <c:manualLayout>
                  <c:x val="-7.7961019490254871E-2"/>
                  <c:y val="4.7155904847552754E-3"/>
                </c:manualLayout>
              </c:layout>
              <c:tx>
                <c:rich>
                  <a:bodyPr/>
                  <a:lstStyle/>
                  <a:p>
                    <a:fld id="{FBE04BC6-E018-4F2A-B7D4-3BA4A75C57F9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7-DFCA-4A69-8D4E-C60CEA59EB2F}"/>
                </c:ext>
              </c:extLst>
            </c:dLbl>
            <c:dLbl>
              <c:idx val="24"/>
              <c:layout/>
              <c:tx>
                <c:rich>
                  <a:bodyPr/>
                  <a:lstStyle/>
                  <a:p>
                    <a:fld id="{6150B533-24EE-4FFB-96DA-2CC5FE3866F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DFCA-4A69-8D4E-C60CEA59EB2F}"/>
                </c:ext>
              </c:extLst>
            </c:dLbl>
            <c:dLbl>
              <c:idx val="25"/>
              <c:layout>
                <c:manualLayout>
                  <c:x val="-5.9970014992503748E-2"/>
                  <c:y val="2.1524661650397313E-2"/>
                </c:manualLayout>
              </c:layout>
              <c:tx>
                <c:rich>
                  <a:bodyPr/>
                  <a:lstStyle/>
                  <a:p>
                    <a:fld id="{C2E1072C-FC3B-4017-BA50-526A2EA4FA37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DFCA-4A69-8D4E-C60CEA59EB2F}"/>
                </c:ext>
              </c:extLst>
            </c:dLbl>
            <c:dLbl>
              <c:idx val="26"/>
              <c:layout/>
              <c:tx>
                <c:rich>
                  <a:bodyPr/>
                  <a:lstStyle/>
                  <a:p>
                    <a:fld id="{9E98B202-84AC-4618-9878-93D34B29198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DFCA-4A69-8D4E-C60CEA59EB2F}"/>
                </c:ext>
              </c:extLst>
            </c:dLbl>
            <c:dLbl>
              <c:idx val="27"/>
              <c:layout>
                <c:manualLayout>
                  <c:x val="2.5987006496751622E-2"/>
                  <c:y val="-2.8699548867196417E-2"/>
                </c:manualLayout>
              </c:layout>
              <c:tx>
                <c:rich>
                  <a:bodyPr/>
                  <a:lstStyle/>
                  <a:p>
                    <a:fld id="{BDA77548-D3C5-4BE0-93B3-066791EEA5C8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DFCA-4A69-8D4E-C60CEA59EB2F}"/>
                </c:ext>
              </c:extLst>
            </c:dLbl>
            <c:dLbl>
              <c:idx val="28"/>
              <c:layout>
                <c:manualLayout>
                  <c:x val="-2.9985007496251874E-2"/>
                  <c:y val="-4.1932738599595953E-2"/>
                </c:manualLayout>
              </c:layout>
              <c:tx>
                <c:rich>
                  <a:bodyPr/>
                  <a:lstStyle/>
                  <a:p>
                    <a:fld id="{E1942130-4154-43B5-A5CC-330B068015EB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DFCA-4A69-8D4E-C60CEA59EB2F}"/>
                </c:ext>
              </c:extLst>
            </c:dLbl>
            <c:dLbl>
              <c:idx val="29"/>
              <c:layout/>
              <c:tx>
                <c:rich>
                  <a:bodyPr/>
                  <a:lstStyle/>
                  <a:p>
                    <a:fld id="{1A8A080F-E726-45F7-B8AB-26B4D43CF05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DFCA-4A69-8D4E-C60CEA59EB2F}"/>
                </c:ext>
              </c:extLst>
            </c:dLbl>
            <c:dLbl>
              <c:idx val="30"/>
              <c:layout/>
              <c:tx>
                <c:rich>
                  <a:bodyPr/>
                  <a:lstStyle/>
                  <a:p>
                    <a:fld id="{202FA7A8-32ED-4112-8BBF-7CD572B5338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DFCA-4A69-8D4E-C60CEA59EB2F}"/>
                </c:ext>
              </c:extLst>
            </c:dLbl>
            <c:dLbl>
              <c:idx val="31"/>
              <c:layout/>
              <c:tx>
                <c:rich>
                  <a:bodyPr/>
                  <a:lstStyle/>
                  <a:p>
                    <a:fld id="{E1A02BE5-9F2C-4ADE-94E4-3A6D326A400A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DFCA-4A69-8D4E-C60CEA59EB2F}"/>
                </c:ext>
              </c:extLst>
            </c:dLbl>
            <c:dLbl>
              <c:idx val="32"/>
              <c:layout/>
              <c:tx>
                <c:rich>
                  <a:bodyPr/>
                  <a:lstStyle/>
                  <a:p>
                    <a:fld id="{1CD455F9-DDAB-49CC-85BD-0D42DE06C86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DFCA-4A69-8D4E-C60CEA59EB2F}"/>
                </c:ext>
              </c:extLst>
            </c:dLbl>
            <c:dLbl>
              <c:idx val="33"/>
              <c:layout>
                <c:manualLayout>
                  <c:x val="-1.1994002998500749E-2"/>
                  <c:y val="3.5874436083995431E-2"/>
                </c:manualLayout>
              </c:layout>
              <c:tx>
                <c:rich>
                  <a:bodyPr/>
                  <a:lstStyle/>
                  <a:p>
                    <a:fld id="{43E878D4-4936-48C0-88C5-F317B95491EC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DFCA-4A69-8D4E-C60CEA59EB2F}"/>
                </c:ext>
              </c:extLst>
            </c:dLbl>
            <c:dLbl>
              <c:idx val="34"/>
              <c:layout/>
              <c:tx>
                <c:rich>
                  <a:bodyPr/>
                  <a:lstStyle/>
                  <a:p>
                    <a:fld id="{F6F0084C-3C1E-45B7-8A12-210647DC695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DFCA-4A69-8D4E-C60CEA59EB2F}"/>
                </c:ext>
              </c:extLst>
            </c:dLbl>
            <c:dLbl>
              <c:idx val="35"/>
              <c:layout/>
              <c:tx>
                <c:rich>
                  <a:bodyPr/>
                  <a:lstStyle/>
                  <a:p>
                    <a:fld id="{464E2B6A-3CDF-4940-A175-C516A7BBFF1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DFCA-4A69-8D4E-C60CEA59EB2F}"/>
                </c:ext>
              </c:extLst>
            </c:dLbl>
            <c:dLbl>
              <c:idx val="36"/>
              <c:layout/>
              <c:tx>
                <c:rich>
                  <a:bodyPr/>
                  <a:lstStyle/>
                  <a:p>
                    <a:fld id="{C02D4A9B-21B7-4CA6-B39C-D004DE9F4C8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DFCA-4A69-8D4E-C60CEA59EB2F}"/>
                </c:ext>
              </c:extLst>
            </c:dLbl>
            <c:dLbl>
              <c:idx val="37"/>
              <c:layout/>
              <c:tx>
                <c:rich>
                  <a:bodyPr/>
                  <a:lstStyle/>
                  <a:p>
                    <a:fld id="{C41601E2-EF73-4867-BC71-E8E1B5B2308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DFCA-4A69-8D4E-C60CEA59EB2F}"/>
                </c:ext>
              </c:extLst>
            </c:dLbl>
            <c:dLbl>
              <c:idx val="38"/>
              <c:layout/>
              <c:tx>
                <c:rich>
                  <a:bodyPr/>
                  <a:lstStyle/>
                  <a:p>
                    <a:fld id="{9038C1D0-1147-4BD8-BF07-F55E62D2DAF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DFCA-4A69-8D4E-C60CEA59EB2F}"/>
                </c:ext>
              </c:extLst>
            </c:dLbl>
            <c:dLbl>
              <c:idx val="39"/>
              <c:layout>
                <c:manualLayout>
                  <c:x val="-5.9970014992503748E-2"/>
                  <c:y val="-4.3049323300794626E-2"/>
                </c:manualLayout>
              </c:layout>
              <c:tx>
                <c:rich>
                  <a:bodyPr/>
                  <a:lstStyle/>
                  <a:p>
                    <a:fld id="{FE0EF707-D709-403C-9282-032CFC295B87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DFCA-4A69-8D4E-C60CEA59EB2F}"/>
                </c:ext>
              </c:extLst>
            </c:dLbl>
            <c:dLbl>
              <c:idx val="40"/>
              <c:layout>
                <c:manualLayout>
                  <c:x val="-9.9950024987506252E-3"/>
                  <c:y val="3.5874436083995473E-2"/>
                </c:manualLayout>
              </c:layout>
              <c:tx>
                <c:rich>
                  <a:bodyPr/>
                  <a:lstStyle/>
                  <a:p>
                    <a:fld id="{49A5C0C0-CD50-4F65-A2A7-279805057AE8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8-DFCA-4A69-8D4E-C60CEA59EB2F}"/>
                </c:ext>
              </c:extLst>
            </c:dLbl>
            <c:dLbl>
              <c:idx val="41"/>
              <c:layout/>
              <c:tx>
                <c:rich>
                  <a:bodyPr/>
                  <a:lstStyle/>
                  <a:p>
                    <a:fld id="{F4CBFA09-065C-43F7-A21B-B95095AE5E5A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DFCA-4A69-8D4E-C60CEA59EB2F}"/>
                </c:ext>
              </c:extLst>
            </c:dLbl>
            <c:dLbl>
              <c:idx val="42"/>
              <c:layout/>
              <c:tx>
                <c:rich>
                  <a:bodyPr/>
                  <a:lstStyle/>
                  <a:p>
                    <a:fld id="{8C567938-0CE6-450D-949E-E9970AD6906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DFCA-4A69-8D4E-C60CEA59EB2F}"/>
                </c:ext>
              </c:extLst>
            </c:dLbl>
            <c:dLbl>
              <c:idx val="43"/>
              <c:layout>
                <c:manualLayout>
                  <c:x val="0"/>
                  <c:y val="-3.7724723878042203E-2"/>
                </c:manualLayout>
              </c:layout>
              <c:tx>
                <c:rich>
                  <a:bodyPr/>
                  <a:lstStyle/>
                  <a:p>
                    <a:fld id="{737D1730-3815-4BB6-A3D8-E88F8AF21D2C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B-DFCA-4A69-8D4E-C60CEA59EB2F}"/>
                </c:ext>
              </c:extLst>
            </c:dLbl>
            <c:dLbl>
              <c:idx val="44"/>
              <c:layout/>
              <c:tx>
                <c:rich>
                  <a:bodyPr/>
                  <a:lstStyle/>
                  <a:p>
                    <a:fld id="{282A4949-481C-4DF4-85F5-E990DDC8919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DFCA-4A69-8D4E-C60CEA59EB2F}"/>
                </c:ext>
              </c:extLst>
            </c:dLbl>
            <c:dLbl>
              <c:idx val="45"/>
              <c:layout>
                <c:manualLayout>
                  <c:x val="1.9990004997501249E-3"/>
                  <c:y val="-4.0082519120419845E-2"/>
                </c:manualLayout>
              </c:layout>
              <c:tx>
                <c:rich>
                  <a:bodyPr/>
                  <a:lstStyle/>
                  <a:p>
                    <a:fld id="{D96811A4-16A4-4B6B-8DCB-F47002453DB4}" type="CELLRANGE">
                      <a:rPr lang="en-US" altLang="ja-JP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DFCA-4A69-8D4E-C60CEA59EB2F}"/>
                </c:ext>
              </c:extLst>
            </c:dLbl>
            <c:dLbl>
              <c:idx val="46"/>
              <c:layout/>
              <c:tx>
                <c:rich>
                  <a:bodyPr/>
                  <a:lstStyle/>
                  <a:p>
                    <a:fld id="{1B2EB9DF-4885-4D9A-9BA1-DFDB9D9887CE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DFCA-4A69-8D4E-C60CEA59EB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'[課題１（成長の弾力性）.xlsx]Sheet1'!$R$4:$R$50</c:f>
              <c:numCache>
                <c:formatCode>0.0%</c:formatCode>
                <c:ptCount val="47"/>
                <c:pt idx="0">
                  <c:v>-4.4925855035477448E-2</c:v>
                </c:pt>
                <c:pt idx="1">
                  <c:v>4.6117525135425948E-2</c:v>
                </c:pt>
                <c:pt idx="2">
                  <c:v>2.8616261304042614E-2</c:v>
                </c:pt>
                <c:pt idx="3">
                  <c:v>-8.9159417002706493E-2</c:v>
                </c:pt>
                <c:pt idx="4">
                  <c:v>-8.9012483275245177E-2</c:v>
                </c:pt>
                <c:pt idx="5">
                  <c:v>-9.7576097546573769E-3</c:v>
                </c:pt>
                <c:pt idx="6">
                  <c:v>-8.3571870145927388E-2</c:v>
                </c:pt>
                <c:pt idx="7">
                  <c:v>-5.9739632791756821E-2</c:v>
                </c:pt>
                <c:pt idx="8">
                  <c:v>4.0071759800924422E-2</c:v>
                </c:pt>
                <c:pt idx="9">
                  <c:v>5.907529541082715E-2</c:v>
                </c:pt>
                <c:pt idx="10">
                  <c:v>0.12090749729155256</c:v>
                </c:pt>
                <c:pt idx="11">
                  <c:v>0.12297346957960978</c:v>
                </c:pt>
                <c:pt idx="12">
                  <c:v>7.5626196489760461E-2</c:v>
                </c:pt>
                <c:pt idx="13">
                  <c:v>-0.1679720108995259</c:v>
                </c:pt>
                <c:pt idx="14">
                  <c:v>-0.21719892820046585</c:v>
                </c:pt>
                <c:pt idx="15">
                  <c:v>-3.0298587873967844E-2</c:v>
                </c:pt>
                <c:pt idx="16">
                  <c:v>2.0046826204849221E-2</c:v>
                </c:pt>
                <c:pt idx="17">
                  <c:v>-0.14683538187001888</c:v>
                </c:pt>
                <c:pt idx="18">
                  <c:v>-9.4852398603601465E-2</c:v>
                </c:pt>
                <c:pt idx="19">
                  <c:v>0.13351588111417467</c:v>
                </c:pt>
                <c:pt idx="20">
                  <c:v>-9.9892156841557E-2</c:v>
                </c:pt>
                <c:pt idx="21">
                  <c:v>7.1520272213957542E-2</c:v>
                </c:pt>
                <c:pt idx="22">
                  <c:v>2.4562705071626882E-2</c:v>
                </c:pt>
                <c:pt idx="23">
                  <c:v>-6.6109312046882904E-2</c:v>
                </c:pt>
                <c:pt idx="24">
                  <c:v>-2.4595463855597594E-2</c:v>
                </c:pt>
                <c:pt idx="25">
                  <c:v>0.18499943824387866</c:v>
                </c:pt>
                <c:pt idx="26">
                  <c:v>0.3149703012919835</c:v>
                </c:pt>
                <c:pt idx="27">
                  <c:v>-0.13069935359912871</c:v>
                </c:pt>
                <c:pt idx="28">
                  <c:v>-0.11286889128586186</c:v>
                </c:pt>
                <c:pt idx="29">
                  <c:v>2.9059205286060135E-2</c:v>
                </c:pt>
                <c:pt idx="30">
                  <c:v>-0.16597335501688243</c:v>
                </c:pt>
                <c:pt idx="31">
                  <c:v>3.7853130966815793E-2</c:v>
                </c:pt>
                <c:pt idx="32">
                  <c:v>-0.15469645558335141</c:v>
                </c:pt>
                <c:pt idx="33">
                  <c:v>-2.4073870122423437E-2</c:v>
                </c:pt>
                <c:pt idx="34">
                  <c:v>-6.0485261370191452E-2</c:v>
                </c:pt>
                <c:pt idx="35">
                  <c:v>-0.20830364175074073</c:v>
                </c:pt>
                <c:pt idx="36">
                  <c:v>-0.11127634179270941</c:v>
                </c:pt>
                <c:pt idx="37">
                  <c:v>-0.15230767154894989</c:v>
                </c:pt>
                <c:pt idx="38">
                  <c:v>-5.4876033057851242E-2</c:v>
                </c:pt>
                <c:pt idx="39">
                  <c:v>-6.5382877245281773E-2</c:v>
                </c:pt>
                <c:pt idx="40">
                  <c:v>-3.536332415247033E-2</c:v>
                </c:pt>
                <c:pt idx="41">
                  <c:v>7.4936830863007634E-2</c:v>
                </c:pt>
                <c:pt idx="42">
                  <c:v>-7.3597756733700934E-2</c:v>
                </c:pt>
                <c:pt idx="43">
                  <c:v>-8.7875038350926998E-2</c:v>
                </c:pt>
                <c:pt idx="44">
                  <c:v>-0.15914126011549978</c:v>
                </c:pt>
                <c:pt idx="45">
                  <c:v>-0.16257326043346576</c:v>
                </c:pt>
                <c:pt idx="46">
                  <c:v>3.3786385015817752E-2</c:v>
                </c:pt>
              </c:numCache>
            </c:numRef>
          </c:xVal>
          <c:yVal>
            <c:numRef>
              <c:f>'[課題１（成長の弾力性）.xlsx]Sheet1'!$T$4:$T$50</c:f>
              <c:numCache>
                <c:formatCode>0.0%</c:formatCode>
                <c:ptCount val="47"/>
                <c:pt idx="0">
                  <c:v>-9.0966692307564503E-3</c:v>
                </c:pt>
                <c:pt idx="1">
                  <c:v>-9.324009324009324E-3</c:v>
                </c:pt>
                <c:pt idx="2">
                  <c:v>-1.0918386100489943E-2</c:v>
                </c:pt>
                <c:pt idx="3">
                  <c:v>-2.579384653758381E-2</c:v>
                </c:pt>
                <c:pt idx="4">
                  <c:v>-2.4957620215007595E-2</c:v>
                </c:pt>
                <c:pt idx="5">
                  <c:v>2.0761375590897472E-2</c:v>
                </c:pt>
                <c:pt idx="6">
                  <c:v>-1.6518380918668824E-2</c:v>
                </c:pt>
                <c:pt idx="7">
                  <c:v>3.5098489296962576E-2</c:v>
                </c:pt>
                <c:pt idx="8">
                  <c:v>1.352702973901544E-2</c:v>
                </c:pt>
                <c:pt idx="9">
                  <c:v>3.2096507234027363E-2</c:v>
                </c:pt>
                <c:pt idx="10">
                  <c:v>-5.6847533742046289E-3</c:v>
                </c:pt>
                <c:pt idx="11">
                  <c:v>2.328920589737913E-2</c:v>
                </c:pt>
                <c:pt idx="12">
                  <c:v>1.1431781476418332E-2</c:v>
                </c:pt>
                <c:pt idx="13">
                  <c:v>2.5088676266205333E-2</c:v>
                </c:pt>
                <c:pt idx="14">
                  <c:v>-2.0670497839351053E-3</c:v>
                </c:pt>
                <c:pt idx="15">
                  <c:v>7.1684967963009079E-3</c:v>
                </c:pt>
                <c:pt idx="16">
                  <c:v>7.7616579993908651E-3</c:v>
                </c:pt>
                <c:pt idx="17">
                  <c:v>7.9440414797422882E-3</c:v>
                </c:pt>
                <c:pt idx="18">
                  <c:v>-1.2717996612176439E-3</c:v>
                </c:pt>
                <c:pt idx="19">
                  <c:v>6.4197403334078631E-3</c:v>
                </c:pt>
                <c:pt idx="20">
                  <c:v>-3.4626675604492336E-4</c:v>
                </c:pt>
                <c:pt idx="21">
                  <c:v>-2.3112681013229719E-4</c:v>
                </c:pt>
                <c:pt idx="22">
                  <c:v>2.4121747712341018E-2</c:v>
                </c:pt>
                <c:pt idx="23">
                  <c:v>3.4420556172948841E-2</c:v>
                </c:pt>
                <c:pt idx="24">
                  <c:v>1.5153219545612091E-2</c:v>
                </c:pt>
                <c:pt idx="25">
                  <c:v>2.4312277446332856E-2</c:v>
                </c:pt>
                <c:pt idx="26">
                  <c:v>1.2594816207924335E-3</c:v>
                </c:pt>
                <c:pt idx="27">
                  <c:v>-1.0816114542638375E-2</c:v>
                </c:pt>
                <c:pt idx="28">
                  <c:v>-7.6049276652524478E-3</c:v>
                </c:pt>
                <c:pt idx="29">
                  <c:v>-1.5494812338323326E-2</c:v>
                </c:pt>
                <c:pt idx="30">
                  <c:v>-4.5545509585503151E-2</c:v>
                </c:pt>
                <c:pt idx="31">
                  <c:v>6.4516054075908899E-3</c:v>
                </c:pt>
                <c:pt idx="32">
                  <c:v>-1.6528139231874826E-2</c:v>
                </c:pt>
                <c:pt idx="33">
                  <c:v>3.4858203830231298E-2</c:v>
                </c:pt>
                <c:pt idx="34">
                  <c:v>1.7033058553026937E-2</c:v>
                </c:pt>
                <c:pt idx="35">
                  <c:v>-8.2449797689024534E-3</c:v>
                </c:pt>
                <c:pt idx="36">
                  <c:v>1.5094048033779235E-2</c:v>
                </c:pt>
                <c:pt idx="37">
                  <c:v>-1.6906909944886871E-2</c:v>
                </c:pt>
                <c:pt idx="38">
                  <c:v>-2.2137654318666402E-2</c:v>
                </c:pt>
                <c:pt idx="39">
                  <c:v>2.1500992515086789E-2</c:v>
                </c:pt>
                <c:pt idx="40">
                  <c:v>3.5599505822211587E-2</c:v>
                </c:pt>
                <c:pt idx="41">
                  <c:v>1.0311542419556056E-3</c:v>
                </c:pt>
                <c:pt idx="42">
                  <c:v>2.4794315719289542E-2</c:v>
                </c:pt>
                <c:pt idx="43">
                  <c:v>-1.2800339424730812E-3</c:v>
                </c:pt>
                <c:pt idx="44">
                  <c:v>2.6768136713927651E-2</c:v>
                </c:pt>
                <c:pt idx="45">
                  <c:v>2.6369175000495834E-2</c:v>
                </c:pt>
                <c:pt idx="46">
                  <c:v>8.1135424663616014E-5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'[課題１（成長の弾力性）.xlsx]Sheet1'!$P$4:$P$50</c15:f>
                <c15:dlblRangeCache>
                  <c:ptCount val="47"/>
                  <c:pt idx="0">
                    <c:v>北海道</c:v>
                  </c:pt>
                  <c:pt idx="1">
                    <c:v>青森</c:v>
                  </c:pt>
                  <c:pt idx="2">
                    <c:v>岩手</c:v>
                  </c:pt>
                  <c:pt idx="3">
                    <c:v>宮城</c:v>
                  </c:pt>
                  <c:pt idx="4">
                    <c:v>秋田</c:v>
                  </c:pt>
                  <c:pt idx="5">
                    <c:v>山形</c:v>
                  </c:pt>
                  <c:pt idx="6">
                    <c:v>福島</c:v>
                  </c:pt>
                  <c:pt idx="7">
                    <c:v>茨城</c:v>
                  </c:pt>
                  <c:pt idx="8">
                    <c:v>栃木</c:v>
                  </c:pt>
                  <c:pt idx="9">
                    <c:v>群馬</c:v>
                  </c:pt>
                  <c:pt idx="10">
                    <c:v>埼玉</c:v>
                  </c:pt>
                  <c:pt idx="11">
                    <c:v>千葉</c:v>
                  </c:pt>
                  <c:pt idx="12">
                    <c:v>東京</c:v>
                  </c:pt>
                  <c:pt idx="13">
                    <c:v>神奈川</c:v>
                  </c:pt>
                  <c:pt idx="14">
                    <c:v>新潟</c:v>
                  </c:pt>
                  <c:pt idx="15">
                    <c:v>富山</c:v>
                  </c:pt>
                  <c:pt idx="16">
                    <c:v>石川</c:v>
                  </c:pt>
                  <c:pt idx="17">
                    <c:v>福井</c:v>
                  </c:pt>
                  <c:pt idx="18">
                    <c:v>山梨</c:v>
                  </c:pt>
                  <c:pt idx="19">
                    <c:v>長野</c:v>
                  </c:pt>
                  <c:pt idx="20">
                    <c:v>岐阜</c:v>
                  </c:pt>
                  <c:pt idx="21">
                    <c:v>静岡</c:v>
                  </c:pt>
                  <c:pt idx="22">
                    <c:v>愛知</c:v>
                  </c:pt>
                  <c:pt idx="23">
                    <c:v>三重</c:v>
                  </c:pt>
                  <c:pt idx="24">
                    <c:v>滋賀</c:v>
                  </c:pt>
                  <c:pt idx="25">
                    <c:v>京都</c:v>
                  </c:pt>
                  <c:pt idx="26">
                    <c:v>大阪</c:v>
                  </c:pt>
                  <c:pt idx="27">
                    <c:v>兵庫</c:v>
                  </c:pt>
                  <c:pt idx="28">
                    <c:v>奈良</c:v>
                  </c:pt>
                  <c:pt idx="29">
                    <c:v>和歌山</c:v>
                  </c:pt>
                  <c:pt idx="30">
                    <c:v>鳥取</c:v>
                  </c:pt>
                  <c:pt idx="31">
                    <c:v>島根</c:v>
                  </c:pt>
                  <c:pt idx="32">
                    <c:v>岡山</c:v>
                  </c:pt>
                  <c:pt idx="33">
                    <c:v>広島</c:v>
                  </c:pt>
                  <c:pt idx="34">
                    <c:v>山口</c:v>
                  </c:pt>
                  <c:pt idx="35">
                    <c:v>徳島</c:v>
                  </c:pt>
                  <c:pt idx="36">
                    <c:v>香川</c:v>
                  </c:pt>
                  <c:pt idx="37">
                    <c:v>愛媛</c:v>
                  </c:pt>
                  <c:pt idx="38">
                    <c:v>高知</c:v>
                  </c:pt>
                  <c:pt idx="39">
                    <c:v>福岡</c:v>
                  </c:pt>
                  <c:pt idx="40">
                    <c:v>佐賀</c:v>
                  </c:pt>
                  <c:pt idx="41">
                    <c:v>長崎</c:v>
                  </c:pt>
                  <c:pt idx="42">
                    <c:v>熊本</c:v>
                  </c:pt>
                  <c:pt idx="43">
                    <c:v>大分</c:v>
                  </c:pt>
                  <c:pt idx="44">
                    <c:v>宮崎</c:v>
                  </c:pt>
                  <c:pt idx="45">
                    <c:v>鹿児島</c:v>
                  </c:pt>
                  <c:pt idx="46">
                    <c:v>沖縄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F-DFCA-4A69-8D4E-C60CEA59EB2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66448160"/>
        <c:axId val="666450120"/>
      </c:scatterChart>
      <c:valAx>
        <c:axId val="666448160"/>
        <c:scaling>
          <c:orientation val="minMax"/>
          <c:min val="-0.25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公的投資の変化率</a:t>
                </a:r>
              </a:p>
            </c:rich>
          </c:tx>
          <c:layout>
            <c:manualLayout>
              <c:xMode val="edge"/>
              <c:yMode val="edge"/>
              <c:x val="0.49384048133413611"/>
              <c:y val="0.949775789482406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%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6450120"/>
        <c:crosses val="autoZero"/>
        <c:crossBetween val="midCat"/>
      </c:valAx>
      <c:valAx>
        <c:axId val="666450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域内総生産の変化率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%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6448160"/>
        <c:crosses val="autoZero"/>
        <c:crossBetween val="midCat"/>
        <c:majorUnit val="1.0000000000000002E-2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/>
              <c:tx>
                <c:rich>
                  <a:bodyPr/>
                  <a:lstStyle/>
                  <a:p>
                    <a:fld id="{DDDEA5C0-8039-443A-9DEF-0D0CF451642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0-2E3A-4759-815E-8F54E18D651A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D6165CA0-3500-4763-B1A3-C0D9440CD16A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1-2E3A-4759-815E-8F54E18D651A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11C8C0DF-735A-4B4C-A92C-62A271182C3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2-2E3A-4759-815E-8F54E18D651A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BDA2E7EB-2705-48D3-8B2D-E731C7D1210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E3A-4759-815E-8F54E18D651A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6FACC5D8-8A3E-4065-B5A3-459AF5579E6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2E3A-4759-815E-8F54E18D651A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fld id="{FA5766DC-D4A9-434E-A3BA-E9EA61A8A54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2E3A-4759-815E-8F54E18D651A}"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fld id="{D99C201C-34BD-4B52-B65C-E385FB0F88F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2E3A-4759-815E-8F54E18D651A}"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fld id="{B886053D-58EB-4913-AB1A-C07D21138F7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2E3A-4759-815E-8F54E18D651A}"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fld id="{3A5F8B77-F902-43ED-ABC5-CD7B717C351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8-2E3A-4759-815E-8F54E18D651A}"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fld id="{7630F0E5-C9C6-475F-B669-8E6D6B596F8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9-2E3A-4759-815E-8F54E18D651A}"/>
                </c:ext>
              </c:extLst>
            </c:dLbl>
            <c:dLbl>
              <c:idx val="10"/>
              <c:layout/>
              <c:tx>
                <c:rich>
                  <a:bodyPr/>
                  <a:lstStyle/>
                  <a:p>
                    <a:fld id="{84225565-FD42-424F-875E-31340E701A32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A-2E3A-4759-815E-8F54E18D651A}"/>
                </c:ext>
              </c:extLst>
            </c:dLbl>
            <c:dLbl>
              <c:idx val="11"/>
              <c:layout/>
              <c:tx>
                <c:rich>
                  <a:bodyPr/>
                  <a:lstStyle/>
                  <a:p>
                    <a:fld id="{4511971E-24EF-40D2-AF3C-E65EC42657A8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B-2E3A-4759-815E-8F54E18D651A}"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fld id="{731F745B-B853-4DD0-9C97-BE4E0FF79B1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C-2E3A-4759-815E-8F54E18D651A}"/>
                </c:ext>
              </c:extLst>
            </c:dLbl>
            <c:dLbl>
              <c:idx val="13"/>
              <c:layout>
                <c:manualLayout>
                  <c:x val="-7.3295838271059631E-17"/>
                  <c:y val="2.1524661650397313E-2"/>
                </c:manualLayout>
              </c:layout>
              <c:tx>
                <c:rich>
                  <a:bodyPr/>
                  <a:lstStyle/>
                  <a:p>
                    <a:fld id="{8D6AE300-C082-4B54-B4A1-8CDAAC9F538F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D-2E3A-4759-815E-8F54E18D651A}"/>
                </c:ext>
              </c:extLst>
            </c:dLbl>
            <c:dLbl>
              <c:idx val="14"/>
              <c:layout/>
              <c:tx>
                <c:rich>
                  <a:bodyPr/>
                  <a:lstStyle/>
                  <a:p>
                    <a:fld id="{E990F8C1-2302-4EFD-8481-242F43AED2B0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E-2E3A-4759-815E-8F54E18D651A}"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fld id="{E1734882-84AE-4670-AB0E-CE1D82CB0FD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F-2E3A-4759-815E-8F54E18D651A}"/>
                </c:ext>
              </c:extLst>
            </c:dLbl>
            <c:dLbl>
              <c:idx val="16"/>
              <c:layout/>
              <c:tx>
                <c:rich>
                  <a:bodyPr/>
                  <a:lstStyle/>
                  <a:p>
                    <a:fld id="{701DF344-4C81-4D07-B079-C324B454E49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0-2E3A-4759-815E-8F54E18D651A}"/>
                </c:ext>
              </c:extLst>
            </c:dLbl>
            <c:dLbl>
              <c:idx val="17"/>
              <c:layout/>
              <c:tx>
                <c:rich>
                  <a:bodyPr/>
                  <a:lstStyle/>
                  <a:p>
                    <a:fld id="{B66F62D1-CA0E-4077-A4F5-92D4CDED5B9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1-2E3A-4759-815E-8F54E18D651A}"/>
                </c:ext>
              </c:extLst>
            </c:dLbl>
            <c:dLbl>
              <c:idx val="18"/>
              <c:layout/>
              <c:tx>
                <c:rich>
                  <a:bodyPr/>
                  <a:lstStyle/>
                  <a:p>
                    <a:fld id="{B0D4B7E4-C8AC-4F33-A2E2-D78244F928D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2-2E3A-4759-815E-8F54E18D651A}"/>
                </c:ext>
              </c:extLst>
            </c:dLbl>
            <c:dLbl>
              <c:idx val="19"/>
              <c:layout/>
              <c:tx>
                <c:rich>
                  <a:bodyPr/>
                  <a:lstStyle/>
                  <a:p>
                    <a:fld id="{908B422B-9629-4FEE-BDEC-A9AE8BCFC02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3-2E3A-4759-815E-8F54E18D651A}"/>
                </c:ext>
              </c:extLst>
            </c:dLbl>
            <c:dLbl>
              <c:idx val="20"/>
              <c:layout/>
              <c:tx>
                <c:rich>
                  <a:bodyPr/>
                  <a:lstStyle/>
                  <a:p>
                    <a:fld id="{38ED183A-C08A-4216-9EA9-046DA799A42A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4-2E3A-4759-815E-8F54E18D651A}"/>
                </c:ext>
              </c:extLst>
            </c:dLbl>
            <c:dLbl>
              <c:idx val="21"/>
              <c:layout/>
              <c:tx>
                <c:rich>
                  <a:bodyPr/>
                  <a:lstStyle/>
                  <a:p>
                    <a:fld id="{AB89FBB2-EE3D-436F-A559-0546EF18FF4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5-2E3A-4759-815E-8F54E18D651A}"/>
                </c:ext>
              </c:extLst>
            </c:dLbl>
            <c:dLbl>
              <c:idx val="22"/>
              <c:layout/>
              <c:tx>
                <c:rich>
                  <a:bodyPr/>
                  <a:lstStyle/>
                  <a:p>
                    <a:fld id="{438A5720-45B1-46A8-9DDB-FC8C3EE85751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6-2E3A-4759-815E-8F54E18D651A}"/>
                </c:ext>
              </c:extLst>
            </c:dLbl>
            <c:dLbl>
              <c:idx val="23"/>
              <c:layout/>
              <c:tx>
                <c:rich>
                  <a:bodyPr/>
                  <a:lstStyle/>
                  <a:p>
                    <a:fld id="{59F4CF2C-1050-42EE-B094-185D2F1AC03E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7-2E3A-4759-815E-8F54E18D651A}"/>
                </c:ext>
              </c:extLst>
            </c:dLbl>
            <c:dLbl>
              <c:idx val="24"/>
              <c:layout/>
              <c:tx>
                <c:rich>
                  <a:bodyPr/>
                  <a:lstStyle/>
                  <a:p>
                    <a:fld id="{94D34F58-B116-4C9B-9306-3CD2AE78484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8-2E3A-4759-815E-8F54E18D651A}"/>
                </c:ext>
              </c:extLst>
            </c:dLbl>
            <c:dLbl>
              <c:idx val="25"/>
              <c:layout>
                <c:manualLayout>
                  <c:x val="-5.9970014992503748E-2"/>
                  <c:y val="2.1524661650397313E-2"/>
                </c:manualLayout>
              </c:layout>
              <c:tx>
                <c:rich>
                  <a:bodyPr/>
                  <a:lstStyle/>
                  <a:p>
                    <a:fld id="{AB061985-2DA5-4C32-9A7E-2EF692D8C29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9-2E3A-4759-815E-8F54E18D651A}"/>
                </c:ext>
              </c:extLst>
            </c:dLbl>
            <c:dLbl>
              <c:idx val="26"/>
              <c:layout/>
              <c:tx>
                <c:rich>
                  <a:bodyPr/>
                  <a:lstStyle/>
                  <a:p>
                    <a:fld id="{306799DD-CD85-429E-B67F-143E76E329E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A-2E3A-4759-815E-8F54E18D651A}"/>
                </c:ext>
              </c:extLst>
            </c:dLbl>
            <c:dLbl>
              <c:idx val="27"/>
              <c:layout>
                <c:manualLayout>
                  <c:x val="2.5987006496751622E-2"/>
                  <c:y val="-2.8699548867196417E-2"/>
                </c:manualLayout>
              </c:layout>
              <c:tx>
                <c:rich>
                  <a:bodyPr/>
                  <a:lstStyle/>
                  <a:p>
                    <a:fld id="{E9F6F131-B4C6-4977-90FA-6186EDFED4C9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B-2E3A-4759-815E-8F54E18D651A}"/>
                </c:ext>
              </c:extLst>
            </c:dLbl>
            <c:dLbl>
              <c:idx val="28"/>
              <c:layout>
                <c:manualLayout>
                  <c:x val="-6.3968015992003996E-2"/>
                  <c:y val="3.5874436083995521E-2"/>
                </c:manualLayout>
              </c:layout>
              <c:tx>
                <c:rich>
                  <a:bodyPr/>
                  <a:lstStyle/>
                  <a:p>
                    <a:fld id="{EAEAFF57-ACF7-4380-9225-6451AD7A127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1C-2E3A-4759-815E-8F54E18D651A}"/>
                </c:ext>
              </c:extLst>
            </c:dLbl>
            <c:dLbl>
              <c:idx val="29"/>
              <c:layout/>
              <c:tx>
                <c:rich>
                  <a:bodyPr/>
                  <a:lstStyle/>
                  <a:p>
                    <a:fld id="{E407089D-0F1F-4623-85A7-EDCC00C926C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D-2E3A-4759-815E-8F54E18D651A}"/>
                </c:ext>
              </c:extLst>
            </c:dLbl>
            <c:dLbl>
              <c:idx val="30"/>
              <c:layout/>
              <c:tx>
                <c:rich>
                  <a:bodyPr/>
                  <a:lstStyle/>
                  <a:p>
                    <a:fld id="{6057D652-96CF-479A-8CE4-1D8DD5B697C4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E-2E3A-4759-815E-8F54E18D651A}"/>
                </c:ext>
              </c:extLst>
            </c:dLbl>
            <c:dLbl>
              <c:idx val="31"/>
              <c:layout/>
              <c:tx>
                <c:rich>
                  <a:bodyPr/>
                  <a:lstStyle/>
                  <a:p>
                    <a:fld id="{95477B96-8E04-44B3-9E80-8982AE8BB361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1F-2E3A-4759-815E-8F54E18D651A}"/>
                </c:ext>
              </c:extLst>
            </c:dLbl>
            <c:dLbl>
              <c:idx val="32"/>
              <c:layout/>
              <c:tx>
                <c:rich>
                  <a:bodyPr/>
                  <a:lstStyle/>
                  <a:p>
                    <a:fld id="{2FE39B33-0C88-49B8-9DB0-3867B1C93B5C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0-2E3A-4759-815E-8F54E18D651A}"/>
                </c:ext>
              </c:extLst>
            </c:dLbl>
            <c:dLbl>
              <c:idx val="33"/>
              <c:layout>
                <c:manualLayout>
                  <c:x val="-1.1994002998500749E-2"/>
                  <c:y val="3.5874436083995431E-2"/>
                </c:manualLayout>
              </c:layout>
              <c:tx>
                <c:rich>
                  <a:bodyPr/>
                  <a:lstStyle/>
                  <a:p>
                    <a:fld id="{A6F78A58-4A41-4E34-82E7-E7BD94E70CD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1-2E3A-4759-815E-8F54E18D651A}"/>
                </c:ext>
              </c:extLst>
            </c:dLbl>
            <c:dLbl>
              <c:idx val="34"/>
              <c:layout/>
              <c:tx>
                <c:rich>
                  <a:bodyPr/>
                  <a:lstStyle/>
                  <a:p>
                    <a:fld id="{658924E5-2B4D-4FCA-8097-C77EB4F713A7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2-2E3A-4759-815E-8F54E18D651A}"/>
                </c:ext>
              </c:extLst>
            </c:dLbl>
            <c:dLbl>
              <c:idx val="35"/>
              <c:layout/>
              <c:tx>
                <c:rich>
                  <a:bodyPr/>
                  <a:lstStyle/>
                  <a:p>
                    <a:fld id="{6382056B-45FB-43E3-B217-D97921D85CB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3-2E3A-4759-815E-8F54E18D651A}"/>
                </c:ext>
              </c:extLst>
            </c:dLbl>
            <c:dLbl>
              <c:idx val="36"/>
              <c:layout/>
              <c:tx>
                <c:rich>
                  <a:bodyPr/>
                  <a:lstStyle/>
                  <a:p>
                    <a:fld id="{C92FF68F-F975-4B14-AC99-A5849B27A48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4-2E3A-4759-815E-8F54E18D651A}"/>
                </c:ext>
              </c:extLst>
            </c:dLbl>
            <c:dLbl>
              <c:idx val="37"/>
              <c:layout/>
              <c:tx>
                <c:rich>
                  <a:bodyPr/>
                  <a:lstStyle/>
                  <a:p>
                    <a:fld id="{383B02FA-EB19-457C-85DA-739408918D71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5-2E3A-4759-815E-8F54E18D651A}"/>
                </c:ext>
              </c:extLst>
            </c:dLbl>
            <c:dLbl>
              <c:idx val="38"/>
              <c:layout/>
              <c:tx>
                <c:rich>
                  <a:bodyPr/>
                  <a:lstStyle/>
                  <a:p>
                    <a:fld id="{104B539C-6C71-4863-9267-436D77AB27C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6-2E3A-4759-815E-8F54E18D651A}"/>
                </c:ext>
              </c:extLst>
            </c:dLbl>
            <c:dLbl>
              <c:idx val="39"/>
              <c:layout>
                <c:manualLayout>
                  <c:x val="-5.9970014992503748E-2"/>
                  <c:y val="-4.3049323300794626E-2"/>
                </c:manualLayout>
              </c:layout>
              <c:tx>
                <c:rich>
                  <a:bodyPr/>
                  <a:lstStyle/>
                  <a:p>
                    <a:fld id="{8340BD02-66FA-4DFE-8D90-FF934359D59D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7-2E3A-4759-815E-8F54E18D651A}"/>
                </c:ext>
              </c:extLst>
            </c:dLbl>
            <c:dLbl>
              <c:idx val="40"/>
              <c:layout>
                <c:manualLayout>
                  <c:x val="-9.9950024987506252E-3"/>
                  <c:y val="3.5874436083995473E-2"/>
                </c:manualLayout>
              </c:layout>
              <c:tx>
                <c:rich>
                  <a:bodyPr/>
                  <a:lstStyle/>
                  <a:p>
                    <a:fld id="{42F39D68-534A-42AC-BF7C-1D77B440190E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8-2E3A-4759-815E-8F54E18D651A}"/>
                </c:ext>
              </c:extLst>
            </c:dLbl>
            <c:dLbl>
              <c:idx val="41"/>
              <c:layout/>
              <c:tx>
                <c:rich>
                  <a:bodyPr/>
                  <a:lstStyle/>
                  <a:p>
                    <a:fld id="{1E381E21-7D9E-4565-BE6F-DF9586FC662B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9-2E3A-4759-815E-8F54E18D651A}"/>
                </c:ext>
              </c:extLst>
            </c:dLbl>
            <c:dLbl>
              <c:idx val="42"/>
              <c:layout/>
              <c:tx>
                <c:rich>
                  <a:bodyPr/>
                  <a:lstStyle/>
                  <a:p>
                    <a:fld id="{0DAD44B2-204C-4335-86F0-E9008E599223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A-2E3A-4759-815E-8F54E18D651A}"/>
                </c:ext>
              </c:extLst>
            </c:dLbl>
            <c:dLbl>
              <c:idx val="43"/>
              <c:layout/>
              <c:tx>
                <c:rich>
                  <a:bodyPr/>
                  <a:lstStyle/>
                  <a:p>
                    <a:fld id="{974A88BD-9251-4CF6-BF97-1D97E3EB0A66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B-2E3A-4759-815E-8F54E18D651A}"/>
                </c:ext>
              </c:extLst>
            </c:dLbl>
            <c:dLbl>
              <c:idx val="44"/>
              <c:layout/>
              <c:tx>
                <c:rich>
                  <a:bodyPr/>
                  <a:lstStyle/>
                  <a:p>
                    <a:fld id="{C7439B53-88FE-4A78-87FC-25B92081D0B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C-2E3A-4759-815E-8F54E18D651A}"/>
                </c:ext>
              </c:extLst>
            </c:dLbl>
            <c:dLbl>
              <c:idx val="45"/>
              <c:layout>
                <c:manualLayout>
                  <c:x val="3.3983008495752122E-2"/>
                  <c:y val="4.12614167416086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9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2BA7DE3-0D61-46C1-9FD4-7740661F48C8}" type="CELLRANGE">
                      <a:rPr lang="ja-JP" altLang="en-US"/>
                      <a:pPr>
                        <a:defRPr/>
                      </a:pPr>
                      <a:t>[CELLRANGE]</a:t>
                    </a:fld>
                    <a:endParaRPr lang="ja-JP" alt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94302848575712"/>
                      <c:h val="7.945769966812640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2D-2E3A-4759-815E-8F54E18D651A}"/>
                </c:ext>
              </c:extLst>
            </c:dLbl>
            <c:dLbl>
              <c:idx val="46"/>
              <c:layout/>
              <c:tx>
                <c:rich>
                  <a:bodyPr/>
                  <a:lstStyle/>
                  <a:p>
                    <a:fld id="{8AAB5F73-42CC-42A0-94EC-2F6A4ED733C5}" type="CELLRANGE">
                      <a:rPr lang="ja-JP" altLang="en-US"/>
                      <a:pPr/>
                      <a:t>[CELLRANGE]</a:t>
                    </a:fld>
                    <a:endParaRPr lang="ja-JP" alt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2E-2E3A-4759-815E-8F54E18D65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'[課題１（成長の弾力性）.xlsx]Sheet1'!$Z$4:$Z$50</c:f>
              <c:numCache>
                <c:formatCode>0.0%</c:formatCode>
                <c:ptCount val="47"/>
                <c:pt idx="0">
                  <c:v>5.0868322964193911E-3</c:v>
                </c:pt>
                <c:pt idx="1">
                  <c:v>-1.2047416938791281E-2</c:v>
                </c:pt>
                <c:pt idx="2">
                  <c:v>-3.2890858117078136E-3</c:v>
                </c:pt>
                <c:pt idx="3">
                  <c:v>1.3658084608059299E-3</c:v>
                </c:pt>
                <c:pt idx="4">
                  <c:v>-7.2336792118177428E-3</c:v>
                </c:pt>
                <c:pt idx="5">
                  <c:v>-1.5066941681424676E-2</c:v>
                </c:pt>
                <c:pt idx="6">
                  <c:v>8.9762674061424959E-3</c:v>
                </c:pt>
                <c:pt idx="7">
                  <c:v>-3.3741675006038856E-3</c:v>
                </c:pt>
                <c:pt idx="8">
                  <c:v>-1.9666462759608497E-2</c:v>
                </c:pt>
                <c:pt idx="9">
                  <c:v>-6.0876720340756725E-3</c:v>
                </c:pt>
                <c:pt idx="10">
                  <c:v>4.2142610013457746E-3</c:v>
                </c:pt>
                <c:pt idx="11">
                  <c:v>5.8402507010694889E-3</c:v>
                </c:pt>
                <c:pt idx="12">
                  <c:v>1.6255054877565026E-2</c:v>
                </c:pt>
                <c:pt idx="13">
                  <c:v>-1.2348058917257597E-2</c:v>
                </c:pt>
                <c:pt idx="14">
                  <c:v>-4.9872603284885058E-3</c:v>
                </c:pt>
                <c:pt idx="15">
                  <c:v>-5.5244550465879724E-3</c:v>
                </c:pt>
                <c:pt idx="16">
                  <c:v>-3.0885255892211284E-3</c:v>
                </c:pt>
                <c:pt idx="17">
                  <c:v>-3.0418699164173408E-2</c:v>
                </c:pt>
                <c:pt idx="18">
                  <c:v>-1.2897959551818454E-2</c:v>
                </c:pt>
                <c:pt idx="19">
                  <c:v>-5.9284604175103752E-3</c:v>
                </c:pt>
                <c:pt idx="20">
                  <c:v>-6.8043775676550518E-3</c:v>
                </c:pt>
                <c:pt idx="21">
                  <c:v>-1.5883505820506093E-2</c:v>
                </c:pt>
                <c:pt idx="22">
                  <c:v>2.1088055043133883E-2</c:v>
                </c:pt>
                <c:pt idx="23">
                  <c:v>7.913937263673643E-3</c:v>
                </c:pt>
                <c:pt idx="24">
                  <c:v>1.4890183415406183E-2</c:v>
                </c:pt>
                <c:pt idx="25">
                  <c:v>1.1202259741696811E-2</c:v>
                </c:pt>
                <c:pt idx="26">
                  <c:v>2.0765378664324843E-2</c:v>
                </c:pt>
                <c:pt idx="27">
                  <c:v>1.0954621136942106E-2</c:v>
                </c:pt>
                <c:pt idx="28">
                  <c:v>-9.0852743524499242E-3</c:v>
                </c:pt>
                <c:pt idx="29">
                  <c:v>-1.6796828490666715E-2</c:v>
                </c:pt>
                <c:pt idx="30">
                  <c:v>-2.0078327894785718E-2</c:v>
                </c:pt>
                <c:pt idx="31">
                  <c:v>5.8923803815647113E-3</c:v>
                </c:pt>
                <c:pt idx="32">
                  <c:v>1.0759574210542106E-4</c:v>
                </c:pt>
                <c:pt idx="33">
                  <c:v>-2.6057658679782009E-3</c:v>
                </c:pt>
                <c:pt idx="34">
                  <c:v>-6.4812344055613169E-3</c:v>
                </c:pt>
                <c:pt idx="35">
                  <c:v>1.7081532661666381E-2</c:v>
                </c:pt>
                <c:pt idx="36">
                  <c:v>-2.0955426021650667E-3</c:v>
                </c:pt>
                <c:pt idx="37">
                  <c:v>1.8746682312183946E-3</c:v>
                </c:pt>
                <c:pt idx="38">
                  <c:v>1.197962075678901E-2</c:v>
                </c:pt>
                <c:pt idx="39">
                  <c:v>3.5077734091074008E-3</c:v>
                </c:pt>
                <c:pt idx="40">
                  <c:v>-5.9684769864982411E-3</c:v>
                </c:pt>
                <c:pt idx="41">
                  <c:v>-3.2470950360961317E-4</c:v>
                </c:pt>
                <c:pt idx="42">
                  <c:v>-9.9264743121527284E-3</c:v>
                </c:pt>
                <c:pt idx="43">
                  <c:v>-7.827329354283874E-3</c:v>
                </c:pt>
                <c:pt idx="44">
                  <c:v>-7.5265369784671375E-3</c:v>
                </c:pt>
                <c:pt idx="45">
                  <c:v>-8.3684092853254528E-3</c:v>
                </c:pt>
                <c:pt idx="46">
                  <c:v>1.0376826241809817E-2</c:v>
                </c:pt>
              </c:numCache>
            </c:numRef>
          </c:xVal>
          <c:yVal>
            <c:numRef>
              <c:f>'[課題１（成長の弾力性）.xlsx]Sheet1'!$T$4:$T$50</c:f>
              <c:numCache>
                <c:formatCode>0.0%</c:formatCode>
                <c:ptCount val="47"/>
                <c:pt idx="0">
                  <c:v>-9.0966692307564503E-3</c:v>
                </c:pt>
                <c:pt idx="1">
                  <c:v>-9.324009324009324E-3</c:v>
                </c:pt>
                <c:pt idx="2">
                  <c:v>-1.0918386100489943E-2</c:v>
                </c:pt>
                <c:pt idx="3">
                  <c:v>-2.579384653758381E-2</c:v>
                </c:pt>
                <c:pt idx="4">
                  <c:v>-2.4957620215007595E-2</c:v>
                </c:pt>
                <c:pt idx="5">
                  <c:v>2.0761375590897472E-2</c:v>
                </c:pt>
                <c:pt idx="6">
                  <c:v>-1.6518380918668824E-2</c:v>
                </c:pt>
                <c:pt idx="7">
                  <c:v>3.5098489296962576E-2</c:v>
                </c:pt>
                <c:pt idx="8">
                  <c:v>1.352702973901544E-2</c:v>
                </c:pt>
                <c:pt idx="9">
                  <c:v>3.2096507234027363E-2</c:v>
                </c:pt>
                <c:pt idx="10">
                  <c:v>-5.6847533742046289E-3</c:v>
                </c:pt>
                <c:pt idx="11">
                  <c:v>2.328920589737913E-2</c:v>
                </c:pt>
                <c:pt idx="12">
                  <c:v>1.1431781476418332E-2</c:v>
                </c:pt>
                <c:pt idx="13">
                  <c:v>2.5088676266205333E-2</c:v>
                </c:pt>
                <c:pt idx="14">
                  <c:v>-2.0670497839351053E-3</c:v>
                </c:pt>
                <c:pt idx="15">
                  <c:v>7.1684967963009079E-3</c:v>
                </c:pt>
                <c:pt idx="16">
                  <c:v>7.7616579993908651E-3</c:v>
                </c:pt>
                <c:pt idx="17">
                  <c:v>7.9440414797422882E-3</c:v>
                </c:pt>
                <c:pt idx="18">
                  <c:v>-1.2717996612176439E-3</c:v>
                </c:pt>
                <c:pt idx="19">
                  <c:v>6.4197403334078631E-3</c:v>
                </c:pt>
                <c:pt idx="20">
                  <c:v>-3.4626675604492336E-4</c:v>
                </c:pt>
                <c:pt idx="21">
                  <c:v>-2.3112681013229719E-4</c:v>
                </c:pt>
                <c:pt idx="22">
                  <c:v>2.4121747712341018E-2</c:v>
                </c:pt>
                <c:pt idx="23">
                  <c:v>3.4420556172948841E-2</c:v>
                </c:pt>
                <c:pt idx="24">
                  <c:v>1.5153219545612091E-2</c:v>
                </c:pt>
                <c:pt idx="25">
                  <c:v>2.4312277446332856E-2</c:v>
                </c:pt>
                <c:pt idx="26">
                  <c:v>1.2594816207924335E-3</c:v>
                </c:pt>
                <c:pt idx="27">
                  <c:v>-1.0816114542638375E-2</c:v>
                </c:pt>
                <c:pt idx="28">
                  <c:v>-7.6049276652524478E-3</c:v>
                </c:pt>
                <c:pt idx="29">
                  <c:v>-1.5494812338323326E-2</c:v>
                </c:pt>
                <c:pt idx="30">
                  <c:v>-4.5545509585503151E-2</c:v>
                </c:pt>
                <c:pt idx="31">
                  <c:v>6.4516054075908899E-3</c:v>
                </c:pt>
                <c:pt idx="32">
                  <c:v>-1.6528139231874826E-2</c:v>
                </c:pt>
                <c:pt idx="33">
                  <c:v>3.4858203830231298E-2</c:v>
                </c:pt>
                <c:pt idx="34">
                  <c:v>1.7033058553026937E-2</c:v>
                </c:pt>
                <c:pt idx="35">
                  <c:v>-8.2449797689024534E-3</c:v>
                </c:pt>
                <c:pt idx="36">
                  <c:v>1.5094048033779235E-2</c:v>
                </c:pt>
                <c:pt idx="37">
                  <c:v>-1.6906909944886871E-2</c:v>
                </c:pt>
                <c:pt idx="38">
                  <c:v>-2.2137654318666402E-2</c:v>
                </c:pt>
                <c:pt idx="39">
                  <c:v>2.1500992515086789E-2</c:v>
                </c:pt>
                <c:pt idx="40">
                  <c:v>3.5599505822211587E-2</c:v>
                </c:pt>
                <c:pt idx="41">
                  <c:v>1.0311542419556056E-3</c:v>
                </c:pt>
                <c:pt idx="42">
                  <c:v>2.4794315719289542E-2</c:v>
                </c:pt>
                <c:pt idx="43">
                  <c:v>-1.2800339424730812E-3</c:v>
                </c:pt>
                <c:pt idx="44">
                  <c:v>2.6768136713927651E-2</c:v>
                </c:pt>
                <c:pt idx="45">
                  <c:v>2.6369175000495834E-2</c:v>
                </c:pt>
                <c:pt idx="46">
                  <c:v>8.1135424663616014E-5</c:v>
                </c:pt>
              </c:numCache>
            </c:numRef>
          </c:yVal>
          <c:smooth val="0"/>
          <c:extLst>
            <c:ext xmlns:c15="http://schemas.microsoft.com/office/drawing/2012/chart" uri="{02D57815-91ED-43cb-92C2-25804820EDAC}">
              <c15:datalabelsRange>
                <c15:f>'[課題１（成長の弾力性）.xlsx]Sheet1'!$P$4:$P$50</c15:f>
                <c15:dlblRangeCache>
                  <c:ptCount val="47"/>
                  <c:pt idx="0">
                    <c:v>北海道</c:v>
                  </c:pt>
                  <c:pt idx="1">
                    <c:v>青森</c:v>
                  </c:pt>
                  <c:pt idx="2">
                    <c:v>岩手</c:v>
                  </c:pt>
                  <c:pt idx="3">
                    <c:v>宮城</c:v>
                  </c:pt>
                  <c:pt idx="4">
                    <c:v>秋田</c:v>
                  </c:pt>
                  <c:pt idx="5">
                    <c:v>山形</c:v>
                  </c:pt>
                  <c:pt idx="6">
                    <c:v>福島</c:v>
                  </c:pt>
                  <c:pt idx="7">
                    <c:v>茨城</c:v>
                  </c:pt>
                  <c:pt idx="8">
                    <c:v>栃木</c:v>
                  </c:pt>
                  <c:pt idx="9">
                    <c:v>群馬</c:v>
                  </c:pt>
                  <c:pt idx="10">
                    <c:v>埼玉</c:v>
                  </c:pt>
                  <c:pt idx="11">
                    <c:v>千葉</c:v>
                  </c:pt>
                  <c:pt idx="12">
                    <c:v>東京</c:v>
                  </c:pt>
                  <c:pt idx="13">
                    <c:v>神奈川</c:v>
                  </c:pt>
                  <c:pt idx="14">
                    <c:v>新潟</c:v>
                  </c:pt>
                  <c:pt idx="15">
                    <c:v>富山</c:v>
                  </c:pt>
                  <c:pt idx="16">
                    <c:v>石川</c:v>
                  </c:pt>
                  <c:pt idx="17">
                    <c:v>福井</c:v>
                  </c:pt>
                  <c:pt idx="18">
                    <c:v>山梨</c:v>
                  </c:pt>
                  <c:pt idx="19">
                    <c:v>長野</c:v>
                  </c:pt>
                  <c:pt idx="20">
                    <c:v>岐阜</c:v>
                  </c:pt>
                  <c:pt idx="21">
                    <c:v>静岡</c:v>
                  </c:pt>
                  <c:pt idx="22">
                    <c:v>愛知</c:v>
                  </c:pt>
                  <c:pt idx="23">
                    <c:v>三重</c:v>
                  </c:pt>
                  <c:pt idx="24">
                    <c:v>滋賀</c:v>
                  </c:pt>
                  <c:pt idx="25">
                    <c:v>京都</c:v>
                  </c:pt>
                  <c:pt idx="26">
                    <c:v>大阪</c:v>
                  </c:pt>
                  <c:pt idx="27">
                    <c:v>兵庫</c:v>
                  </c:pt>
                  <c:pt idx="28">
                    <c:v>奈良</c:v>
                  </c:pt>
                  <c:pt idx="29">
                    <c:v>和歌山</c:v>
                  </c:pt>
                  <c:pt idx="30">
                    <c:v>鳥取</c:v>
                  </c:pt>
                  <c:pt idx="31">
                    <c:v>島根</c:v>
                  </c:pt>
                  <c:pt idx="32">
                    <c:v>岡山</c:v>
                  </c:pt>
                  <c:pt idx="33">
                    <c:v>広島</c:v>
                  </c:pt>
                  <c:pt idx="34">
                    <c:v>山口</c:v>
                  </c:pt>
                  <c:pt idx="35">
                    <c:v>徳島</c:v>
                  </c:pt>
                  <c:pt idx="36">
                    <c:v>香川</c:v>
                  </c:pt>
                  <c:pt idx="37">
                    <c:v>愛媛</c:v>
                  </c:pt>
                  <c:pt idx="38">
                    <c:v>高知</c:v>
                  </c:pt>
                  <c:pt idx="39">
                    <c:v>福岡</c:v>
                  </c:pt>
                  <c:pt idx="40">
                    <c:v>佐賀</c:v>
                  </c:pt>
                  <c:pt idx="41">
                    <c:v>長崎</c:v>
                  </c:pt>
                  <c:pt idx="42">
                    <c:v>熊本</c:v>
                  </c:pt>
                  <c:pt idx="43">
                    <c:v>大分</c:v>
                  </c:pt>
                  <c:pt idx="44">
                    <c:v>宮崎</c:v>
                  </c:pt>
                  <c:pt idx="45">
                    <c:v>鹿児島</c:v>
                  </c:pt>
                  <c:pt idx="46">
                    <c:v>沖縄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2F-2E3A-4759-815E-8F54E18D651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672577256"/>
        <c:axId val="672577648"/>
      </c:scatterChart>
      <c:valAx>
        <c:axId val="672577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就業者の変化率</a:t>
                </a:r>
              </a:p>
            </c:rich>
          </c:tx>
          <c:layout>
            <c:manualLayout>
              <c:xMode val="edge"/>
              <c:yMode val="edge"/>
              <c:x val="0.49384048133413611"/>
              <c:y val="0.9497757894824064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%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2577648"/>
        <c:crosses val="autoZero"/>
        <c:crossBetween val="midCat"/>
      </c:valAx>
      <c:valAx>
        <c:axId val="672577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eaVert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/>
                  <a:t>域内総生産の変化率</a:t>
                </a:r>
              </a:p>
            </c:rich>
          </c:tx>
          <c:layout>
            <c:manualLayout>
              <c:xMode val="edge"/>
              <c:yMode val="edge"/>
              <c:x val="1.5992003998000999E-2"/>
              <c:y val="0.4179192067114362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eaVert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0%" sourceLinked="0"/>
        <c:majorTickMark val="cross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72577256"/>
        <c:crosses val="autoZero"/>
        <c:crossBetween val="midCat"/>
        <c:majorUnit val="1.0000000000000002E-2"/>
      </c:valAx>
      <c:spPr>
        <a:noFill/>
        <a:ln>
          <a:solidFill>
            <a:schemeClr val="bg1">
              <a:lumMod val="50000"/>
            </a:scheme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974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144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323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879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62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0428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5404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79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89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957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78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721D0-E74C-41C7-87FB-8B4C7ACFBB20}" type="datetimeFigureOut">
              <a:rPr kumimoji="1" lang="ja-JP" altLang="en-US" smtClean="0"/>
              <a:t>2018/10/29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61D4B-1E5B-4623-94C3-15260ADFCF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32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8765" y="4342817"/>
            <a:ext cx="9144000" cy="1655762"/>
          </a:xfrm>
        </p:spPr>
        <p:txBody>
          <a:bodyPr/>
          <a:lstStyle/>
          <a:p>
            <a:r>
              <a:rPr kumimoji="1" lang="ja-JP" altLang="en-US" dirty="0" smtClean="0"/>
              <a:t>学部　学籍番号</a:t>
            </a:r>
            <a:endParaRPr kumimoji="1" lang="en-US" altLang="ja-JP" dirty="0" smtClean="0"/>
          </a:p>
          <a:p>
            <a:r>
              <a:rPr kumimoji="1" lang="ja-JP" altLang="en-US" dirty="0" smtClean="0"/>
              <a:t>氏　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553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830275"/>
              </p:ext>
            </p:extLst>
          </p:nvPr>
        </p:nvGraphicFramePr>
        <p:xfrm>
          <a:off x="0" y="1471612"/>
          <a:ext cx="6128795" cy="53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625589" y="1036737"/>
            <a:ext cx="50321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公的投資の変化率と域内総生産の変化率：勾配は投資弾力性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128795" y="532435"/>
            <a:ext cx="6063205" cy="63255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8773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3845576"/>
              </p:ext>
            </p:extLst>
          </p:nvPr>
        </p:nvGraphicFramePr>
        <p:xfrm>
          <a:off x="0" y="1471612"/>
          <a:ext cx="6128795" cy="5386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232242" y="1020240"/>
            <a:ext cx="53912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県内就業者の変化率と域内総生産の変化率：勾配は就業者弾力性</a:t>
            </a:r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128795" y="532435"/>
            <a:ext cx="6063205" cy="63255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15584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ワイド画面</PresentationFormat>
  <Paragraphs>32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ryo</dc:creator>
  <cp:lastModifiedBy>ryo</cp:lastModifiedBy>
  <cp:revision>1</cp:revision>
  <dcterms:created xsi:type="dcterms:W3CDTF">2018-10-29T12:26:42Z</dcterms:created>
  <dcterms:modified xsi:type="dcterms:W3CDTF">2018-10-29T12:27:26Z</dcterms:modified>
</cp:coreProperties>
</file>