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6"/>
  </p:notesMasterIdLst>
  <p:sldIdLst>
    <p:sldId id="296" r:id="rId2"/>
    <p:sldId id="623" r:id="rId3"/>
    <p:sldId id="479" r:id="rId4"/>
    <p:sldId id="430" r:id="rId5"/>
    <p:sldId id="554" r:id="rId6"/>
    <p:sldId id="531" r:id="rId7"/>
    <p:sldId id="654" r:id="rId8"/>
    <p:sldId id="547" r:id="rId9"/>
    <p:sldId id="653" r:id="rId10"/>
    <p:sldId id="556" r:id="rId11"/>
    <p:sldId id="555" r:id="rId12"/>
    <p:sldId id="655" r:id="rId13"/>
    <p:sldId id="557" r:id="rId14"/>
    <p:sldId id="636" r:id="rId15"/>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66FFFF"/>
    <a:srgbClr val="FFCC00"/>
    <a:srgbClr val="66FF33"/>
    <a:srgbClr val="99FF33"/>
    <a:srgbClr val="4CD463"/>
    <a:srgbClr val="A44ABC"/>
    <a:srgbClr val="43DD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46" autoAdjust="0"/>
    <p:restoredTop sz="77619" autoAdjust="0"/>
  </p:normalViewPr>
  <p:slideViewPr>
    <p:cSldViewPr snapToGrid="0">
      <p:cViewPr varScale="1">
        <p:scale>
          <a:sx n="98" d="100"/>
          <a:sy n="98" d="100"/>
        </p:scale>
        <p:origin x="96" y="198"/>
      </p:cViewPr>
      <p:guideLst>
        <p:guide orient="horz" pos="2160"/>
        <p:guide pos="3840"/>
      </p:guideLst>
    </p:cSldViewPr>
  </p:slideViewPr>
  <p:outlineViewPr>
    <p:cViewPr>
      <p:scale>
        <a:sx n="33" d="100"/>
        <a:sy n="33" d="100"/>
      </p:scale>
      <p:origin x="0" y="-63936"/>
    </p:cViewPr>
  </p:outlineViewPr>
  <p:notesTextViewPr>
    <p:cViewPr>
      <p:scale>
        <a:sx n="1" d="1"/>
        <a:sy n="1" d="1"/>
      </p:scale>
      <p:origin x="0" y="0"/>
    </p:cViewPr>
  </p:notesTextViewPr>
  <p:sorterViewPr>
    <p:cViewPr>
      <p:scale>
        <a:sx n="100" d="100"/>
        <a:sy n="100" d="100"/>
      </p:scale>
      <p:origin x="0" y="-22158"/>
    </p:cViewPr>
  </p:sorterViewPr>
  <p:notesViewPr>
    <p:cSldViewPr snapToGrid="0">
      <p:cViewPr varScale="1">
        <p:scale>
          <a:sx n="97" d="100"/>
          <a:sy n="97" d="100"/>
        </p:scale>
        <p:origin x="-3534" y="-108"/>
      </p:cViewPr>
      <p:guideLst>
        <p:guide orient="horz" pos="3108"/>
        <p:guide pos="2122"/>
      </p:guideLst>
    </p:cSldViewPr>
  </p:notesViewPr>
  <p:gridSpacing cx="72000" cy="720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F:\&#22269;&#21218;&#35519;&#26619;\&#20154;&#21475;\&#22269;&#21218;&#35519;&#26619;&#20154;&#21475;&#31995;&#21015;(2010&#22522;&#28310;&#65289;NEW.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F:\&#22320;&#26041;&#33258;&#27835;&#20307;&#30740;&#31350;\38%20&#24859;&#23195;&#30476;\&#38263;&#26399;&#20154;&#21475;&#65288;&#22269;&#21218;&#35519;&#26619;&#65289;.xlsx" TargetMode="External"/><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1" Type="http://schemas.openxmlformats.org/officeDocument/2006/relationships/oleObject" Target="file:///F:\&#22320;&#26041;&#33258;&#27835;&#20307;&#30740;&#31350;\38%20&#24859;&#23195;&#30476;\&#38263;&#26399;&#20154;&#21475;&#65288;&#22269;&#21218;&#35519;&#26619;&#65289;.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225330432860799"/>
          <c:y val="3.9475625546806649E-2"/>
          <c:w val="0.83901744599827932"/>
          <c:h val="0.83542061242344712"/>
        </c:manualLayout>
      </c:layout>
      <c:barChart>
        <c:barDir val="col"/>
        <c:grouping val="clustered"/>
        <c:varyColors val="0"/>
        <c:ser>
          <c:idx val="2"/>
          <c:order val="2"/>
          <c:tx>
            <c:v>地域就業圏域</c:v>
          </c:tx>
          <c:invertIfNegative val="0"/>
          <c:val>
            <c:numRef>
              <c:f>愛媛県!$Y$84:$AL$84</c:f>
              <c:numCache>
                <c:formatCode>#,##0_ </c:formatCode>
                <c:ptCount val="14"/>
                <c:pt idx="0">
                  <c:v>19960</c:v>
                </c:pt>
                <c:pt idx="1">
                  <c:v>20992</c:v>
                </c:pt>
                <c:pt idx="2">
                  <c:v>12941</c:v>
                </c:pt>
                <c:pt idx="3">
                  <c:v>19569</c:v>
                </c:pt>
                <c:pt idx="4">
                  <c:v>28743</c:v>
                </c:pt>
                <c:pt idx="5">
                  <c:v>50697</c:v>
                </c:pt>
                <c:pt idx="6">
                  <c:v>42384</c:v>
                </c:pt>
                <c:pt idx="7">
                  <c:v>28211</c:v>
                </c:pt>
                <c:pt idx="8">
                  <c:v>16330</c:v>
                </c:pt>
                <c:pt idx="9">
                  <c:v>18804</c:v>
                </c:pt>
                <c:pt idx="10">
                  <c:v>12688</c:v>
                </c:pt>
                <c:pt idx="11">
                  <c:v>6872</c:v>
                </c:pt>
                <c:pt idx="12">
                  <c:v>145</c:v>
                </c:pt>
                <c:pt idx="13">
                  <c:v>-5233</c:v>
                </c:pt>
              </c:numCache>
            </c:numRef>
          </c:val>
        </c:ser>
        <c:dLbls>
          <c:showLegendKey val="0"/>
          <c:showVal val="0"/>
          <c:showCatName val="0"/>
          <c:showSerName val="0"/>
          <c:showPercent val="0"/>
          <c:showBubbleSize val="0"/>
        </c:dLbls>
        <c:gapWidth val="150"/>
        <c:axId val="506382024"/>
        <c:axId val="506382416"/>
      </c:barChart>
      <c:lineChart>
        <c:grouping val="standard"/>
        <c:varyColors val="0"/>
        <c:ser>
          <c:idx val="0"/>
          <c:order val="0"/>
          <c:tx>
            <c:strRef>
              <c:f>愛媛県!$V$82</c:f>
              <c:strCache>
                <c:ptCount val="1"/>
                <c:pt idx="0">
                  <c:v>中心都市（松山市）</c:v>
                </c:pt>
              </c:strCache>
            </c:strRef>
          </c:tx>
          <c:cat>
            <c:strRef>
              <c:f>愛媛県!$Y$81:$AL$81</c:f>
              <c:strCache>
                <c:ptCount val="14"/>
                <c:pt idx="0">
                  <c:v>47-50</c:v>
                </c:pt>
                <c:pt idx="1">
                  <c:v>50-55</c:v>
                </c:pt>
                <c:pt idx="2">
                  <c:v>55-60</c:v>
                </c:pt>
                <c:pt idx="3">
                  <c:v>60-65</c:v>
                </c:pt>
                <c:pt idx="4">
                  <c:v>65-70</c:v>
                </c:pt>
                <c:pt idx="5">
                  <c:v>70-75</c:v>
                </c:pt>
                <c:pt idx="6">
                  <c:v>75-80</c:v>
                </c:pt>
                <c:pt idx="7">
                  <c:v>80-85</c:v>
                </c:pt>
                <c:pt idx="8">
                  <c:v>85-90</c:v>
                </c:pt>
                <c:pt idx="9">
                  <c:v>90-95</c:v>
                </c:pt>
                <c:pt idx="10">
                  <c:v>95-00</c:v>
                </c:pt>
                <c:pt idx="11">
                  <c:v>00-05</c:v>
                </c:pt>
                <c:pt idx="12">
                  <c:v>05-10</c:v>
                </c:pt>
                <c:pt idx="13">
                  <c:v>10-15</c:v>
                </c:pt>
              </c:strCache>
            </c:strRef>
          </c:cat>
          <c:val>
            <c:numRef>
              <c:f>愛媛県!$Y$82:$AL$82</c:f>
              <c:numCache>
                <c:formatCode>#,##0_ </c:formatCode>
                <c:ptCount val="14"/>
                <c:pt idx="0">
                  <c:v>17197</c:v>
                </c:pt>
                <c:pt idx="1">
                  <c:v>23784</c:v>
                </c:pt>
                <c:pt idx="2">
                  <c:v>17910</c:v>
                </c:pt>
                <c:pt idx="3">
                  <c:v>24971</c:v>
                </c:pt>
                <c:pt idx="4">
                  <c:v>30655</c:v>
                </c:pt>
                <c:pt idx="5">
                  <c:v>44239</c:v>
                </c:pt>
                <c:pt idx="6">
                  <c:v>34910</c:v>
                </c:pt>
                <c:pt idx="7">
                  <c:v>24207</c:v>
                </c:pt>
                <c:pt idx="8">
                  <c:v>14500</c:v>
                </c:pt>
                <c:pt idx="9">
                  <c:v>16349</c:v>
                </c:pt>
                <c:pt idx="10">
                  <c:v>11063</c:v>
                </c:pt>
                <c:pt idx="11">
                  <c:v>6671</c:v>
                </c:pt>
                <c:pt idx="12">
                  <c:v>2294</c:v>
                </c:pt>
                <c:pt idx="13">
                  <c:v>-2366</c:v>
                </c:pt>
              </c:numCache>
            </c:numRef>
          </c:val>
          <c:smooth val="0"/>
        </c:ser>
        <c:ser>
          <c:idx val="1"/>
          <c:order val="1"/>
          <c:tx>
            <c:strRef>
              <c:f>愛媛県!$V$83</c:f>
              <c:strCache>
                <c:ptCount val="1"/>
                <c:pt idx="0">
                  <c:v>郊外地域（２市２町）</c:v>
                </c:pt>
              </c:strCache>
            </c:strRef>
          </c:tx>
          <c:spPr>
            <a:ln w="25400">
              <a:solidFill>
                <a:srgbClr val="FF0000"/>
              </a:solidFill>
            </a:ln>
          </c:spPr>
          <c:marker>
            <c:symbol val="square"/>
            <c:size val="5"/>
            <c:spPr>
              <a:solidFill>
                <a:srgbClr val="FF3399"/>
              </a:solidFill>
              <a:ln>
                <a:solidFill>
                  <a:srgbClr val="FF0000"/>
                </a:solidFill>
              </a:ln>
            </c:spPr>
          </c:marker>
          <c:cat>
            <c:strRef>
              <c:f>愛媛県!$Y$81:$AL$81</c:f>
              <c:strCache>
                <c:ptCount val="14"/>
                <c:pt idx="0">
                  <c:v>47-50</c:v>
                </c:pt>
                <c:pt idx="1">
                  <c:v>50-55</c:v>
                </c:pt>
                <c:pt idx="2">
                  <c:v>55-60</c:v>
                </c:pt>
                <c:pt idx="3">
                  <c:v>60-65</c:v>
                </c:pt>
                <c:pt idx="4">
                  <c:v>65-70</c:v>
                </c:pt>
                <c:pt idx="5">
                  <c:v>70-75</c:v>
                </c:pt>
                <c:pt idx="6">
                  <c:v>75-80</c:v>
                </c:pt>
                <c:pt idx="7">
                  <c:v>80-85</c:v>
                </c:pt>
                <c:pt idx="8">
                  <c:v>85-90</c:v>
                </c:pt>
                <c:pt idx="9">
                  <c:v>90-95</c:v>
                </c:pt>
                <c:pt idx="10">
                  <c:v>95-00</c:v>
                </c:pt>
                <c:pt idx="11">
                  <c:v>00-05</c:v>
                </c:pt>
                <c:pt idx="12">
                  <c:v>05-10</c:v>
                </c:pt>
                <c:pt idx="13">
                  <c:v>10-15</c:v>
                </c:pt>
              </c:strCache>
            </c:strRef>
          </c:cat>
          <c:val>
            <c:numRef>
              <c:f>愛媛県!$Y$83:$AL$83</c:f>
              <c:numCache>
                <c:formatCode>#,##0_ </c:formatCode>
                <c:ptCount val="14"/>
                <c:pt idx="0">
                  <c:v>2763</c:v>
                </c:pt>
                <c:pt idx="1">
                  <c:v>-2792</c:v>
                </c:pt>
                <c:pt idx="2">
                  <c:v>-4969</c:v>
                </c:pt>
                <c:pt idx="3">
                  <c:v>-5402</c:v>
                </c:pt>
                <c:pt idx="4">
                  <c:v>-1912</c:v>
                </c:pt>
                <c:pt idx="5">
                  <c:v>6458</c:v>
                </c:pt>
                <c:pt idx="6">
                  <c:v>7474</c:v>
                </c:pt>
                <c:pt idx="7">
                  <c:v>4004</c:v>
                </c:pt>
                <c:pt idx="8">
                  <c:v>1830</c:v>
                </c:pt>
                <c:pt idx="9">
                  <c:v>2455</c:v>
                </c:pt>
                <c:pt idx="10">
                  <c:v>1625</c:v>
                </c:pt>
                <c:pt idx="11">
                  <c:v>201</c:v>
                </c:pt>
                <c:pt idx="12">
                  <c:v>-2149</c:v>
                </c:pt>
                <c:pt idx="13">
                  <c:v>-2867</c:v>
                </c:pt>
              </c:numCache>
            </c:numRef>
          </c:val>
          <c:smooth val="0"/>
        </c:ser>
        <c:dLbls>
          <c:showLegendKey val="0"/>
          <c:showVal val="0"/>
          <c:showCatName val="0"/>
          <c:showSerName val="0"/>
          <c:showPercent val="0"/>
          <c:showBubbleSize val="0"/>
        </c:dLbls>
        <c:marker val="1"/>
        <c:smooth val="0"/>
        <c:axId val="506382024"/>
        <c:axId val="506382416"/>
      </c:lineChart>
      <c:catAx>
        <c:axId val="506382024"/>
        <c:scaling>
          <c:orientation val="minMax"/>
        </c:scaling>
        <c:delete val="0"/>
        <c:axPos val="b"/>
        <c:numFmt formatCode="General" sourceLinked="0"/>
        <c:majorTickMark val="out"/>
        <c:minorTickMark val="none"/>
        <c:tickLblPos val="nextTo"/>
        <c:crossAx val="506382416"/>
        <c:crosses val="autoZero"/>
        <c:auto val="1"/>
        <c:lblAlgn val="ctr"/>
        <c:lblOffset val="100"/>
        <c:noMultiLvlLbl val="0"/>
      </c:catAx>
      <c:valAx>
        <c:axId val="506382416"/>
        <c:scaling>
          <c:orientation val="minMax"/>
        </c:scaling>
        <c:delete val="0"/>
        <c:axPos val="l"/>
        <c:majorGridlines>
          <c:spPr>
            <a:ln>
              <a:prstDash val="sysDash"/>
            </a:ln>
          </c:spPr>
        </c:majorGridlines>
        <c:title>
          <c:tx>
            <c:rich>
              <a:bodyPr rot="0" vert="wordArtVertRtl"/>
              <a:lstStyle/>
              <a:p>
                <a:pPr>
                  <a:defRPr/>
                </a:pPr>
                <a:r>
                  <a:rPr lang="ja-JP" altLang="en-US" b="0"/>
                  <a:t>人口増減数</a:t>
                </a:r>
              </a:p>
            </c:rich>
          </c:tx>
          <c:layout>
            <c:manualLayout>
              <c:xMode val="edge"/>
              <c:yMode val="edge"/>
              <c:x val="1.2364762439161962E-2"/>
              <c:y val="0.34283030621172356"/>
            </c:manualLayout>
          </c:layout>
          <c:overlay val="0"/>
        </c:title>
        <c:numFmt formatCode="#,##0_ " sourceLinked="1"/>
        <c:majorTickMark val="out"/>
        <c:minorTickMark val="none"/>
        <c:tickLblPos val="nextTo"/>
        <c:crossAx val="506382024"/>
        <c:crosses val="autoZero"/>
        <c:crossBetween val="between"/>
        <c:majorUnit val="5000"/>
      </c:valAx>
    </c:plotArea>
    <c:legend>
      <c:legendPos val="b"/>
      <c:layout/>
      <c:overlay val="0"/>
    </c:legend>
    <c:plotVisOnly val="1"/>
    <c:dispBlanksAs val="gap"/>
    <c:showDLblsOverMax val="0"/>
  </c:chart>
  <c:spPr>
    <a:ln>
      <a:solidFill>
        <a:schemeClr val="tx1"/>
      </a:solid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95845731901444"/>
          <c:y val="3.9475625546806649E-2"/>
          <c:w val="0.86168617713674289"/>
          <c:h val="0.79630950131233591"/>
        </c:manualLayout>
      </c:layout>
      <c:barChart>
        <c:barDir val="col"/>
        <c:grouping val="stacked"/>
        <c:varyColors val="0"/>
        <c:ser>
          <c:idx val="0"/>
          <c:order val="0"/>
          <c:tx>
            <c:strRef>
              <c:f>Sheet1!$V$43</c:f>
              <c:strCache>
                <c:ptCount val="1"/>
                <c:pt idx="0">
                  <c:v>松山市（中心都市）</c:v>
                </c:pt>
              </c:strCache>
            </c:strRef>
          </c:tx>
          <c:spPr>
            <a:solidFill>
              <a:schemeClr val="tx2">
                <a:lumMod val="20000"/>
                <a:lumOff val="8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Sheet1!$W$73:$AK$73</c:f>
              <c:numCache>
                <c:formatCode>General</c:formatCode>
                <c:ptCount val="15"/>
                <c:pt idx="0">
                  <c:v>1947</c:v>
                </c:pt>
                <c:pt idx="1">
                  <c:v>1950</c:v>
                </c:pt>
                <c:pt idx="2">
                  <c:v>1955</c:v>
                </c:pt>
                <c:pt idx="3">
                  <c:v>1960</c:v>
                </c:pt>
                <c:pt idx="4">
                  <c:v>1965</c:v>
                </c:pt>
                <c:pt idx="5">
                  <c:v>1970</c:v>
                </c:pt>
                <c:pt idx="6">
                  <c:v>1975</c:v>
                </c:pt>
                <c:pt idx="7">
                  <c:v>1980</c:v>
                </c:pt>
                <c:pt idx="8">
                  <c:v>1985</c:v>
                </c:pt>
                <c:pt idx="9">
                  <c:v>1990</c:v>
                </c:pt>
                <c:pt idx="10">
                  <c:v>1995</c:v>
                </c:pt>
                <c:pt idx="11">
                  <c:v>2000</c:v>
                </c:pt>
                <c:pt idx="12">
                  <c:v>2005</c:v>
                </c:pt>
                <c:pt idx="13">
                  <c:v>2010</c:v>
                </c:pt>
                <c:pt idx="14">
                  <c:v>2015</c:v>
                </c:pt>
              </c:numCache>
            </c:numRef>
          </c:cat>
          <c:val>
            <c:numRef>
              <c:f>Sheet1!$W$76:$AK$76</c:f>
              <c:numCache>
                <c:formatCode>0.0_ </c:formatCode>
                <c:ptCount val="15"/>
                <c:pt idx="0">
                  <c:v>24.848099999999999</c:v>
                </c:pt>
                <c:pt idx="1">
                  <c:v>26.567799999999998</c:v>
                </c:pt>
                <c:pt idx="2">
                  <c:v>28.946200000000001</c:v>
                </c:pt>
                <c:pt idx="3">
                  <c:v>30.737200000000001</c:v>
                </c:pt>
                <c:pt idx="4">
                  <c:v>33.234299999999998</c:v>
                </c:pt>
                <c:pt idx="5">
                  <c:v>36.299799999999998</c:v>
                </c:pt>
                <c:pt idx="6">
                  <c:v>40.723700000000001</c:v>
                </c:pt>
                <c:pt idx="7">
                  <c:v>44.214700000000001</c:v>
                </c:pt>
                <c:pt idx="8">
                  <c:v>46.635399999999997</c:v>
                </c:pt>
                <c:pt idx="9">
                  <c:v>48.0854</c:v>
                </c:pt>
                <c:pt idx="10">
                  <c:v>49.720300000000002</c:v>
                </c:pt>
                <c:pt idx="11">
                  <c:v>50.826599999999999</c:v>
                </c:pt>
                <c:pt idx="12">
                  <c:v>51.493699999999997</c:v>
                </c:pt>
                <c:pt idx="13">
                  <c:v>51.723100000000002</c:v>
                </c:pt>
                <c:pt idx="14">
                  <c:v>51.646000000000001</c:v>
                </c:pt>
              </c:numCache>
            </c:numRef>
          </c:val>
        </c:ser>
        <c:ser>
          <c:idx val="1"/>
          <c:order val="1"/>
          <c:tx>
            <c:strRef>
              <c:f>Sheet1!$V$48</c:f>
              <c:strCache>
                <c:ptCount val="1"/>
                <c:pt idx="0">
                  <c:v>郊外地域</c:v>
                </c:pt>
              </c:strCache>
            </c:strRef>
          </c:tx>
          <c:spPr>
            <a:solidFill>
              <a:schemeClr val="accent6">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Sheet1!$W$73:$AK$73</c:f>
              <c:numCache>
                <c:formatCode>General</c:formatCode>
                <c:ptCount val="15"/>
                <c:pt idx="0">
                  <c:v>1947</c:v>
                </c:pt>
                <c:pt idx="1">
                  <c:v>1950</c:v>
                </c:pt>
                <c:pt idx="2">
                  <c:v>1955</c:v>
                </c:pt>
                <c:pt idx="3">
                  <c:v>1960</c:v>
                </c:pt>
                <c:pt idx="4">
                  <c:v>1965</c:v>
                </c:pt>
                <c:pt idx="5">
                  <c:v>1970</c:v>
                </c:pt>
                <c:pt idx="6">
                  <c:v>1975</c:v>
                </c:pt>
                <c:pt idx="7">
                  <c:v>1980</c:v>
                </c:pt>
                <c:pt idx="8">
                  <c:v>1985</c:v>
                </c:pt>
                <c:pt idx="9">
                  <c:v>1990</c:v>
                </c:pt>
                <c:pt idx="10">
                  <c:v>1995</c:v>
                </c:pt>
                <c:pt idx="11">
                  <c:v>2000</c:v>
                </c:pt>
                <c:pt idx="12">
                  <c:v>2005</c:v>
                </c:pt>
                <c:pt idx="13">
                  <c:v>2010</c:v>
                </c:pt>
                <c:pt idx="14">
                  <c:v>2015</c:v>
                </c:pt>
              </c:numCache>
            </c:numRef>
          </c:cat>
          <c:val>
            <c:numRef>
              <c:f>Sheet1!$W$77:$AK$77</c:f>
              <c:numCache>
                <c:formatCode>0.0_ </c:formatCode>
                <c:ptCount val="15"/>
                <c:pt idx="0">
                  <c:v>11.602399999999999</c:v>
                </c:pt>
                <c:pt idx="1">
                  <c:v>11.8787</c:v>
                </c:pt>
                <c:pt idx="2">
                  <c:v>11.599500000000001</c:v>
                </c:pt>
                <c:pt idx="3">
                  <c:v>11.102600000000001</c:v>
                </c:pt>
                <c:pt idx="4">
                  <c:v>10.5624</c:v>
                </c:pt>
                <c:pt idx="5">
                  <c:v>10.3712</c:v>
                </c:pt>
                <c:pt idx="6">
                  <c:v>11.016999999999999</c:v>
                </c:pt>
                <c:pt idx="7">
                  <c:v>11.7644</c:v>
                </c:pt>
                <c:pt idx="8">
                  <c:v>12.1648</c:v>
                </c:pt>
                <c:pt idx="9">
                  <c:v>12.347799999999999</c:v>
                </c:pt>
                <c:pt idx="10">
                  <c:v>12.593299999999999</c:v>
                </c:pt>
                <c:pt idx="11">
                  <c:v>12.755800000000001</c:v>
                </c:pt>
                <c:pt idx="12">
                  <c:v>12.7759</c:v>
                </c:pt>
                <c:pt idx="13">
                  <c:v>12.561</c:v>
                </c:pt>
                <c:pt idx="14">
                  <c:v>12.329000000000001</c:v>
                </c:pt>
              </c:numCache>
            </c:numRef>
          </c:val>
        </c:ser>
        <c:dLbls>
          <c:showLegendKey val="0"/>
          <c:showVal val="0"/>
          <c:showCatName val="0"/>
          <c:showSerName val="0"/>
          <c:showPercent val="0"/>
          <c:showBubbleSize val="0"/>
        </c:dLbls>
        <c:gapWidth val="150"/>
        <c:overlap val="100"/>
        <c:axId val="678829752"/>
        <c:axId val="678823480"/>
        <c:extLst>
          <c:ext xmlns:c15="http://schemas.microsoft.com/office/drawing/2012/chart" uri="{02D57815-91ED-43cb-92C2-25804820EDAC}">
            <c15:filteredBarSeries>
              <c15:ser>
                <c:idx val="2"/>
                <c:order val="2"/>
                <c:tx>
                  <c:v>地域就業圏域</c:v>
                </c:tx>
                <c:spPr>
                  <a:solidFill>
                    <a:schemeClr val="accent3"/>
                  </a:solidFill>
                  <a:ln>
                    <a:noFill/>
                  </a:ln>
                  <a:effectLst/>
                </c:spPr>
                <c:invertIfNegative val="0"/>
                <c:cat>
                  <c:strRef>
                    <c:extLst>
                      <c:ext uri="{02D57815-91ED-43cb-92C2-25804820EDAC}">
                        <c15:formulaRef>
                          <c15:sqref>Sheet1!$W$42:$AJ$42</c15:sqref>
                        </c15:formulaRef>
                      </c:ext>
                    </c:extLst>
                    <c:strCache>
                      <c:ptCount val="14"/>
                      <c:pt idx="0">
                        <c:v>47-50</c:v>
                      </c:pt>
                      <c:pt idx="1">
                        <c:v>50-55</c:v>
                      </c:pt>
                      <c:pt idx="2">
                        <c:v>55-60</c:v>
                      </c:pt>
                      <c:pt idx="3">
                        <c:v>60-65</c:v>
                      </c:pt>
                      <c:pt idx="4">
                        <c:v>65-70</c:v>
                      </c:pt>
                      <c:pt idx="5">
                        <c:v>70-75</c:v>
                      </c:pt>
                      <c:pt idx="6">
                        <c:v>75-80</c:v>
                      </c:pt>
                      <c:pt idx="7">
                        <c:v>80-85</c:v>
                      </c:pt>
                      <c:pt idx="8">
                        <c:v>85-90</c:v>
                      </c:pt>
                      <c:pt idx="9">
                        <c:v>90-95</c:v>
                      </c:pt>
                      <c:pt idx="10">
                        <c:v>95-00</c:v>
                      </c:pt>
                      <c:pt idx="11">
                        <c:v>00-05</c:v>
                      </c:pt>
                      <c:pt idx="12">
                        <c:v>05-10</c:v>
                      </c:pt>
                      <c:pt idx="13">
                        <c:v>10-15</c:v>
                      </c:pt>
                    </c:strCache>
                  </c:strRef>
                </c:cat>
                <c:val>
                  <c:numRef>
                    <c:extLst>
                      <c:ext uri="{02D57815-91ED-43cb-92C2-25804820EDAC}">
                        <c15:formulaRef>
                          <c15:sqref>Sheet1!$W$49:$AJ$49</c15:sqref>
                        </c15:formulaRef>
                      </c:ext>
                    </c:extLst>
                    <c:numCache>
                      <c:formatCode>#,##0_ ;[Red]\-#,##0\ </c:formatCode>
                      <c:ptCount val="14"/>
                      <c:pt idx="0">
                        <c:v>19960</c:v>
                      </c:pt>
                      <c:pt idx="1">
                        <c:v>20992</c:v>
                      </c:pt>
                      <c:pt idx="2">
                        <c:v>12941</c:v>
                      </c:pt>
                      <c:pt idx="3">
                        <c:v>19569</c:v>
                      </c:pt>
                      <c:pt idx="4">
                        <c:v>28743</c:v>
                      </c:pt>
                      <c:pt idx="5">
                        <c:v>50697</c:v>
                      </c:pt>
                      <c:pt idx="6">
                        <c:v>42384</c:v>
                      </c:pt>
                      <c:pt idx="7">
                        <c:v>28211</c:v>
                      </c:pt>
                      <c:pt idx="8">
                        <c:v>16330</c:v>
                      </c:pt>
                      <c:pt idx="9">
                        <c:v>18804</c:v>
                      </c:pt>
                      <c:pt idx="10">
                        <c:v>12688</c:v>
                      </c:pt>
                      <c:pt idx="11">
                        <c:v>6872</c:v>
                      </c:pt>
                      <c:pt idx="12">
                        <c:v>145</c:v>
                      </c:pt>
                      <c:pt idx="13">
                        <c:v>-3091</c:v>
                      </c:pt>
                    </c:numCache>
                  </c:numRef>
                </c:val>
              </c15:ser>
            </c15:filteredBarSeries>
          </c:ext>
        </c:extLst>
      </c:barChart>
      <c:catAx>
        <c:axId val="678829752"/>
        <c:scaling>
          <c:orientation val="minMax"/>
        </c:scaling>
        <c:delete val="0"/>
        <c:axPos val="b"/>
        <c:numFmt formatCode="General" sourceLinked="0"/>
        <c:majorTickMark val="cross"/>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ja-JP"/>
          </a:p>
        </c:txPr>
        <c:crossAx val="678823480"/>
        <c:crosses val="autoZero"/>
        <c:auto val="1"/>
        <c:lblAlgn val="ctr"/>
        <c:lblOffset val="100"/>
        <c:noMultiLvlLbl val="0"/>
      </c:catAx>
      <c:valAx>
        <c:axId val="67882348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0" spcFirstLastPara="1" vertOverflow="ellipsis" vert="wordArtVertRtl" wrap="square" anchor="ctr" anchorCtr="1"/>
              <a:lstStyle/>
              <a:p>
                <a:pPr>
                  <a:defRPr sz="1100" b="0" i="0" u="none" strike="noStrike" kern="1200" baseline="0">
                    <a:solidFill>
                      <a:sysClr val="windowText" lastClr="000000"/>
                    </a:solidFill>
                    <a:latin typeface="+mn-lt"/>
                    <a:ea typeface="+mn-ea"/>
                    <a:cs typeface="+mn-cs"/>
                  </a:defRPr>
                </a:pPr>
                <a:r>
                  <a:rPr lang="ja-JP" sz="1100">
                    <a:solidFill>
                      <a:sysClr val="windowText" lastClr="000000"/>
                    </a:solidFill>
                  </a:rPr>
                  <a:t>人口数</a:t>
                </a:r>
                <a:r>
                  <a:rPr lang="ja-JP" altLang="en-US" sz="1100">
                    <a:solidFill>
                      <a:sysClr val="windowText" lastClr="000000"/>
                    </a:solidFill>
                  </a:rPr>
                  <a:t>（万人）</a:t>
                </a:r>
                <a:endParaRPr lang="ja-JP" sz="1100">
                  <a:solidFill>
                    <a:sysClr val="windowText" lastClr="000000"/>
                  </a:solidFill>
                </a:endParaRPr>
              </a:p>
            </c:rich>
          </c:tx>
          <c:layout>
            <c:manualLayout>
              <c:xMode val="edge"/>
              <c:yMode val="edge"/>
              <c:x val="1.2364762439161962E-2"/>
              <c:y val="0.34283030621172356"/>
            </c:manualLayout>
          </c:layout>
          <c:overlay val="0"/>
          <c:spPr>
            <a:noFill/>
            <a:ln>
              <a:noFill/>
            </a:ln>
            <a:effectLst/>
          </c:spPr>
          <c:txPr>
            <a:bodyPr rot="0" spcFirstLastPara="1" vertOverflow="ellipsis" vert="wordArtVertRtl" wrap="square" anchor="ctr" anchorCtr="1"/>
            <a:lstStyle/>
            <a:p>
              <a:pPr>
                <a:defRPr sz="1100" b="0" i="0" u="none" strike="noStrike" kern="1200" baseline="0">
                  <a:solidFill>
                    <a:sysClr val="windowText" lastClr="000000"/>
                  </a:solidFill>
                  <a:latin typeface="+mn-lt"/>
                  <a:ea typeface="+mn-ea"/>
                  <a:cs typeface="+mn-cs"/>
                </a:defRPr>
              </a:pPr>
              <a:endParaRPr lang="ja-JP"/>
            </a:p>
          </c:txPr>
        </c:title>
        <c:numFmt formatCode="#,##0;[Red]#,##0" sourceLinked="0"/>
        <c:majorTickMark val="cross"/>
        <c:minorTickMark val="none"/>
        <c:tickLblPos val="nextTo"/>
        <c:spPr>
          <a:noFill/>
          <a:ln>
            <a:solidFill>
              <a:schemeClr val="bg1">
                <a:lumMod val="65000"/>
              </a:schemeClr>
            </a:solid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ja-JP"/>
          </a:p>
        </c:txPr>
        <c:crossAx val="678829752"/>
        <c:crosses val="autoZero"/>
        <c:crossBetween val="between"/>
      </c:valAx>
      <c:spPr>
        <a:noFill/>
        <a:ln>
          <a:solidFill>
            <a:schemeClr val="bg1">
              <a:lumMod val="65000"/>
            </a:schemeClr>
          </a:solidFill>
        </a:ln>
        <a:effectLst/>
      </c:spPr>
    </c:plotArea>
    <c:legend>
      <c:legendPos val="b"/>
      <c:layout/>
      <c:overlay val="0"/>
      <c:spPr>
        <a:noFill/>
        <a:ln>
          <a:noFill/>
        </a:ln>
        <a:effectLst/>
      </c:spPr>
      <c:txPr>
        <a:bodyPr rot="0" spcFirstLastPara="1" vertOverflow="ellipsis" vert="horz" wrap="square" anchor="ctr" anchorCtr="1"/>
        <a:lstStyle/>
        <a:p>
          <a:pPr>
            <a:defRPr sz="1050" b="0" i="0" u="none" strike="noStrike" kern="1200" baseline="0">
              <a:solidFill>
                <a:sysClr val="windowText" lastClr="000000"/>
              </a:solidFill>
              <a:latin typeface="+mn-lt"/>
              <a:ea typeface="+mn-ea"/>
              <a:cs typeface="+mn-cs"/>
            </a:defRPr>
          </a:pPr>
          <a:endParaRPr lang="ja-JP"/>
        </a:p>
      </c:txPr>
    </c:legend>
    <c:plotVisOnly val="1"/>
    <c:dispBlanksAs val="gap"/>
    <c:showDLblsOverMax val="0"/>
  </c:chart>
  <c:spPr>
    <a:noFill/>
    <a:ln>
      <a:solidFill>
        <a:schemeClr val="tx1"/>
      </a:solid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6646358382740993E-2"/>
          <c:y val="3.9475625546806649E-2"/>
          <c:w val="0.85996874084204356"/>
          <c:h val="0.83542061242344712"/>
        </c:manualLayout>
      </c:layout>
      <c:scatterChart>
        <c:scatterStyle val="lineMarker"/>
        <c:varyColors val="0"/>
        <c:ser>
          <c:idx val="0"/>
          <c:order val="0"/>
          <c:spPr>
            <a:ln w="22225"/>
          </c:spPr>
          <c:dLbls>
            <c:dLbl>
              <c:idx val="0"/>
              <c:layout>
                <c:manualLayout>
                  <c:x val="-1.2364762439161962E-2"/>
                  <c:y val="-8.1777777777777783E-2"/>
                </c:manualLayout>
              </c:layout>
              <c:tx>
                <c:rich>
                  <a:bodyPr/>
                  <a:lstStyle/>
                  <a:p>
                    <a:fld id="{EAA40BC8-4F76-41D7-8D1D-DA0C6A59F8B8}" type="CELLRANGE">
                      <a:rPr lang="en-US" altLang="ja-JP"/>
                      <a:pPr/>
                      <a:t>[CELLRANGE]</a:t>
                    </a:fld>
                    <a:endParaRPr lang="ja-JP" altLang="en-US"/>
                  </a:p>
                </c:rich>
              </c:tx>
              <c:showLegendKey val="0"/>
              <c:showVal val="0"/>
              <c:showCatName val="0"/>
              <c:showSerName val="0"/>
              <c:showPercent val="0"/>
              <c:showBubbleSize val="0"/>
              <c:extLst>
                <c:ext xmlns:c15="http://schemas.microsoft.com/office/drawing/2012/chart" uri="{CE6537A1-D6FC-4f65-9D91-7224C49458BB}">
                  <c15:layout/>
                  <c15:dlblFieldTable/>
                  <c15:showDataLabelsRange val="1"/>
                </c:ext>
              </c:extLst>
            </c:dLbl>
            <c:dLbl>
              <c:idx val="1"/>
              <c:layout/>
              <c:tx>
                <c:rich>
                  <a:bodyPr/>
                  <a:lstStyle/>
                  <a:p>
                    <a:fld id="{1FD2CB2D-426E-4A43-AC7F-8CB721498FFC}" type="CELLRANGE">
                      <a:rPr lang="ja-JP" altLang="en-US"/>
                      <a:pPr/>
                      <a:t>[CELLRANGE]</a:t>
                    </a:fld>
                    <a:endParaRPr lang="ja-JP" altLang="en-US"/>
                  </a:p>
                </c:rich>
              </c:tx>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2"/>
              <c:layout>
                <c:manualLayout>
                  <c:x val="-8.6553337074133735E-2"/>
                  <c:y val="-1.0666666666666666E-2"/>
                </c:manualLayout>
              </c:layout>
              <c:tx>
                <c:rich>
                  <a:bodyPr/>
                  <a:lstStyle/>
                  <a:p>
                    <a:fld id="{A652F03D-0D3B-4337-A1D3-C1BD18D8755A}" type="CELLRANGE">
                      <a:rPr lang="en-US" altLang="ja-JP"/>
                      <a:pPr/>
                      <a:t>[CELLRANGE]</a:t>
                    </a:fld>
                    <a:endParaRPr lang="ja-JP" altLang="en-US"/>
                  </a:p>
                </c:rich>
              </c:tx>
              <c:showLegendKey val="0"/>
              <c:showVal val="0"/>
              <c:showCatName val="0"/>
              <c:showSerName val="0"/>
              <c:showPercent val="0"/>
              <c:showBubbleSize val="0"/>
              <c:extLst>
                <c:ext xmlns:c15="http://schemas.microsoft.com/office/drawing/2012/chart" uri="{CE6537A1-D6FC-4f65-9D91-7224C49458BB}">
                  <c15:layout/>
                  <c15:dlblFieldTable/>
                  <c15:showDataLabelsRange val="1"/>
                </c:ext>
              </c:extLst>
            </c:dLbl>
            <c:dLbl>
              <c:idx val="3"/>
              <c:layout/>
              <c:tx>
                <c:rich>
                  <a:bodyPr/>
                  <a:lstStyle/>
                  <a:p>
                    <a:fld id="{E8040103-B34F-4A42-ABD0-51D50F7CE52F}" type="CELLRANGE">
                      <a:rPr lang="ja-JP" altLang="en-US"/>
                      <a:pPr/>
                      <a:t>[CELLRANGE]</a:t>
                    </a:fld>
                    <a:endParaRPr lang="ja-JP" altLang="en-US"/>
                  </a:p>
                </c:rich>
              </c:tx>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4"/>
              <c:layout/>
              <c:tx>
                <c:rich>
                  <a:bodyPr/>
                  <a:lstStyle/>
                  <a:p>
                    <a:fld id="{B3961912-6F60-4F57-A059-505871FAC3A2}" type="CELLRANGE">
                      <a:rPr lang="ja-JP" altLang="en-US"/>
                      <a:pPr/>
                      <a:t>[CELLRANGE]</a:t>
                    </a:fld>
                    <a:endParaRPr lang="ja-JP" altLang="en-US"/>
                  </a:p>
                </c:rich>
              </c:tx>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5"/>
              <c:layout/>
              <c:tx>
                <c:rich>
                  <a:bodyPr/>
                  <a:lstStyle/>
                  <a:p>
                    <a:fld id="{50148708-AA5F-4FD9-BAEE-F366181CA9E7}" type="CELLRANGE">
                      <a:rPr lang="ja-JP" altLang="en-US"/>
                      <a:pPr/>
                      <a:t>[CELLRANGE]</a:t>
                    </a:fld>
                    <a:endParaRPr lang="ja-JP" altLang="en-US"/>
                  </a:p>
                </c:rich>
              </c:tx>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6"/>
              <c:layout/>
              <c:tx>
                <c:rich>
                  <a:bodyPr/>
                  <a:lstStyle/>
                  <a:p>
                    <a:fld id="{DA103823-8743-4502-894D-954117318F92}" type="CELLRANGE">
                      <a:rPr lang="ja-JP" altLang="en-US"/>
                      <a:pPr/>
                      <a:t>[CELLRANGE]</a:t>
                    </a:fld>
                    <a:endParaRPr lang="ja-JP" altLang="en-US"/>
                  </a:p>
                </c:rich>
              </c:tx>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7"/>
              <c:layout/>
              <c:tx>
                <c:rich>
                  <a:bodyPr/>
                  <a:lstStyle/>
                  <a:p>
                    <a:fld id="{E0041FB4-2515-4AD8-8DED-D7A0CDCAE7E8}" type="CELLRANGE">
                      <a:rPr lang="ja-JP" altLang="en-US"/>
                      <a:pPr/>
                      <a:t>[CELLRANGE]</a:t>
                    </a:fld>
                    <a:endParaRPr lang="ja-JP" altLang="en-US"/>
                  </a:p>
                </c:rich>
              </c:tx>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8"/>
              <c:layout>
                <c:manualLayout>
                  <c:x val="-6.3884605935670136E-2"/>
                  <c:y val="3.5555555555555493E-2"/>
                </c:manualLayout>
              </c:layout>
              <c:tx>
                <c:rich>
                  <a:bodyPr/>
                  <a:lstStyle/>
                  <a:p>
                    <a:fld id="{601556FF-1068-41F8-BB5E-EF50409EEFC6}" type="CELLRANGE">
                      <a:rPr lang="en-US" altLang="ja-JP"/>
                      <a:pPr/>
                      <a:t>[CELLRANGE]</a:t>
                    </a:fld>
                    <a:endParaRPr lang="ja-JP" altLang="en-US"/>
                  </a:p>
                </c:rich>
              </c:tx>
              <c:showLegendKey val="0"/>
              <c:showVal val="0"/>
              <c:showCatName val="0"/>
              <c:showSerName val="0"/>
              <c:showPercent val="0"/>
              <c:showBubbleSize val="0"/>
              <c:extLst>
                <c:ext xmlns:c15="http://schemas.microsoft.com/office/drawing/2012/chart" uri="{CE6537A1-D6FC-4f65-9D91-7224C49458BB}">
                  <c15:layout/>
                  <c15:dlblFieldTable/>
                  <c15:showDataLabelsRange val="1"/>
                </c:ext>
              </c:extLst>
            </c:dLbl>
            <c:dLbl>
              <c:idx val="9"/>
              <c:layout>
                <c:manualLayout>
                  <c:x val="-8.8614130813994135E-2"/>
                  <c:y val="-4.2666666666666735E-2"/>
                </c:manualLayout>
              </c:layout>
              <c:tx>
                <c:rich>
                  <a:bodyPr/>
                  <a:lstStyle/>
                  <a:p>
                    <a:fld id="{C74534E9-E8C4-4576-9CB8-EE35140F7C8E}" type="CELLRANGE">
                      <a:rPr lang="en-US" altLang="ja-JP"/>
                      <a:pPr/>
                      <a:t>[CELLRANGE]</a:t>
                    </a:fld>
                    <a:endParaRPr lang="ja-JP" altLang="en-US"/>
                  </a:p>
                </c:rich>
              </c:tx>
              <c:showLegendKey val="0"/>
              <c:showVal val="0"/>
              <c:showCatName val="0"/>
              <c:showSerName val="0"/>
              <c:showPercent val="0"/>
              <c:showBubbleSize val="0"/>
              <c:extLst>
                <c:ext xmlns:c15="http://schemas.microsoft.com/office/drawing/2012/chart" uri="{CE6537A1-D6FC-4f65-9D91-7224C49458BB}">
                  <c15:layout/>
                  <c15:dlblFieldTable/>
                  <c15:showDataLabelsRange val="1"/>
                </c:ext>
              </c:extLst>
            </c:dLbl>
            <c:dLbl>
              <c:idx val="10"/>
              <c:layout>
                <c:manualLayout>
                  <c:x val="-7.4188574634971846E-2"/>
                  <c:y val="-5.3333333333333399E-2"/>
                </c:manualLayout>
              </c:layout>
              <c:tx>
                <c:rich>
                  <a:bodyPr/>
                  <a:lstStyle/>
                  <a:p>
                    <a:fld id="{8D519725-6B00-47FC-9B42-1F66D46BC75B}" type="CELLRANGE">
                      <a:rPr lang="en-US" altLang="ja-JP"/>
                      <a:pPr/>
                      <a:t>[CELLRANGE]</a:t>
                    </a:fld>
                    <a:endParaRPr lang="ja-JP" altLang="en-US"/>
                  </a:p>
                </c:rich>
              </c:tx>
              <c:showLegendKey val="0"/>
              <c:showVal val="0"/>
              <c:showCatName val="0"/>
              <c:showSerName val="0"/>
              <c:showPercent val="0"/>
              <c:showBubbleSize val="0"/>
              <c:extLst>
                <c:ext xmlns:c15="http://schemas.microsoft.com/office/drawing/2012/chart" uri="{CE6537A1-D6FC-4f65-9D91-7224C49458BB}">
                  <c15:layout/>
                  <c15:dlblFieldTable/>
                  <c15:showDataLabelsRange val="1"/>
                </c:ext>
              </c:extLst>
            </c:dLbl>
            <c:dLbl>
              <c:idx val="11"/>
              <c:layout>
                <c:manualLayout>
                  <c:x val="-7.0066987155251156E-2"/>
                  <c:y val="-6.0444444444444509E-2"/>
                </c:manualLayout>
              </c:layout>
              <c:tx>
                <c:rich>
                  <a:bodyPr/>
                  <a:lstStyle/>
                  <a:p>
                    <a:fld id="{E4141605-A399-40AE-9705-431BEEAAE188}" type="CELLRANGE">
                      <a:rPr lang="en-US" altLang="ja-JP"/>
                      <a:pPr/>
                      <a:t>[CELLRANGE]</a:t>
                    </a:fld>
                    <a:endParaRPr lang="ja-JP" altLang="en-US"/>
                  </a:p>
                </c:rich>
              </c:tx>
              <c:showLegendKey val="0"/>
              <c:showVal val="0"/>
              <c:showCatName val="0"/>
              <c:showSerName val="0"/>
              <c:showPercent val="0"/>
              <c:showBubbleSize val="0"/>
              <c:extLst>
                <c:ext xmlns:c15="http://schemas.microsoft.com/office/drawing/2012/chart" uri="{CE6537A1-D6FC-4f65-9D91-7224C49458BB}">
                  <c15:layout/>
                  <c15:dlblFieldTable/>
                  <c15:showDataLabelsRange val="1"/>
                </c:ext>
              </c:extLst>
            </c:dLbl>
            <c:dLbl>
              <c:idx val="12"/>
              <c:layout/>
              <c:tx>
                <c:rich>
                  <a:bodyPr/>
                  <a:lstStyle/>
                  <a:p>
                    <a:fld id="{8AF7DB20-EBE3-4E6F-9119-B1BB08F8DFCF}" type="CELLRANGE">
                      <a:rPr lang="ja-JP" altLang="en-US"/>
                      <a:pPr/>
                      <a:t>[CELLRANGE]</a:t>
                    </a:fld>
                    <a:endParaRPr lang="ja-JP" altLang="en-US"/>
                  </a:p>
                </c:rich>
              </c:tx>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13"/>
              <c:layout>
                <c:manualLayout>
                  <c:x val="-6.5945399675530453E-2"/>
                  <c:y val="3.5555555555555424E-2"/>
                </c:manualLayout>
              </c:layout>
              <c:tx>
                <c:rich>
                  <a:bodyPr/>
                  <a:lstStyle/>
                  <a:p>
                    <a:fld id="{B4314C88-EAAD-4598-B433-503381EEAA01}" type="CELLRANGE">
                      <a:rPr lang="en-US" altLang="ja-JP"/>
                      <a:pPr/>
                      <a:t>[CELLRANGE]</a:t>
                    </a:fld>
                    <a:endParaRPr lang="ja-JP" altLang="en-US"/>
                  </a:p>
                </c:rich>
              </c:tx>
              <c:showLegendKey val="0"/>
              <c:showVal val="0"/>
              <c:showCatName val="0"/>
              <c:showSerName val="0"/>
              <c:showPercent val="0"/>
              <c:showBubbleSize val="0"/>
              <c:extLst>
                <c:ext xmlns:c15="http://schemas.microsoft.com/office/drawing/2012/chart" uri="{CE6537A1-D6FC-4f65-9D91-7224C49458BB}">
                  <c15:layout/>
                  <c15:dlblFieldTable/>
                  <c15:showDataLabelsRange val="1"/>
                </c:ext>
              </c:extLst>
            </c:dLbl>
            <c:spPr>
              <a:noFill/>
              <a:ln>
                <a:noFill/>
              </a:ln>
              <a:effectLst/>
            </c:spPr>
            <c:showLegendKey val="0"/>
            <c:showVal val="0"/>
            <c:showCatName val="0"/>
            <c:showSerName val="0"/>
            <c:showPercent val="0"/>
            <c:showBubbleSize val="0"/>
            <c:showLeaderLines val="0"/>
            <c:extLst>
              <c:ext xmlns:c15="http://schemas.microsoft.com/office/drawing/2012/chart" uri="{CE6537A1-D6FC-4f65-9D91-7224C49458BB}">
                <c15:layout/>
                <c15:showDataLabelsRange val="1"/>
                <c15:showLeaderLines val="1"/>
              </c:ext>
            </c:extLst>
          </c:dLbls>
          <c:xVal>
            <c:numRef>
              <c:f>Sheet1!$W$43:$AJ$43</c:f>
              <c:numCache>
                <c:formatCode>#,##0_ ;[Red]\-#,##0\ </c:formatCode>
                <c:ptCount val="14"/>
                <c:pt idx="0">
                  <c:v>17197</c:v>
                </c:pt>
                <c:pt idx="1">
                  <c:v>23784</c:v>
                </c:pt>
                <c:pt idx="2">
                  <c:v>17910</c:v>
                </c:pt>
                <c:pt idx="3">
                  <c:v>24971</c:v>
                </c:pt>
                <c:pt idx="4">
                  <c:v>30655</c:v>
                </c:pt>
                <c:pt idx="5">
                  <c:v>44239</c:v>
                </c:pt>
                <c:pt idx="6">
                  <c:v>34910</c:v>
                </c:pt>
                <c:pt idx="7">
                  <c:v>24207</c:v>
                </c:pt>
                <c:pt idx="8">
                  <c:v>14500</c:v>
                </c:pt>
                <c:pt idx="9">
                  <c:v>16349</c:v>
                </c:pt>
                <c:pt idx="10">
                  <c:v>11063</c:v>
                </c:pt>
                <c:pt idx="11">
                  <c:v>6671</c:v>
                </c:pt>
                <c:pt idx="12">
                  <c:v>2294</c:v>
                </c:pt>
                <c:pt idx="13">
                  <c:v>-771</c:v>
                </c:pt>
              </c:numCache>
            </c:numRef>
          </c:xVal>
          <c:yVal>
            <c:numRef>
              <c:f>Sheet1!$W$48:$AJ$48</c:f>
              <c:numCache>
                <c:formatCode>#,##0_ ;[Red]\-#,##0\ </c:formatCode>
                <c:ptCount val="14"/>
                <c:pt idx="0">
                  <c:v>2763</c:v>
                </c:pt>
                <c:pt idx="1">
                  <c:v>-2792</c:v>
                </c:pt>
                <c:pt idx="2">
                  <c:v>-4969</c:v>
                </c:pt>
                <c:pt idx="3">
                  <c:v>-5402</c:v>
                </c:pt>
                <c:pt idx="4">
                  <c:v>-1912</c:v>
                </c:pt>
                <c:pt idx="5">
                  <c:v>6458</c:v>
                </c:pt>
                <c:pt idx="6">
                  <c:v>7474</c:v>
                </c:pt>
                <c:pt idx="7">
                  <c:v>4004</c:v>
                </c:pt>
                <c:pt idx="8">
                  <c:v>1830</c:v>
                </c:pt>
                <c:pt idx="9">
                  <c:v>2455</c:v>
                </c:pt>
                <c:pt idx="10">
                  <c:v>1625</c:v>
                </c:pt>
                <c:pt idx="11">
                  <c:v>201</c:v>
                </c:pt>
                <c:pt idx="12">
                  <c:v>-2149</c:v>
                </c:pt>
                <c:pt idx="13">
                  <c:v>-2320</c:v>
                </c:pt>
              </c:numCache>
            </c:numRef>
          </c:yVal>
          <c:smooth val="0"/>
          <c:extLst>
            <c:ext xmlns:c15="http://schemas.microsoft.com/office/drawing/2012/chart" uri="{02D57815-91ED-43cb-92C2-25804820EDAC}">
              <c15:datalabelsRange>
                <c15:f>Sheet1!$W$95:$AJ$95</c15:f>
                <c15:dlblRangeCache>
                  <c:ptCount val="14"/>
                  <c:pt idx="0">
                    <c:v>47-50</c:v>
                  </c:pt>
                  <c:pt idx="1">
                    <c:v>50-55</c:v>
                  </c:pt>
                  <c:pt idx="2">
                    <c:v>55-60</c:v>
                  </c:pt>
                  <c:pt idx="3">
                    <c:v>60-65</c:v>
                  </c:pt>
                  <c:pt idx="4">
                    <c:v>65-70</c:v>
                  </c:pt>
                  <c:pt idx="5">
                    <c:v>70-75</c:v>
                  </c:pt>
                  <c:pt idx="6">
                    <c:v>75-80</c:v>
                  </c:pt>
                  <c:pt idx="7">
                    <c:v>80-85</c:v>
                  </c:pt>
                  <c:pt idx="8">
                    <c:v>85-90</c:v>
                  </c:pt>
                  <c:pt idx="9">
                    <c:v>90-95</c:v>
                  </c:pt>
                  <c:pt idx="10">
                    <c:v>95-00</c:v>
                  </c:pt>
                  <c:pt idx="11">
                    <c:v>00-05</c:v>
                  </c:pt>
                  <c:pt idx="12">
                    <c:v>05-10</c:v>
                  </c:pt>
                  <c:pt idx="13">
                    <c:v>10-15</c:v>
                  </c:pt>
                </c15:dlblRangeCache>
              </c15:datalabelsRange>
            </c:ext>
          </c:extLst>
        </c:ser>
        <c:dLbls>
          <c:showLegendKey val="0"/>
          <c:showVal val="1"/>
          <c:showCatName val="0"/>
          <c:showSerName val="0"/>
          <c:showPercent val="0"/>
          <c:showBubbleSize val="0"/>
        </c:dLbls>
        <c:axId val="677131688"/>
        <c:axId val="677129336"/>
      </c:scatterChart>
      <c:valAx>
        <c:axId val="677131688"/>
        <c:scaling>
          <c:orientation val="minMax"/>
          <c:max val="45000"/>
        </c:scaling>
        <c:delete val="0"/>
        <c:axPos val="b"/>
        <c:title>
          <c:tx>
            <c:rich>
              <a:bodyPr/>
              <a:lstStyle/>
              <a:p>
                <a:pPr>
                  <a:defRPr/>
                </a:pPr>
                <a:r>
                  <a:rPr lang="ja-JP" altLang="en-US" b="0"/>
                  <a:t>中心都市の増減</a:t>
                </a:r>
              </a:p>
            </c:rich>
          </c:tx>
          <c:layout/>
          <c:overlay val="0"/>
        </c:title>
        <c:numFmt formatCode="#,##0_ " sourceLinked="0"/>
        <c:majorTickMark val="out"/>
        <c:minorTickMark val="none"/>
        <c:tickLblPos val="nextTo"/>
        <c:crossAx val="677129336"/>
        <c:crosses val="autoZero"/>
        <c:crossBetween val="midCat"/>
      </c:valAx>
      <c:valAx>
        <c:axId val="677129336"/>
        <c:scaling>
          <c:orientation val="minMax"/>
          <c:max val="8000"/>
          <c:min val="-6000"/>
        </c:scaling>
        <c:delete val="0"/>
        <c:axPos val="l"/>
        <c:title>
          <c:tx>
            <c:rich>
              <a:bodyPr rot="0" vert="wordArtVertRtl"/>
              <a:lstStyle/>
              <a:p>
                <a:pPr>
                  <a:defRPr/>
                </a:pPr>
                <a:r>
                  <a:rPr lang="ja-JP" altLang="en-US" b="0"/>
                  <a:t>郊外地域の増減</a:t>
                </a:r>
              </a:p>
            </c:rich>
          </c:tx>
          <c:layout>
            <c:manualLayout>
              <c:xMode val="edge"/>
              <c:yMode val="edge"/>
              <c:x val="1.2364762439161962E-2"/>
              <c:y val="0.34283030621172356"/>
            </c:manualLayout>
          </c:layout>
          <c:overlay val="0"/>
        </c:title>
        <c:numFmt formatCode="#,##0_ " sourceLinked="0"/>
        <c:majorTickMark val="out"/>
        <c:minorTickMark val="none"/>
        <c:tickLblPos val="nextTo"/>
        <c:crossAx val="677131688"/>
        <c:crosses val="autoZero"/>
        <c:crossBetween val="midCat"/>
      </c:valAx>
    </c:plotArea>
    <c:plotVisOnly val="1"/>
    <c:dispBlanksAs val="gap"/>
    <c:showDLblsOverMax val="0"/>
  </c:chart>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18831" cy="493316"/>
          </a:xfrm>
          <a:prstGeom prst="rect">
            <a:avLst/>
          </a:prstGeom>
        </p:spPr>
        <p:txBody>
          <a:bodyPr vert="horz" lIns="90647" tIns="45323" rIns="90647" bIns="4532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5" y="1"/>
            <a:ext cx="2918831" cy="493316"/>
          </a:xfrm>
          <a:prstGeom prst="rect">
            <a:avLst/>
          </a:prstGeom>
        </p:spPr>
        <p:txBody>
          <a:bodyPr vert="horz" lIns="90647" tIns="45323" rIns="90647" bIns="45323" rtlCol="0"/>
          <a:lstStyle>
            <a:lvl1pPr algn="r">
              <a:defRPr sz="1200"/>
            </a:lvl1pPr>
          </a:lstStyle>
          <a:p>
            <a:fld id="{2644B70F-0CEA-4627-8164-DF690E7FBE2A}" type="datetimeFigureOut">
              <a:rPr kumimoji="1" lang="ja-JP" altLang="en-US" smtClean="0"/>
              <a:t>2017/10/16</a:t>
            </a:fld>
            <a:endParaRPr kumimoji="1" lang="ja-JP" altLang="en-US"/>
          </a:p>
        </p:txBody>
      </p:sp>
      <p:sp>
        <p:nvSpPr>
          <p:cNvPr id="4" name="スライド イメージ プレースホルダー 3"/>
          <p:cNvSpPr>
            <a:spLocks noGrp="1" noRot="1" noChangeAspect="1"/>
          </p:cNvSpPr>
          <p:nvPr>
            <p:ph type="sldImg" idx="2"/>
          </p:nvPr>
        </p:nvSpPr>
        <p:spPr>
          <a:xfrm>
            <a:off x="82550" y="741363"/>
            <a:ext cx="6570663" cy="3697287"/>
          </a:xfrm>
          <a:prstGeom prst="rect">
            <a:avLst/>
          </a:prstGeom>
          <a:noFill/>
          <a:ln w="12700">
            <a:solidFill>
              <a:prstClr val="black"/>
            </a:solidFill>
          </a:ln>
        </p:spPr>
        <p:txBody>
          <a:bodyPr vert="horz" lIns="90647" tIns="45323" rIns="90647" bIns="45323" rtlCol="0" anchor="ctr"/>
          <a:lstStyle/>
          <a:p>
            <a:endParaRPr lang="ja-JP" altLang="en-US"/>
          </a:p>
        </p:txBody>
      </p:sp>
      <p:sp>
        <p:nvSpPr>
          <p:cNvPr id="5" name="ノート プレースホルダー 4"/>
          <p:cNvSpPr>
            <a:spLocks noGrp="1"/>
          </p:cNvSpPr>
          <p:nvPr>
            <p:ph type="body" sz="quarter" idx="3"/>
          </p:nvPr>
        </p:nvSpPr>
        <p:spPr>
          <a:xfrm>
            <a:off x="673577" y="4686501"/>
            <a:ext cx="5388610" cy="4439841"/>
          </a:xfrm>
          <a:prstGeom prst="rect">
            <a:avLst/>
          </a:prstGeom>
        </p:spPr>
        <p:txBody>
          <a:bodyPr vert="horz" lIns="90647" tIns="45323" rIns="90647" bIns="4532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371286"/>
            <a:ext cx="2918831" cy="493316"/>
          </a:xfrm>
          <a:prstGeom prst="rect">
            <a:avLst/>
          </a:prstGeom>
        </p:spPr>
        <p:txBody>
          <a:bodyPr vert="horz" lIns="90647" tIns="45323" rIns="90647" bIns="4532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5" y="9371286"/>
            <a:ext cx="2918831" cy="493316"/>
          </a:xfrm>
          <a:prstGeom prst="rect">
            <a:avLst/>
          </a:prstGeom>
        </p:spPr>
        <p:txBody>
          <a:bodyPr vert="horz" lIns="90647" tIns="45323" rIns="90647" bIns="45323" rtlCol="0" anchor="b"/>
          <a:lstStyle>
            <a:lvl1pPr algn="r">
              <a:defRPr sz="1200"/>
            </a:lvl1pPr>
          </a:lstStyle>
          <a:p>
            <a:fld id="{B7121D26-F900-471B-B08B-9BD80514526D}" type="slidenum">
              <a:rPr kumimoji="1" lang="ja-JP" altLang="en-US" smtClean="0"/>
              <a:t>‹#›</a:t>
            </a:fld>
            <a:endParaRPr kumimoji="1" lang="ja-JP" altLang="en-US"/>
          </a:p>
        </p:txBody>
      </p:sp>
    </p:spTree>
    <p:extLst>
      <p:ext uri="{BB962C8B-B14F-4D97-AF65-F5344CB8AC3E}">
        <p14:creationId xmlns:p14="http://schemas.microsoft.com/office/powerpoint/2010/main" val="77626241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2550" y="741363"/>
            <a:ext cx="6570663" cy="369728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3B2FC081-09BF-42CD-A98B-C31A2D58B861}" type="slidenum">
              <a:rPr kumimoji="1" lang="ja-JP" altLang="en-US" smtClean="0"/>
              <a:pPr/>
              <a:t>1</a:t>
            </a:fld>
            <a:endParaRPr kumimoji="1" lang="ja-JP" altLang="en-US"/>
          </a:p>
        </p:txBody>
      </p:sp>
    </p:spTree>
    <p:extLst>
      <p:ext uri="{BB962C8B-B14F-4D97-AF65-F5344CB8AC3E}">
        <p14:creationId xmlns:p14="http://schemas.microsoft.com/office/powerpoint/2010/main" val="36415121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2550" y="741363"/>
            <a:ext cx="6570663" cy="3697287"/>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フッター プレースホルダ 3"/>
          <p:cNvSpPr>
            <a:spLocks noGrp="1"/>
          </p:cNvSpPr>
          <p:nvPr>
            <p:ph type="ftr" sz="quarter" idx="10"/>
          </p:nvPr>
        </p:nvSpPr>
        <p:spPr/>
        <p:txBody>
          <a:bodyPr/>
          <a:lstStyle/>
          <a:p>
            <a:endParaRPr kumimoji="1" lang="ja-JP" altLang="en-US"/>
          </a:p>
        </p:txBody>
      </p:sp>
      <p:sp>
        <p:nvSpPr>
          <p:cNvPr id="5" name="スライド番号プレースホルダ 4"/>
          <p:cNvSpPr>
            <a:spLocks noGrp="1"/>
          </p:cNvSpPr>
          <p:nvPr>
            <p:ph type="sldNum" sz="quarter" idx="11"/>
          </p:nvPr>
        </p:nvSpPr>
        <p:spPr/>
        <p:txBody>
          <a:bodyPr/>
          <a:lstStyle/>
          <a:p>
            <a:fld id="{E300DA66-BD23-457E-A0D1-C8D79D83D5CA}" type="slidenum">
              <a:rPr kumimoji="1" lang="ja-JP" altLang="en-US" smtClean="0"/>
              <a:pPr/>
              <a:t>11</a:t>
            </a:fld>
            <a:endParaRPr kumimoji="1" lang="ja-JP" altLang="en-US"/>
          </a:p>
        </p:txBody>
      </p:sp>
    </p:spTree>
    <p:extLst>
      <p:ext uri="{BB962C8B-B14F-4D97-AF65-F5344CB8AC3E}">
        <p14:creationId xmlns:p14="http://schemas.microsoft.com/office/powerpoint/2010/main" val="16770337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フッター プレースホルダ 3"/>
          <p:cNvSpPr>
            <a:spLocks noGrp="1"/>
          </p:cNvSpPr>
          <p:nvPr>
            <p:ph type="ftr" sz="quarter" idx="10"/>
          </p:nvPr>
        </p:nvSpPr>
        <p:spPr/>
        <p:txBody>
          <a:bodyPr/>
          <a:lstStyle/>
          <a:p>
            <a:endParaRPr kumimoji="1" lang="ja-JP" altLang="en-US"/>
          </a:p>
        </p:txBody>
      </p:sp>
      <p:sp>
        <p:nvSpPr>
          <p:cNvPr id="5" name="スライド番号プレースホルダ 4"/>
          <p:cNvSpPr>
            <a:spLocks noGrp="1"/>
          </p:cNvSpPr>
          <p:nvPr>
            <p:ph type="sldNum" sz="quarter" idx="11"/>
          </p:nvPr>
        </p:nvSpPr>
        <p:spPr/>
        <p:txBody>
          <a:bodyPr/>
          <a:lstStyle/>
          <a:p>
            <a:fld id="{E300DA66-BD23-457E-A0D1-C8D79D83D5CA}" type="slidenum">
              <a:rPr kumimoji="1" lang="ja-JP" altLang="en-US" smtClean="0"/>
              <a:pPr/>
              <a:t>12</a:t>
            </a:fld>
            <a:endParaRPr kumimoji="1" lang="ja-JP" altLang="en-US"/>
          </a:p>
        </p:txBody>
      </p:sp>
    </p:spTree>
    <p:extLst>
      <p:ext uri="{BB962C8B-B14F-4D97-AF65-F5344CB8AC3E}">
        <p14:creationId xmlns:p14="http://schemas.microsoft.com/office/powerpoint/2010/main" val="18737259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松山市が中心都市で、東温市、伊予市、松前町、砥部町が郊外地域となる。</a:t>
            </a:r>
            <a:endParaRPr kumimoji="1" lang="ja-JP" altLang="en-US" dirty="0"/>
          </a:p>
        </p:txBody>
      </p:sp>
      <p:sp>
        <p:nvSpPr>
          <p:cNvPr id="4" name="スライド番号プレースホルダー 3"/>
          <p:cNvSpPr>
            <a:spLocks noGrp="1"/>
          </p:cNvSpPr>
          <p:nvPr>
            <p:ph type="sldNum" sz="quarter" idx="10"/>
          </p:nvPr>
        </p:nvSpPr>
        <p:spPr/>
        <p:txBody>
          <a:bodyPr/>
          <a:lstStyle/>
          <a:p>
            <a:fld id="{9470B1DA-842C-47E9-98E2-8C9F8B038D51}" type="slidenum">
              <a:rPr kumimoji="1" lang="ja-JP" altLang="en-US" smtClean="0"/>
              <a:t>13</a:t>
            </a:fld>
            <a:endParaRPr kumimoji="1" lang="ja-JP" altLang="en-US"/>
          </a:p>
        </p:txBody>
      </p:sp>
    </p:spTree>
    <p:extLst>
      <p:ext uri="{BB962C8B-B14F-4D97-AF65-F5344CB8AC3E}">
        <p14:creationId xmlns:p14="http://schemas.microsoft.com/office/powerpoint/2010/main" val="11711128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7121D26-F900-471B-B08B-9BD80514526D}" type="slidenum">
              <a:rPr kumimoji="1" lang="ja-JP" altLang="en-US" smtClean="0"/>
              <a:t>14</a:t>
            </a:fld>
            <a:endParaRPr kumimoji="1" lang="ja-JP" altLang="en-US"/>
          </a:p>
        </p:txBody>
      </p:sp>
    </p:spTree>
    <p:extLst>
      <p:ext uri="{BB962C8B-B14F-4D97-AF65-F5344CB8AC3E}">
        <p14:creationId xmlns:p14="http://schemas.microsoft.com/office/powerpoint/2010/main" val="28071754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241300" y="798513"/>
            <a:ext cx="7097713" cy="3992562"/>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フッター プレースホルダ 3"/>
          <p:cNvSpPr>
            <a:spLocks noGrp="1"/>
          </p:cNvSpPr>
          <p:nvPr>
            <p:ph type="ftr" sz="quarter" idx="10"/>
          </p:nvPr>
        </p:nvSpPr>
        <p:spPr/>
        <p:txBody>
          <a:bodyPr/>
          <a:lstStyle/>
          <a:p>
            <a:endParaRPr kumimoji="1" lang="ja-JP" altLang="en-US"/>
          </a:p>
        </p:txBody>
      </p:sp>
      <p:sp>
        <p:nvSpPr>
          <p:cNvPr id="5" name="スライド番号プレースホルダ 4"/>
          <p:cNvSpPr>
            <a:spLocks noGrp="1"/>
          </p:cNvSpPr>
          <p:nvPr>
            <p:ph type="sldNum" sz="quarter" idx="11"/>
          </p:nvPr>
        </p:nvSpPr>
        <p:spPr/>
        <p:txBody>
          <a:bodyPr/>
          <a:lstStyle/>
          <a:p>
            <a:fld id="{E300DA66-BD23-457E-A0D1-C8D79D83D5CA}" type="slidenum">
              <a:rPr kumimoji="1" lang="ja-JP" altLang="en-US" smtClean="0"/>
              <a:pPr/>
              <a:t>2</a:t>
            </a:fld>
            <a:endParaRPr kumimoji="1" lang="ja-JP" altLang="en-US"/>
          </a:p>
        </p:txBody>
      </p:sp>
    </p:spTree>
    <p:extLst>
      <p:ext uri="{BB962C8B-B14F-4D97-AF65-F5344CB8AC3E}">
        <p14:creationId xmlns:p14="http://schemas.microsoft.com/office/powerpoint/2010/main" val="25900156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2550" y="741363"/>
            <a:ext cx="6570663" cy="369728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フッター プレースホルダ 3"/>
          <p:cNvSpPr>
            <a:spLocks noGrp="1"/>
          </p:cNvSpPr>
          <p:nvPr>
            <p:ph type="ftr" sz="quarter" idx="10"/>
          </p:nvPr>
        </p:nvSpPr>
        <p:spPr/>
        <p:txBody>
          <a:bodyPr/>
          <a:lstStyle/>
          <a:p>
            <a:endParaRPr kumimoji="1" lang="ja-JP" altLang="en-US"/>
          </a:p>
        </p:txBody>
      </p:sp>
      <p:sp>
        <p:nvSpPr>
          <p:cNvPr id="5" name="スライド番号プレースホルダ 4"/>
          <p:cNvSpPr>
            <a:spLocks noGrp="1"/>
          </p:cNvSpPr>
          <p:nvPr>
            <p:ph type="sldNum" sz="quarter" idx="11"/>
          </p:nvPr>
        </p:nvSpPr>
        <p:spPr/>
        <p:txBody>
          <a:bodyPr/>
          <a:lstStyle/>
          <a:p>
            <a:fld id="{E300DA66-BD23-457E-A0D1-C8D79D83D5CA}" type="slidenum">
              <a:rPr kumimoji="1" lang="ja-JP" altLang="en-US" smtClean="0"/>
              <a:pPr/>
              <a:t>3</a:t>
            </a:fld>
            <a:endParaRPr kumimoji="1" lang="ja-JP" altLang="en-US"/>
          </a:p>
        </p:txBody>
      </p:sp>
    </p:spTree>
    <p:extLst>
      <p:ext uri="{BB962C8B-B14F-4D97-AF65-F5344CB8AC3E}">
        <p14:creationId xmlns:p14="http://schemas.microsoft.com/office/powerpoint/2010/main" val="1021185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2550" y="741363"/>
            <a:ext cx="6570663" cy="3697287"/>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フッター プレースホルダ 3"/>
          <p:cNvSpPr>
            <a:spLocks noGrp="1"/>
          </p:cNvSpPr>
          <p:nvPr>
            <p:ph type="ftr" sz="quarter" idx="10"/>
          </p:nvPr>
        </p:nvSpPr>
        <p:spPr/>
        <p:txBody>
          <a:bodyPr/>
          <a:lstStyle/>
          <a:p>
            <a:endParaRPr kumimoji="1" lang="ja-JP" altLang="en-US"/>
          </a:p>
        </p:txBody>
      </p:sp>
      <p:sp>
        <p:nvSpPr>
          <p:cNvPr id="5" name="スライド番号プレースホルダ 4"/>
          <p:cNvSpPr>
            <a:spLocks noGrp="1"/>
          </p:cNvSpPr>
          <p:nvPr>
            <p:ph type="sldNum" sz="quarter" idx="11"/>
          </p:nvPr>
        </p:nvSpPr>
        <p:spPr/>
        <p:txBody>
          <a:bodyPr/>
          <a:lstStyle/>
          <a:p>
            <a:fld id="{E300DA66-BD23-457E-A0D1-C8D79D83D5CA}" type="slidenum">
              <a:rPr kumimoji="1" lang="ja-JP" altLang="en-US" smtClean="0"/>
              <a:pPr/>
              <a:t>4</a:t>
            </a:fld>
            <a:endParaRPr kumimoji="1" lang="ja-JP" altLang="en-US"/>
          </a:p>
        </p:txBody>
      </p:sp>
    </p:spTree>
    <p:extLst>
      <p:ext uri="{BB962C8B-B14F-4D97-AF65-F5344CB8AC3E}">
        <p14:creationId xmlns:p14="http://schemas.microsoft.com/office/powerpoint/2010/main" val="41008807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2550" y="741363"/>
            <a:ext cx="6570663" cy="3697287"/>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フッター プレースホルダ 3"/>
          <p:cNvSpPr>
            <a:spLocks noGrp="1"/>
          </p:cNvSpPr>
          <p:nvPr>
            <p:ph type="ftr" sz="quarter" idx="10"/>
          </p:nvPr>
        </p:nvSpPr>
        <p:spPr/>
        <p:txBody>
          <a:bodyPr/>
          <a:lstStyle/>
          <a:p>
            <a:endParaRPr kumimoji="1" lang="ja-JP" altLang="en-US"/>
          </a:p>
        </p:txBody>
      </p:sp>
      <p:sp>
        <p:nvSpPr>
          <p:cNvPr id="5" name="スライド番号プレースホルダ 4"/>
          <p:cNvSpPr>
            <a:spLocks noGrp="1"/>
          </p:cNvSpPr>
          <p:nvPr>
            <p:ph type="sldNum" sz="quarter" idx="11"/>
          </p:nvPr>
        </p:nvSpPr>
        <p:spPr/>
        <p:txBody>
          <a:bodyPr/>
          <a:lstStyle/>
          <a:p>
            <a:fld id="{E300DA66-BD23-457E-A0D1-C8D79D83D5CA}" type="slidenum">
              <a:rPr kumimoji="1" lang="ja-JP" altLang="en-US" smtClean="0"/>
              <a:pPr/>
              <a:t>5</a:t>
            </a:fld>
            <a:endParaRPr kumimoji="1" lang="ja-JP" altLang="en-US"/>
          </a:p>
        </p:txBody>
      </p:sp>
    </p:spTree>
    <p:extLst>
      <p:ext uri="{BB962C8B-B14F-4D97-AF65-F5344CB8AC3E}">
        <p14:creationId xmlns:p14="http://schemas.microsoft.com/office/powerpoint/2010/main" val="34516360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2550" y="741363"/>
            <a:ext cx="6570663" cy="3697287"/>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フッター プレースホルダ 3"/>
          <p:cNvSpPr>
            <a:spLocks noGrp="1"/>
          </p:cNvSpPr>
          <p:nvPr>
            <p:ph type="ftr" sz="quarter" idx="10"/>
          </p:nvPr>
        </p:nvSpPr>
        <p:spPr/>
        <p:txBody>
          <a:bodyPr/>
          <a:lstStyle/>
          <a:p>
            <a:endParaRPr kumimoji="1" lang="ja-JP" altLang="en-US"/>
          </a:p>
        </p:txBody>
      </p:sp>
      <p:sp>
        <p:nvSpPr>
          <p:cNvPr id="5" name="スライド番号プレースホルダ 4"/>
          <p:cNvSpPr>
            <a:spLocks noGrp="1"/>
          </p:cNvSpPr>
          <p:nvPr>
            <p:ph type="sldNum" sz="quarter" idx="11"/>
          </p:nvPr>
        </p:nvSpPr>
        <p:spPr/>
        <p:txBody>
          <a:bodyPr/>
          <a:lstStyle/>
          <a:p>
            <a:fld id="{E300DA66-BD23-457E-A0D1-C8D79D83D5CA}" type="slidenum">
              <a:rPr kumimoji="1" lang="ja-JP" altLang="en-US" smtClean="0"/>
              <a:pPr/>
              <a:t>6</a:t>
            </a:fld>
            <a:endParaRPr kumimoji="1" lang="ja-JP" altLang="en-US"/>
          </a:p>
        </p:txBody>
      </p:sp>
    </p:spTree>
    <p:extLst>
      <p:ext uri="{BB962C8B-B14F-4D97-AF65-F5344CB8AC3E}">
        <p14:creationId xmlns:p14="http://schemas.microsoft.com/office/powerpoint/2010/main" val="24572938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baseline="0" dirty="0" smtClean="0">
                <a:solidFill>
                  <a:schemeClr val="tx1"/>
                </a:solidFill>
              </a:rPr>
              <a:t>西予市の昼夜間就業者比率は０．９４２と１．０をかなり下回っている。通勤流出のほうが流入より大きいわけだが、最大の流出地は八幡浜市への６．５％である。その八幡浜市は昼夜間比率が１．０２５と就業圏域の中心都市として位置づけられる。八幡浜市が郊外的地域ではないので、西予市は単独で就業圏域を形成していると考える。</a:t>
            </a:r>
            <a:endParaRPr kumimoji="1" lang="en-US" altLang="ja-JP" baseline="0" dirty="0" smtClean="0">
              <a:solidFill>
                <a:schemeClr val="tx1"/>
              </a:solidFill>
            </a:endParaRPr>
          </a:p>
          <a:p>
            <a:endParaRPr kumimoji="1" lang="en-US" altLang="ja-JP" baseline="0" dirty="0" smtClean="0">
              <a:solidFill>
                <a:schemeClr val="tx1"/>
              </a:solidFill>
            </a:endParaRPr>
          </a:p>
          <a:p>
            <a:r>
              <a:rPr kumimoji="1" lang="ja-JP" altLang="en-US" baseline="0" dirty="0" smtClean="0">
                <a:solidFill>
                  <a:schemeClr val="tx1"/>
                </a:solidFill>
              </a:rPr>
              <a:t>総務省統計局　</a:t>
            </a:r>
            <a:r>
              <a:rPr kumimoji="1" lang="en-US" altLang="ja-JP" baseline="0" dirty="0" smtClean="0">
                <a:solidFill>
                  <a:schemeClr val="tx1"/>
                </a:solidFill>
              </a:rPr>
              <a:t>http://www.stat.go.jp/index.htm</a:t>
            </a:r>
            <a:r>
              <a:rPr kumimoji="1" lang="ja-JP" altLang="en-US" baseline="0" dirty="0" smtClean="0">
                <a:solidFill>
                  <a:schemeClr val="tx1"/>
                </a:solidFill>
              </a:rPr>
              <a:t>　から　「統計データ」へ進む。「分野別一覧」から「国勢調査」を選択。「調査の結果」⇒「統計一覧」と進む。「平成</a:t>
            </a:r>
            <a:r>
              <a:rPr kumimoji="1" lang="en-US" altLang="ja-JP" baseline="0" dirty="0" smtClean="0">
                <a:solidFill>
                  <a:schemeClr val="tx1"/>
                </a:solidFill>
              </a:rPr>
              <a:t>27</a:t>
            </a:r>
            <a:r>
              <a:rPr kumimoji="1" lang="ja-JP" altLang="en-US" baseline="0" dirty="0" smtClean="0">
                <a:solidFill>
                  <a:schemeClr val="tx1"/>
                </a:solidFill>
              </a:rPr>
              <a:t>年国勢調査」を選択。</a:t>
            </a:r>
            <a:endParaRPr kumimoji="1" lang="en-US" altLang="ja-JP" baseline="0" dirty="0" smtClean="0">
              <a:solidFill>
                <a:schemeClr val="tx1"/>
              </a:solidFill>
            </a:endParaRPr>
          </a:p>
          <a:p>
            <a:r>
              <a:rPr lang="ja-JP" altLang="en-US" dirty="0" smtClean="0"/>
              <a:t>［従業地・通学地による人口・就業状態等集計（人口，就業者の産業（大分類）・職業（大分類）など）］の項目で、都道府県の＋をクリックして、対象の都道府県を選択する。表番号３－２の</a:t>
            </a:r>
            <a:r>
              <a:rPr lang="en-US" altLang="ja-JP" dirty="0" smtClean="0"/>
              <a:t>CSV</a:t>
            </a:r>
            <a:r>
              <a:rPr lang="ja-JP" altLang="en-US" dirty="0" smtClean="0"/>
              <a:t>をダウンローする。</a:t>
            </a:r>
            <a:endParaRPr lang="en-US" altLang="ja-JP" dirty="0" smtClean="0"/>
          </a:p>
          <a:p>
            <a:r>
              <a:rPr kumimoji="1" lang="en-US" altLang="ja-JP" baseline="0" dirty="0" smtClean="0">
                <a:solidFill>
                  <a:schemeClr val="tx1"/>
                </a:solidFill>
              </a:rPr>
              <a:t>K</a:t>
            </a:r>
            <a:r>
              <a:rPr kumimoji="1" lang="ja-JP" altLang="en-US" baseline="0" dirty="0" smtClean="0">
                <a:solidFill>
                  <a:schemeClr val="tx1"/>
                </a:solidFill>
              </a:rPr>
              <a:t>列の「</a:t>
            </a:r>
            <a:r>
              <a:rPr kumimoji="1" lang="en-US" altLang="ja-JP" baseline="0" dirty="0" smtClean="0">
                <a:solidFill>
                  <a:schemeClr val="tx1"/>
                </a:solidFill>
              </a:rPr>
              <a:t>15</a:t>
            </a:r>
            <a:r>
              <a:rPr kumimoji="1" lang="ja-JP" altLang="en-US" baseline="0" dirty="0" smtClean="0">
                <a:solidFill>
                  <a:schemeClr val="tx1"/>
                </a:solidFill>
              </a:rPr>
              <a:t>歳以上就業者」を数字が対象となる。対象としている市町村における、「当地に常住する就業者・通学者」と交差するところの数字が、「常住就業者」となる。これが分母の数字。（相対セルで列方向を固定しておく）</a:t>
            </a:r>
            <a:endParaRPr kumimoji="1" lang="en-US" altLang="ja-JP" baseline="0" dirty="0" smtClean="0">
              <a:solidFill>
                <a:schemeClr val="tx1"/>
              </a:solidFill>
            </a:endParaRPr>
          </a:p>
          <a:p>
            <a:r>
              <a:rPr kumimoji="1" lang="ja-JP" altLang="en-US" baseline="0" dirty="0" smtClean="0">
                <a:solidFill>
                  <a:schemeClr val="tx1"/>
                </a:solidFill>
              </a:rPr>
              <a:t>分子は「他市区町村で従業・通学」と</a:t>
            </a:r>
            <a:r>
              <a:rPr kumimoji="1" lang="en-US" altLang="ja-JP" baseline="0" dirty="0" smtClean="0">
                <a:solidFill>
                  <a:schemeClr val="tx1"/>
                </a:solidFill>
              </a:rPr>
              <a:t>K</a:t>
            </a:r>
            <a:r>
              <a:rPr kumimoji="1" lang="ja-JP" altLang="en-US" baseline="0" dirty="0" smtClean="0">
                <a:solidFill>
                  <a:schemeClr val="tx1"/>
                </a:solidFill>
              </a:rPr>
              <a:t>列との交差するセルの数値。これで、通勤流出率が求まる。</a:t>
            </a:r>
            <a:endParaRPr kumimoji="1" lang="en-US" altLang="ja-JP" baseline="0" dirty="0" smtClean="0">
              <a:solidFill>
                <a:schemeClr val="tx1"/>
              </a:solidFill>
            </a:endParaRPr>
          </a:p>
          <a:p>
            <a:endParaRPr kumimoji="1" lang="en-US" altLang="ja-JP" baseline="0" dirty="0" smtClean="0">
              <a:solidFill>
                <a:schemeClr val="tx1"/>
              </a:solidFill>
            </a:endParaRPr>
          </a:p>
          <a:p>
            <a:r>
              <a:rPr kumimoji="1" lang="ja-JP" altLang="en-US" baseline="0" dirty="0" smtClean="0">
                <a:solidFill>
                  <a:schemeClr val="tx1"/>
                </a:solidFill>
              </a:rPr>
              <a:t>表番号４は「</a:t>
            </a:r>
            <a:r>
              <a:rPr lang="ja-JP" altLang="en-US" dirty="0" smtClean="0"/>
              <a:t>従業地・通学地による常住市区町村，男女別</a:t>
            </a:r>
            <a:r>
              <a:rPr lang="en-US" altLang="ja-JP" dirty="0" smtClean="0"/>
              <a:t>15</a:t>
            </a:r>
            <a:r>
              <a:rPr lang="ja-JP" altLang="en-US" dirty="0" smtClean="0"/>
              <a:t>歳以上就業者数及び</a:t>
            </a:r>
            <a:r>
              <a:rPr lang="en-US" altLang="ja-JP" dirty="0" smtClean="0"/>
              <a:t>15</a:t>
            </a:r>
            <a:r>
              <a:rPr lang="ja-JP" altLang="en-US" dirty="0" smtClean="0"/>
              <a:t>歳以上通学者数</a:t>
            </a:r>
            <a:r>
              <a:rPr kumimoji="1" lang="ja-JP" altLang="en-US" baseline="0" dirty="0" smtClean="0">
                <a:solidFill>
                  <a:schemeClr val="tx1"/>
                </a:solidFill>
              </a:rPr>
              <a:t>」であるので、この表の「</a:t>
            </a:r>
            <a:r>
              <a:rPr kumimoji="1" lang="ja-JP" altLang="en-US" sz="1200" b="0" i="0" u="none" strike="noStrike" kern="1200" dirty="0" smtClean="0">
                <a:solidFill>
                  <a:schemeClr val="tx1"/>
                </a:solidFill>
                <a:effectLst/>
                <a:latin typeface="+mn-lt"/>
                <a:ea typeface="+mn-ea"/>
                <a:cs typeface="+mn-cs"/>
              </a:rPr>
              <a:t>当地で従業・通学する者」と</a:t>
            </a:r>
            <a:r>
              <a:rPr kumimoji="1" lang="en-US" altLang="ja-JP" sz="1200" b="0" i="0" u="none" strike="noStrike" kern="1200" dirty="0" smtClean="0">
                <a:solidFill>
                  <a:schemeClr val="tx1"/>
                </a:solidFill>
                <a:effectLst/>
                <a:latin typeface="+mn-lt"/>
                <a:ea typeface="+mn-ea"/>
                <a:cs typeface="+mn-cs"/>
              </a:rPr>
              <a:t>K</a:t>
            </a:r>
            <a:r>
              <a:rPr kumimoji="1" lang="ja-JP" altLang="en-US" sz="1200" b="0" i="0" u="none" strike="noStrike" kern="1200" dirty="0" smtClean="0">
                <a:solidFill>
                  <a:schemeClr val="tx1"/>
                </a:solidFill>
                <a:effectLst/>
                <a:latin typeface="+mn-lt"/>
                <a:ea typeface="+mn-ea"/>
                <a:cs typeface="+mn-cs"/>
              </a:rPr>
              <a:t>列の交差セルの数字が、従業地でみた就業者数（昼間就業者）となる。</a:t>
            </a:r>
            <a:endParaRPr kumimoji="1" lang="en-US" altLang="ja-JP" sz="1200" b="0" i="0" u="none" strike="noStrike" kern="1200" dirty="0" smtClean="0">
              <a:solidFill>
                <a:schemeClr val="tx1"/>
              </a:solidFill>
              <a:effectLst/>
              <a:latin typeface="+mn-lt"/>
              <a:ea typeface="+mn-ea"/>
              <a:cs typeface="+mn-cs"/>
            </a:endParaRPr>
          </a:p>
          <a:p>
            <a:r>
              <a:rPr kumimoji="1" lang="ja-JP" altLang="en-US" sz="1200" b="0" i="0" u="none" strike="noStrike" kern="1200" dirty="0" smtClean="0">
                <a:solidFill>
                  <a:schemeClr val="tx1"/>
                </a:solidFill>
                <a:effectLst/>
                <a:latin typeface="+mn-lt"/>
                <a:ea typeface="+mn-ea"/>
                <a:cs typeface="+mn-cs"/>
              </a:rPr>
              <a:t>この数字を分子、先の常住就業者数の数字を分母とした比率が、上のフロー図の白抜き数値、昼夜間就業者比率となる。 </a:t>
            </a:r>
            <a:endParaRPr kumimoji="1" lang="en-US" altLang="ja-JP" baseline="0" dirty="0" smtClean="0">
              <a:solidFill>
                <a:schemeClr val="tx1"/>
              </a:solidFill>
            </a:endParaRPr>
          </a:p>
          <a:p>
            <a:endParaRPr kumimoji="1" lang="en-US" altLang="ja-JP" baseline="0" dirty="0" smtClean="0">
              <a:solidFill>
                <a:schemeClr val="tx1"/>
              </a:solidFill>
            </a:endParaRPr>
          </a:p>
          <a:p>
            <a:endParaRPr kumimoji="1" lang="en-US" altLang="ja-JP" baseline="0" dirty="0" smtClean="0">
              <a:solidFill>
                <a:schemeClr val="tx1"/>
              </a:solidFill>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C0B252FC-333D-4CA5-980E-00C9A0A156A6}" type="slidenum">
              <a:rPr kumimoji="1" lang="ja-JP" altLang="en-US" smtClean="0"/>
              <a:t>8</a:t>
            </a:fld>
            <a:endParaRPr kumimoji="1" lang="ja-JP" altLang="en-US"/>
          </a:p>
        </p:txBody>
      </p:sp>
    </p:spTree>
    <p:extLst>
      <p:ext uri="{BB962C8B-B14F-4D97-AF65-F5344CB8AC3E}">
        <p14:creationId xmlns:p14="http://schemas.microsoft.com/office/powerpoint/2010/main" val="5044345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7121D26-F900-471B-B08B-9BD80514526D}" type="slidenum">
              <a:rPr kumimoji="1" lang="ja-JP" altLang="en-US" smtClean="0"/>
              <a:t>9</a:t>
            </a:fld>
            <a:endParaRPr kumimoji="1" lang="ja-JP" altLang="en-US"/>
          </a:p>
        </p:txBody>
      </p:sp>
    </p:spTree>
    <p:extLst>
      <p:ext uri="{BB962C8B-B14F-4D97-AF65-F5344CB8AC3E}">
        <p14:creationId xmlns:p14="http://schemas.microsoft.com/office/powerpoint/2010/main" val="20746774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2550" y="741363"/>
            <a:ext cx="6570663" cy="3697287"/>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フッター プレースホルダ 3"/>
          <p:cNvSpPr>
            <a:spLocks noGrp="1"/>
          </p:cNvSpPr>
          <p:nvPr>
            <p:ph type="ftr" sz="quarter" idx="10"/>
          </p:nvPr>
        </p:nvSpPr>
        <p:spPr/>
        <p:txBody>
          <a:bodyPr/>
          <a:lstStyle/>
          <a:p>
            <a:endParaRPr kumimoji="1" lang="ja-JP" altLang="en-US"/>
          </a:p>
        </p:txBody>
      </p:sp>
      <p:sp>
        <p:nvSpPr>
          <p:cNvPr id="5" name="スライド番号プレースホルダ 4"/>
          <p:cNvSpPr>
            <a:spLocks noGrp="1"/>
          </p:cNvSpPr>
          <p:nvPr>
            <p:ph type="sldNum" sz="quarter" idx="11"/>
          </p:nvPr>
        </p:nvSpPr>
        <p:spPr/>
        <p:txBody>
          <a:bodyPr/>
          <a:lstStyle/>
          <a:p>
            <a:fld id="{E300DA66-BD23-457E-A0D1-C8D79D83D5CA}" type="slidenum">
              <a:rPr kumimoji="1" lang="ja-JP" altLang="en-US" smtClean="0"/>
              <a:pPr/>
              <a:t>10</a:t>
            </a:fld>
            <a:endParaRPr kumimoji="1" lang="ja-JP" altLang="en-US"/>
          </a:p>
        </p:txBody>
      </p:sp>
    </p:spTree>
    <p:extLst>
      <p:ext uri="{BB962C8B-B14F-4D97-AF65-F5344CB8AC3E}">
        <p14:creationId xmlns:p14="http://schemas.microsoft.com/office/powerpoint/2010/main" val="1566827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8"/>
            <a:ext cx="103632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99DC8B9-4877-4107-B249-FCFAB667AD19}" type="datetimeFigureOut">
              <a:rPr kumimoji="1" lang="ja-JP" altLang="en-US" smtClean="0"/>
              <a:t>2017/10/16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BA50607-409B-43C7-9612-765E86C008A4}" type="slidenum">
              <a:rPr kumimoji="1" lang="ja-JP" altLang="en-US" smtClean="0"/>
              <a:t>‹#›</a:t>
            </a:fld>
            <a:endParaRPr kumimoji="1" lang="ja-JP" altLang="en-US"/>
          </a:p>
        </p:txBody>
      </p:sp>
    </p:spTree>
    <p:extLst>
      <p:ext uri="{BB962C8B-B14F-4D97-AF65-F5344CB8AC3E}">
        <p14:creationId xmlns:p14="http://schemas.microsoft.com/office/powerpoint/2010/main" val="1242555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99DC8B9-4877-4107-B249-FCFAB667AD19}" type="datetimeFigureOut">
              <a:rPr kumimoji="1" lang="ja-JP" altLang="en-US" smtClean="0"/>
              <a:t>2017/10/16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BA50607-409B-43C7-9612-765E86C008A4}" type="slidenum">
              <a:rPr kumimoji="1" lang="ja-JP" altLang="en-US" smtClean="0"/>
              <a:t>‹#›</a:t>
            </a:fld>
            <a:endParaRPr kumimoji="1" lang="ja-JP" altLang="en-US"/>
          </a:p>
        </p:txBody>
      </p:sp>
    </p:spTree>
    <p:extLst>
      <p:ext uri="{BB962C8B-B14F-4D97-AF65-F5344CB8AC3E}">
        <p14:creationId xmlns:p14="http://schemas.microsoft.com/office/powerpoint/2010/main" val="1136994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09600" y="274639"/>
            <a:ext cx="80264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99DC8B9-4877-4107-B249-FCFAB667AD19}" type="datetimeFigureOut">
              <a:rPr kumimoji="1" lang="ja-JP" altLang="en-US" smtClean="0"/>
              <a:t>2017/10/16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BA50607-409B-43C7-9612-765E86C008A4}" type="slidenum">
              <a:rPr kumimoji="1" lang="ja-JP" altLang="en-US" smtClean="0"/>
              <a:t>‹#›</a:t>
            </a:fld>
            <a:endParaRPr kumimoji="1" lang="ja-JP" altLang="en-US"/>
          </a:p>
        </p:txBody>
      </p:sp>
    </p:spTree>
    <p:extLst>
      <p:ext uri="{BB962C8B-B14F-4D97-AF65-F5344CB8AC3E}">
        <p14:creationId xmlns:p14="http://schemas.microsoft.com/office/powerpoint/2010/main" val="693966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99DC8B9-4877-4107-B249-FCFAB667AD19}" type="datetimeFigureOut">
              <a:rPr kumimoji="1" lang="ja-JP" altLang="en-US" smtClean="0"/>
              <a:t>2017/10/16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BA50607-409B-43C7-9612-765E86C008A4}" type="slidenum">
              <a:rPr kumimoji="1" lang="ja-JP" altLang="en-US" smtClean="0"/>
              <a:t>‹#›</a:t>
            </a:fld>
            <a:endParaRPr kumimoji="1" lang="ja-JP" altLang="en-US"/>
          </a:p>
        </p:txBody>
      </p:sp>
    </p:spTree>
    <p:extLst>
      <p:ext uri="{BB962C8B-B14F-4D97-AF65-F5344CB8AC3E}">
        <p14:creationId xmlns:p14="http://schemas.microsoft.com/office/powerpoint/2010/main" val="3353258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3"/>
            <a:ext cx="103632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99DC8B9-4877-4107-B249-FCFAB667AD19}" type="datetimeFigureOut">
              <a:rPr kumimoji="1" lang="ja-JP" altLang="en-US" smtClean="0"/>
              <a:t>2017/10/16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BA50607-409B-43C7-9612-765E86C008A4}" type="slidenum">
              <a:rPr kumimoji="1" lang="ja-JP" altLang="en-US" smtClean="0"/>
              <a:t>‹#›</a:t>
            </a:fld>
            <a:endParaRPr kumimoji="1" lang="ja-JP" altLang="en-US"/>
          </a:p>
        </p:txBody>
      </p:sp>
    </p:spTree>
    <p:extLst>
      <p:ext uri="{BB962C8B-B14F-4D97-AF65-F5344CB8AC3E}">
        <p14:creationId xmlns:p14="http://schemas.microsoft.com/office/powerpoint/2010/main" val="1108473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99DC8B9-4877-4107-B249-FCFAB667AD19}" type="datetimeFigureOut">
              <a:rPr kumimoji="1" lang="ja-JP" altLang="en-US" smtClean="0"/>
              <a:t>2017/10/16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BA50607-409B-43C7-9612-765E86C008A4}" type="slidenum">
              <a:rPr kumimoji="1" lang="ja-JP" altLang="en-US" smtClean="0"/>
              <a:t>‹#›</a:t>
            </a:fld>
            <a:endParaRPr kumimoji="1" lang="ja-JP" altLang="en-US"/>
          </a:p>
        </p:txBody>
      </p:sp>
    </p:spTree>
    <p:extLst>
      <p:ext uri="{BB962C8B-B14F-4D97-AF65-F5344CB8AC3E}">
        <p14:creationId xmlns:p14="http://schemas.microsoft.com/office/powerpoint/2010/main" val="1714363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99DC8B9-4877-4107-B249-FCFAB667AD19}" type="datetimeFigureOut">
              <a:rPr kumimoji="1" lang="ja-JP" altLang="en-US" smtClean="0"/>
              <a:t>2017/10/16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BA50607-409B-43C7-9612-765E86C008A4}" type="slidenum">
              <a:rPr kumimoji="1" lang="ja-JP" altLang="en-US" smtClean="0"/>
              <a:t>‹#›</a:t>
            </a:fld>
            <a:endParaRPr kumimoji="1" lang="ja-JP" altLang="en-US"/>
          </a:p>
        </p:txBody>
      </p:sp>
    </p:spTree>
    <p:extLst>
      <p:ext uri="{BB962C8B-B14F-4D97-AF65-F5344CB8AC3E}">
        <p14:creationId xmlns:p14="http://schemas.microsoft.com/office/powerpoint/2010/main" val="3344409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99DC8B9-4877-4107-B249-FCFAB667AD19}" type="datetimeFigureOut">
              <a:rPr kumimoji="1" lang="ja-JP" altLang="en-US" smtClean="0"/>
              <a:t>2017/10/16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BA50607-409B-43C7-9612-765E86C008A4}" type="slidenum">
              <a:rPr kumimoji="1" lang="ja-JP" altLang="en-US" smtClean="0"/>
              <a:t>‹#›</a:t>
            </a:fld>
            <a:endParaRPr kumimoji="1" lang="ja-JP" altLang="en-US"/>
          </a:p>
        </p:txBody>
      </p:sp>
    </p:spTree>
    <p:extLst>
      <p:ext uri="{BB962C8B-B14F-4D97-AF65-F5344CB8AC3E}">
        <p14:creationId xmlns:p14="http://schemas.microsoft.com/office/powerpoint/2010/main" val="3031658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99DC8B9-4877-4107-B249-FCFAB667AD19}" type="datetimeFigureOut">
              <a:rPr kumimoji="1" lang="ja-JP" altLang="en-US" smtClean="0"/>
              <a:t>2017/10/16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BA50607-409B-43C7-9612-765E86C008A4}" type="slidenum">
              <a:rPr kumimoji="1" lang="ja-JP" altLang="en-US" smtClean="0"/>
              <a:t>‹#›</a:t>
            </a:fld>
            <a:endParaRPr kumimoji="1" lang="ja-JP" altLang="en-US"/>
          </a:p>
        </p:txBody>
      </p:sp>
    </p:spTree>
    <p:extLst>
      <p:ext uri="{BB962C8B-B14F-4D97-AF65-F5344CB8AC3E}">
        <p14:creationId xmlns:p14="http://schemas.microsoft.com/office/powerpoint/2010/main" val="467516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2" y="273050"/>
            <a:ext cx="4011084"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766733" y="273052"/>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09602" y="1435102"/>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99DC8B9-4877-4107-B249-FCFAB667AD19}" type="datetimeFigureOut">
              <a:rPr kumimoji="1" lang="ja-JP" altLang="en-US" smtClean="0"/>
              <a:t>2017/10/16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BA50607-409B-43C7-9612-765E86C008A4}" type="slidenum">
              <a:rPr kumimoji="1" lang="ja-JP" altLang="en-US" smtClean="0"/>
              <a:t>‹#›</a:t>
            </a:fld>
            <a:endParaRPr kumimoji="1" lang="ja-JP" altLang="en-US"/>
          </a:p>
        </p:txBody>
      </p:sp>
    </p:spTree>
    <p:extLst>
      <p:ext uri="{BB962C8B-B14F-4D97-AF65-F5344CB8AC3E}">
        <p14:creationId xmlns:p14="http://schemas.microsoft.com/office/powerpoint/2010/main" val="4206005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99DC8B9-4877-4107-B249-FCFAB667AD19}" type="datetimeFigureOut">
              <a:rPr kumimoji="1" lang="ja-JP" altLang="en-US" smtClean="0"/>
              <a:t>2017/10/16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BA50607-409B-43C7-9612-765E86C008A4}" type="slidenum">
              <a:rPr kumimoji="1" lang="ja-JP" altLang="en-US" smtClean="0"/>
              <a:t>‹#›</a:t>
            </a:fld>
            <a:endParaRPr kumimoji="1" lang="ja-JP" altLang="en-US"/>
          </a:p>
        </p:txBody>
      </p:sp>
    </p:spTree>
    <p:extLst>
      <p:ext uri="{BB962C8B-B14F-4D97-AF65-F5344CB8AC3E}">
        <p14:creationId xmlns:p14="http://schemas.microsoft.com/office/powerpoint/2010/main" val="33887980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9DC8B9-4877-4107-B249-FCFAB667AD19}" type="datetimeFigureOut">
              <a:rPr kumimoji="1" lang="ja-JP" altLang="en-US" smtClean="0"/>
              <a:t>2017/10/16</a:t>
            </a:fld>
            <a:endParaRPr kumimoji="1" lang="ja-JP" altLang="en-US"/>
          </a:p>
        </p:txBody>
      </p:sp>
      <p:sp>
        <p:nvSpPr>
          <p:cNvPr id="5" name="フッター プレースホルダー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A50607-409B-43C7-9612-765E86C008A4}" type="slidenum">
              <a:rPr kumimoji="1" lang="ja-JP" altLang="en-US" smtClean="0"/>
              <a:t>‹#›</a:t>
            </a:fld>
            <a:endParaRPr kumimoji="1" lang="ja-JP" altLang="en-US"/>
          </a:p>
        </p:txBody>
      </p:sp>
    </p:spTree>
    <p:extLst>
      <p:ext uri="{BB962C8B-B14F-4D97-AF65-F5344CB8AC3E}">
        <p14:creationId xmlns:p14="http://schemas.microsoft.com/office/powerpoint/2010/main" val="222512657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3.xml"/><Relationship Id="rId1" Type="http://schemas.openxmlformats.org/officeDocument/2006/relationships/slideLayout" Target="../slideLayouts/slideLayout7.xml"/><Relationship Id="rId5" Type="http://schemas.openxmlformats.org/officeDocument/2006/relationships/chart" Target="../charts/chart3.xml"/><Relationship Id="rId4" Type="http://schemas.openxmlformats.org/officeDocument/2006/relationships/chart" Target="../charts/char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29987;&#26989;&#38291;&#12398;&#12388;&#12394;&#12364;&#12426;.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67402" y="1483894"/>
            <a:ext cx="11905323" cy="1628273"/>
          </a:xfrm>
        </p:spPr>
        <p:txBody>
          <a:bodyPr>
            <a:normAutofit/>
          </a:bodyPr>
          <a:lstStyle/>
          <a:p>
            <a:pPr>
              <a:spcBef>
                <a:spcPts val="0"/>
              </a:spcBef>
            </a:pPr>
            <a:r>
              <a:rPr kumimoji="1" lang="ja-JP" altLang="en-US" dirty="0" smtClean="0">
                <a:latin typeface="ＭＳ ゴシック"/>
                <a:ea typeface="ＭＳ ゴシック"/>
              </a:rPr>
              <a:t>地域</a:t>
            </a:r>
            <a:r>
              <a:rPr kumimoji="1" lang="ja-JP" altLang="en-US" dirty="0" smtClean="0">
                <a:latin typeface="ＭＳ ゴシック"/>
                <a:ea typeface="ＭＳ ゴシック"/>
              </a:rPr>
              <a:t>経済構造</a:t>
            </a:r>
            <a:r>
              <a:rPr kumimoji="1" lang="ja-JP" altLang="en-US" dirty="0" smtClean="0">
                <a:latin typeface="ＭＳ ゴシック"/>
                <a:ea typeface="ＭＳ ゴシック"/>
              </a:rPr>
              <a:t>分析：解説と実例</a:t>
            </a:r>
            <a:endParaRPr kumimoji="1" lang="ja-JP" altLang="en-US" sz="3200" dirty="0"/>
          </a:p>
        </p:txBody>
      </p:sp>
      <p:sp>
        <p:nvSpPr>
          <p:cNvPr id="3" name="サブタイトル 2"/>
          <p:cNvSpPr>
            <a:spLocks noGrp="1"/>
          </p:cNvSpPr>
          <p:nvPr>
            <p:ph type="subTitle" idx="1"/>
          </p:nvPr>
        </p:nvSpPr>
        <p:spPr>
          <a:xfrm>
            <a:off x="1828800" y="4427621"/>
            <a:ext cx="8534400" cy="1563742"/>
          </a:xfrm>
        </p:spPr>
        <p:txBody>
          <a:bodyPr>
            <a:normAutofit fontScale="92500" lnSpcReduction="10000"/>
          </a:bodyPr>
          <a:lstStyle/>
          <a:p>
            <a:r>
              <a:rPr lang="ja-JP" altLang="en-US" dirty="0" smtClean="0">
                <a:solidFill>
                  <a:schemeClr val="tx1"/>
                </a:solidFill>
              </a:rPr>
              <a:t>岡山大学・経済学部</a:t>
            </a:r>
            <a:endParaRPr lang="en-US" altLang="ja-JP" dirty="0" smtClean="0">
              <a:solidFill>
                <a:schemeClr val="tx1"/>
              </a:solidFill>
            </a:endParaRPr>
          </a:p>
          <a:p>
            <a:r>
              <a:rPr lang="ja-JP" altLang="en-US" dirty="0" smtClean="0">
                <a:solidFill>
                  <a:schemeClr val="tx1"/>
                </a:solidFill>
              </a:rPr>
              <a:t>大学院社会文化科学研究科</a:t>
            </a:r>
            <a:endParaRPr lang="en-US" altLang="ja-JP" dirty="0" smtClean="0">
              <a:solidFill>
                <a:schemeClr val="tx1"/>
              </a:solidFill>
            </a:endParaRPr>
          </a:p>
          <a:p>
            <a:r>
              <a:rPr lang="en-US" altLang="ja-JP" dirty="0" smtClean="0">
                <a:solidFill>
                  <a:schemeClr val="tx1"/>
                </a:solidFill>
                <a:latin typeface="Times New Roman" panose="02020603050405020304" pitchFamily="18" charset="0"/>
                <a:ea typeface="+mj-ea"/>
                <a:cs typeface="Times New Roman" panose="02020603050405020304" pitchFamily="18" charset="0"/>
              </a:rPr>
              <a:t>©</a:t>
            </a:r>
            <a:r>
              <a:rPr lang="ja-JP" altLang="en-US" dirty="0" smtClean="0">
                <a:solidFill>
                  <a:schemeClr val="tx1"/>
                </a:solidFill>
              </a:rPr>
              <a:t>中村良平</a:t>
            </a:r>
            <a:endParaRPr kumimoji="1" lang="ja-JP" altLang="en-US" dirty="0"/>
          </a:p>
        </p:txBody>
      </p:sp>
      <p:sp>
        <p:nvSpPr>
          <p:cNvPr id="5" name="角丸四角形 4"/>
          <p:cNvSpPr/>
          <p:nvPr/>
        </p:nvSpPr>
        <p:spPr>
          <a:xfrm>
            <a:off x="8783516" y="215457"/>
            <a:ext cx="3272570" cy="568225"/>
          </a:xfrm>
          <a:prstGeom prst="round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平成２９年１０月１６日</a:t>
            </a:r>
            <a:r>
              <a:rPr kumimoji="1" lang="en-US" altLang="ja-JP" dirty="0" smtClean="0"/>
              <a:t>(</a:t>
            </a:r>
            <a:r>
              <a:rPr kumimoji="1" lang="ja-JP" altLang="en-US" dirty="0" smtClean="0"/>
              <a:t>月</a:t>
            </a:r>
            <a:r>
              <a:rPr kumimoji="1" lang="en-US" altLang="ja-JP" dirty="0" smtClean="0"/>
              <a:t>)</a:t>
            </a:r>
          </a:p>
        </p:txBody>
      </p:sp>
      <p:sp>
        <p:nvSpPr>
          <p:cNvPr id="8" name="フッター プレースホルダ 3"/>
          <p:cNvSpPr txBox="1">
            <a:spLocks/>
          </p:cNvSpPr>
          <p:nvPr/>
        </p:nvSpPr>
        <p:spPr>
          <a:xfrm>
            <a:off x="3080048" y="6316395"/>
            <a:ext cx="6081537" cy="278741"/>
          </a:xfrm>
          <a:prstGeom prst="rect">
            <a:avLst/>
          </a:prstGeom>
        </p:spPr>
        <p:txBody>
          <a:bodyPr vert="horz" lIns="91440" tIns="45720" rIns="91440" bIns="45720" rtlCol="0" anchor="ctr"/>
          <a:lstStyle>
            <a:defPPr>
              <a:defRPr lang="ja-JP"/>
            </a:defPPr>
            <a:lvl1pPr marL="0" algn="ct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b="1" dirty="0" smtClean="0"/>
              <a:t>Copyright© </a:t>
            </a:r>
            <a:r>
              <a:rPr lang="en-US" altLang="ja-JP" b="1" dirty="0" err="1" smtClean="0"/>
              <a:t>Ryohei</a:t>
            </a:r>
            <a:r>
              <a:rPr lang="en-US" altLang="ja-JP" b="1" dirty="0" smtClean="0"/>
              <a:t> Nakamura, Department of Economics, Okayama University 2017</a:t>
            </a:r>
            <a:endParaRPr lang="ja-JP" altLang="en-US" b="1" dirty="0"/>
          </a:p>
        </p:txBody>
      </p:sp>
      <p:sp>
        <p:nvSpPr>
          <p:cNvPr id="6" name="角丸四角形 5"/>
          <p:cNvSpPr/>
          <p:nvPr/>
        </p:nvSpPr>
        <p:spPr>
          <a:xfrm>
            <a:off x="167402" y="215456"/>
            <a:ext cx="2286549" cy="568225"/>
          </a:xfrm>
          <a:prstGeom prst="round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t>Version 2017.10.16</a:t>
            </a:r>
            <a:endParaRPr kumimoji="1" lang="en-US" altLang="ja-JP" dirty="0" smtClean="0"/>
          </a:p>
        </p:txBody>
      </p:sp>
    </p:spTree>
    <p:extLst>
      <p:ext uri="{BB962C8B-B14F-4D97-AF65-F5344CB8AC3E}">
        <p14:creationId xmlns:p14="http://schemas.microsoft.com/office/powerpoint/2010/main" val="35413822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399" y="1230922"/>
            <a:ext cx="10374923" cy="2936631"/>
          </a:xfrm>
        </p:spPr>
        <p:txBody>
          <a:bodyPr>
            <a:normAutofit/>
          </a:bodyPr>
          <a:lstStyle/>
          <a:p>
            <a:pPr>
              <a:lnSpc>
                <a:spcPts val="5900"/>
              </a:lnSpc>
              <a:spcBef>
                <a:spcPts val="600"/>
              </a:spcBef>
              <a:spcAft>
                <a:spcPts val="600"/>
              </a:spcAft>
            </a:pPr>
            <a:r>
              <a:rPr lang="en-US" altLang="ja-JP" sz="4800" dirty="0" smtClean="0"/>
              <a:t>Ⅱ</a:t>
            </a:r>
            <a:r>
              <a:rPr lang="ja-JP" altLang="en-US" sz="4800" dirty="0"/>
              <a:t> </a:t>
            </a:r>
            <a:r>
              <a:rPr lang="ja-JP" altLang="en-US" sz="4800" dirty="0" smtClean="0"/>
              <a:t>地域経済の状況</a:t>
            </a:r>
            <a:r>
              <a:rPr lang="en-US" altLang="ja-JP" sz="4800" dirty="0" smtClean="0"/>
              <a:t/>
            </a:r>
            <a:br>
              <a:rPr lang="en-US" altLang="ja-JP" sz="4800" dirty="0" smtClean="0"/>
            </a:br>
            <a:r>
              <a:rPr lang="ja-JP" altLang="en-US" sz="3600" dirty="0" smtClean="0"/>
              <a:t>人口、雇用、所得、財政</a:t>
            </a:r>
            <a:r>
              <a:rPr lang="en-US" altLang="ja-JP" sz="3600" dirty="0" smtClean="0"/>
              <a:t/>
            </a:r>
            <a:br>
              <a:rPr lang="en-US" altLang="ja-JP" sz="3600" dirty="0" smtClean="0"/>
            </a:br>
            <a:endParaRPr kumimoji="1" lang="ja-JP" altLang="en-US" sz="3600" dirty="0"/>
          </a:p>
        </p:txBody>
      </p:sp>
      <p:sp>
        <p:nvSpPr>
          <p:cNvPr id="3" name="タイトル 1"/>
          <p:cNvSpPr txBox="1">
            <a:spLocks/>
          </p:cNvSpPr>
          <p:nvPr/>
        </p:nvSpPr>
        <p:spPr>
          <a:xfrm>
            <a:off x="0" y="0"/>
            <a:ext cx="12192000" cy="620688"/>
          </a:xfrm>
          <a:prstGeom prst="rect">
            <a:avLst/>
          </a:prstGeom>
          <a:solidFill>
            <a:srgbClr val="66FFFF"/>
          </a:solidFill>
        </p:spPr>
        <p:style>
          <a:lnRef idx="1">
            <a:schemeClr val="accent5"/>
          </a:lnRef>
          <a:fillRef idx="2">
            <a:schemeClr val="accent5"/>
          </a:fillRef>
          <a:effectRef idx="1">
            <a:schemeClr val="accent5"/>
          </a:effectRef>
          <a:fontRef idx="minor">
            <a:schemeClr val="dk1"/>
          </a:fontRef>
        </p:style>
        <p:txBody>
          <a:bodyPr anchor="ctr" anchorCtr="0">
            <a:normAutofit fontScale="97500" lnSpcReduction="10000"/>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ja-JP" altLang="en-US" sz="3600" dirty="0" smtClean="0"/>
              <a:t>地域</a:t>
            </a:r>
            <a:r>
              <a:rPr lang="ja-JP" altLang="en-US" sz="3600" dirty="0" smtClean="0"/>
              <a:t>経済構造分析：事前分析</a:t>
            </a:r>
            <a:endParaRPr lang="ja-JP" altLang="en-US" sz="3600" dirty="0"/>
          </a:p>
        </p:txBody>
      </p:sp>
      <p:sp>
        <p:nvSpPr>
          <p:cNvPr id="4" name="正方形/長方形 3"/>
          <p:cNvSpPr/>
          <p:nvPr/>
        </p:nvSpPr>
        <p:spPr>
          <a:xfrm>
            <a:off x="2148254" y="4545622"/>
            <a:ext cx="7848600" cy="1688123"/>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2000" dirty="0" smtClean="0"/>
              <a:t>解説</a:t>
            </a:r>
            <a:r>
              <a:rPr lang="ja-JP" altLang="en-US" sz="2000" dirty="0"/>
              <a:t>　</a:t>
            </a:r>
            <a:r>
              <a:rPr lang="ja-JP" altLang="en-US" sz="2000" dirty="0" smtClean="0"/>
              <a:t>８９～９２頁</a:t>
            </a:r>
            <a:r>
              <a:rPr lang="ja-JP" altLang="en-US" sz="2000" dirty="0"/>
              <a:t>　</a:t>
            </a:r>
            <a:r>
              <a:rPr lang="en-US" altLang="ja-JP" sz="2000" dirty="0"/>
              <a:t/>
            </a:r>
            <a:br>
              <a:rPr lang="en-US" altLang="ja-JP" sz="2000" dirty="0"/>
            </a:br>
            <a:r>
              <a:rPr lang="ja-JP" altLang="en-US" sz="2000" dirty="0"/>
              <a:t>事例　</a:t>
            </a:r>
            <a:r>
              <a:rPr lang="ja-JP" altLang="en-US" sz="2000" dirty="0" smtClean="0"/>
              <a:t>１１８～１２６頁</a:t>
            </a:r>
            <a:endParaRPr lang="en-US" altLang="ja-JP" sz="2000" dirty="0" smtClean="0"/>
          </a:p>
          <a:p>
            <a:pPr algn="ctr"/>
            <a:r>
              <a:rPr lang="en-US" altLang="ja-JP" sz="2000" dirty="0" smtClean="0"/>
              <a:t>in</a:t>
            </a:r>
          </a:p>
          <a:p>
            <a:pPr algn="ctr"/>
            <a:r>
              <a:rPr lang="ja-JP" altLang="en-US" sz="2000" dirty="0"/>
              <a:t>「まちづくり構造改革：地域経済構造をデザインする」</a:t>
            </a:r>
            <a:endParaRPr kumimoji="1" lang="ja-JP" altLang="en-US" sz="2000" dirty="0"/>
          </a:p>
        </p:txBody>
      </p:sp>
    </p:spTree>
    <p:extLst>
      <p:ext uri="{BB962C8B-B14F-4D97-AF65-F5344CB8AC3E}">
        <p14:creationId xmlns:p14="http://schemas.microsoft.com/office/powerpoint/2010/main" val="3373081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621507" y="4066674"/>
            <a:ext cx="6146800" cy="568360"/>
          </a:xfrm>
          <a:prstGeom prst="rect">
            <a:avLst/>
          </a:prstGeom>
          <a:solidFill>
            <a:srgbClr val="CCFFCC"/>
          </a:solidFill>
          <a:ln w="9525">
            <a:solidFill>
              <a:schemeClr val="tx1"/>
            </a:solidFill>
            <a:miter lim="800000"/>
            <a:headEnd/>
            <a:tailEnd/>
          </a:ln>
          <a:effectLst/>
        </p:spPr>
        <p:txBody>
          <a:bodyPr wrap="none" anchor="ctr"/>
          <a:lstStyle/>
          <a:p>
            <a:pPr algn="ctr"/>
            <a:r>
              <a:rPr lang="ja-JP" altLang="en-US" sz="2000" dirty="0" smtClean="0"/>
              <a:t>（３）　労働力</a:t>
            </a:r>
            <a:r>
              <a:rPr lang="ja-JP" altLang="en-US" sz="2000" dirty="0"/>
              <a:t>人口（就業者数・失業者）の推移</a:t>
            </a:r>
          </a:p>
        </p:txBody>
      </p:sp>
      <p:sp>
        <p:nvSpPr>
          <p:cNvPr id="7171" name="Rectangle 3"/>
          <p:cNvSpPr>
            <a:spLocks noChangeArrowheads="1"/>
          </p:cNvSpPr>
          <p:nvPr/>
        </p:nvSpPr>
        <p:spPr bwMode="auto">
          <a:xfrm>
            <a:off x="621507" y="67525"/>
            <a:ext cx="10972800" cy="777875"/>
          </a:xfrm>
          <a:prstGeom prst="rect">
            <a:avLst/>
          </a:prstGeom>
          <a:noFill/>
          <a:ln w="9525">
            <a:noFill/>
            <a:miter lim="800000"/>
            <a:headEnd/>
            <a:tailEnd/>
          </a:ln>
          <a:effectLst/>
        </p:spPr>
        <p:txBody>
          <a:bodyPr anchor="ctr"/>
          <a:lstStyle/>
          <a:p>
            <a:pPr algn="ctr"/>
            <a:r>
              <a:rPr lang="ja-JP" altLang="en-US" sz="3200" dirty="0"/>
              <a:t>地域</a:t>
            </a:r>
            <a:r>
              <a:rPr lang="ja-JP" altLang="en-US" sz="3200" dirty="0" smtClean="0"/>
              <a:t>経済の状況を見るポイント</a:t>
            </a:r>
            <a:endParaRPr lang="ja-JP" altLang="en-US" sz="3200" dirty="0"/>
          </a:p>
        </p:txBody>
      </p:sp>
      <p:sp>
        <p:nvSpPr>
          <p:cNvPr id="7172" name="Rectangle 4"/>
          <p:cNvSpPr>
            <a:spLocks noChangeArrowheads="1"/>
          </p:cNvSpPr>
          <p:nvPr/>
        </p:nvSpPr>
        <p:spPr bwMode="auto">
          <a:xfrm>
            <a:off x="623392" y="1146303"/>
            <a:ext cx="6146800" cy="524369"/>
          </a:xfrm>
          <a:prstGeom prst="rect">
            <a:avLst/>
          </a:prstGeom>
          <a:solidFill>
            <a:srgbClr val="CCFFCC"/>
          </a:solidFill>
          <a:ln w="9525">
            <a:solidFill>
              <a:schemeClr val="tx1"/>
            </a:solidFill>
            <a:miter lim="800000"/>
            <a:headEnd/>
            <a:tailEnd/>
          </a:ln>
          <a:effectLst/>
        </p:spPr>
        <p:txBody>
          <a:bodyPr wrap="none" anchor="ctr"/>
          <a:lstStyle/>
          <a:p>
            <a:pPr algn="ctr"/>
            <a:r>
              <a:rPr lang="ja-JP" altLang="en-US" sz="2000" dirty="0" smtClean="0"/>
              <a:t>（１）　人口</a:t>
            </a:r>
            <a:r>
              <a:rPr lang="ja-JP" altLang="en-US" sz="2000" dirty="0"/>
              <a:t>（中心・郊外・圏域）の長期的動向</a:t>
            </a:r>
          </a:p>
        </p:txBody>
      </p:sp>
      <p:sp>
        <p:nvSpPr>
          <p:cNvPr id="7173" name="AutoShape 5"/>
          <p:cNvSpPr>
            <a:spLocks noChangeArrowheads="1"/>
          </p:cNvSpPr>
          <p:nvPr/>
        </p:nvSpPr>
        <p:spPr bwMode="auto">
          <a:xfrm>
            <a:off x="8112224" y="1146303"/>
            <a:ext cx="3166533" cy="524369"/>
          </a:xfrm>
          <a:prstGeom prst="roundRect">
            <a:avLst>
              <a:gd name="adj" fmla="val 16667"/>
            </a:avLst>
          </a:prstGeom>
          <a:noFill/>
          <a:ln w="9525">
            <a:solidFill>
              <a:schemeClr val="tx1"/>
            </a:solidFill>
            <a:round/>
            <a:headEnd/>
            <a:tailEnd/>
          </a:ln>
          <a:effectLst/>
        </p:spPr>
        <p:txBody>
          <a:bodyPr wrap="none" anchor="ctr"/>
          <a:lstStyle/>
          <a:p>
            <a:pPr algn="ctr"/>
            <a:r>
              <a:rPr lang="ja-JP" altLang="en-US" sz="2400" dirty="0" smtClean="0"/>
              <a:t>まちの</a:t>
            </a:r>
            <a:r>
              <a:rPr lang="ja-JP" altLang="en-US" sz="2400" dirty="0"/>
              <a:t>栄華盛衰</a:t>
            </a:r>
          </a:p>
        </p:txBody>
      </p:sp>
      <p:sp>
        <p:nvSpPr>
          <p:cNvPr id="7174" name="AutoShape 6"/>
          <p:cNvSpPr>
            <a:spLocks noChangeArrowheads="1"/>
          </p:cNvSpPr>
          <p:nvPr/>
        </p:nvSpPr>
        <p:spPr bwMode="auto">
          <a:xfrm>
            <a:off x="8198345" y="4066674"/>
            <a:ext cx="3179314" cy="568360"/>
          </a:xfrm>
          <a:prstGeom prst="roundRect">
            <a:avLst>
              <a:gd name="adj" fmla="val 16667"/>
            </a:avLst>
          </a:prstGeom>
          <a:noFill/>
          <a:ln w="9525">
            <a:solidFill>
              <a:schemeClr val="tx1"/>
            </a:solidFill>
            <a:round/>
            <a:headEnd/>
            <a:tailEnd/>
          </a:ln>
          <a:effectLst/>
        </p:spPr>
        <p:txBody>
          <a:bodyPr wrap="none" anchor="ctr"/>
          <a:lstStyle/>
          <a:p>
            <a:pPr algn="ctr"/>
            <a:r>
              <a:rPr lang="ja-JP" altLang="en-US" sz="2400"/>
              <a:t>地域労働市場</a:t>
            </a:r>
          </a:p>
        </p:txBody>
      </p:sp>
      <p:sp>
        <p:nvSpPr>
          <p:cNvPr id="7175" name="AutoShape 7"/>
          <p:cNvSpPr>
            <a:spLocks noChangeArrowheads="1"/>
          </p:cNvSpPr>
          <p:nvPr/>
        </p:nvSpPr>
        <p:spPr bwMode="auto">
          <a:xfrm>
            <a:off x="7009408" y="1275322"/>
            <a:ext cx="863600" cy="287337"/>
          </a:xfrm>
          <a:prstGeom prst="rightArrow">
            <a:avLst>
              <a:gd name="adj1" fmla="val 50000"/>
              <a:gd name="adj2" fmla="val 56354"/>
            </a:avLst>
          </a:prstGeom>
          <a:noFill/>
          <a:ln w="9525">
            <a:solidFill>
              <a:schemeClr val="tx1"/>
            </a:solidFill>
            <a:miter lim="800000"/>
            <a:headEnd/>
            <a:tailEnd/>
          </a:ln>
          <a:effectLst/>
        </p:spPr>
        <p:txBody>
          <a:bodyPr wrap="none" anchor="ctr"/>
          <a:lstStyle/>
          <a:p>
            <a:endParaRPr lang="ja-JP" altLang="en-US"/>
          </a:p>
        </p:txBody>
      </p:sp>
      <p:sp>
        <p:nvSpPr>
          <p:cNvPr id="7176" name="AutoShape 8"/>
          <p:cNvSpPr>
            <a:spLocks noChangeArrowheads="1"/>
          </p:cNvSpPr>
          <p:nvPr/>
        </p:nvSpPr>
        <p:spPr bwMode="auto">
          <a:xfrm>
            <a:off x="8195455" y="5540420"/>
            <a:ext cx="3182204" cy="535983"/>
          </a:xfrm>
          <a:prstGeom prst="roundRect">
            <a:avLst>
              <a:gd name="adj" fmla="val 16667"/>
            </a:avLst>
          </a:prstGeom>
          <a:noFill/>
          <a:ln w="9525">
            <a:solidFill>
              <a:schemeClr val="tx1"/>
            </a:solidFill>
            <a:round/>
            <a:headEnd/>
            <a:tailEnd/>
          </a:ln>
          <a:effectLst/>
        </p:spPr>
        <p:txBody>
          <a:bodyPr wrap="none" anchor="ctr"/>
          <a:lstStyle/>
          <a:p>
            <a:pPr algn="ctr"/>
            <a:r>
              <a:rPr lang="ja-JP" altLang="en-US" sz="2400"/>
              <a:t>地域の生活水準</a:t>
            </a:r>
          </a:p>
        </p:txBody>
      </p:sp>
      <p:sp>
        <p:nvSpPr>
          <p:cNvPr id="7177" name="AutoShape 9"/>
          <p:cNvSpPr>
            <a:spLocks noChangeArrowheads="1"/>
          </p:cNvSpPr>
          <p:nvPr/>
        </p:nvSpPr>
        <p:spPr bwMode="auto">
          <a:xfrm>
            <a:off x="7051182" y="4227755"/>
            <a:ext cx="960595" cy="288925"/>
          </a:xfrm>
          <a:prstGeom prst="rightArrow">
            <a:avLst>
              <a:gd name="adj1" fmla="val 50000"/>
              <a:gd name="adj2" fmla="val 62088"/>
            </a:avLst>
          </a:prstGeom>
          <a:noFill/>
          <a:ln w="9525">
            <a:solidFill>
              <a:schemeClr val="tx1"/>
            </a:solidFill>
            <a:miter lim="800000"/>
            <a:headEnd/>
            <a:tailEnd/>
          </a:ln>
          <a:effectLst/>
        </p:spPr>
        <p:txBody>
          <a:bodyPr wrap="none" anchor="ctr"/>
          <a:lstStyle/>
          <a:p>
            <a:endParaRPr lang="ja-JP" altLang="en-US"/>
          </a:p>
        </p:txBody>
      </p:sp>
      <p:sp>
        <p:nvSpPr>
          <p:cNvPr id="7178" name="AutoShape 10"/>
          <p:cNvSpPr>
            <a:spLocks noChangeArrowheads="1"/>
          </p:cNvSpPr>
          <p:nvPr/>
        </p:nvSpPr>
        <p:spPr bwMode="auto">
          <a:xfrm>
            <a:off x="7051182" y="5664742"/>
            <a:ext cx="962719" cy="287337"/>
          </a:xfrm>
          <a:prstGeom prst="rightArrow">
            <a:avLst>
              <a:gd name="adj1" fmla="val 50000"/>
              <a:gd name="adj2" fmla="val 62569"/>
            </a:avLst>
          </a:prstGeom>
          <a:noFill/>
          <a:ln w="9525">
            <a:solidFill>
              <a:schemeClr val="tx1"/>
            </a:solidFill>
            <a:miter lim="800000"/>
            <a:headEnd/>
            <a:tailEnd/>
          </a:ln>
          <a:effectLst/>
        </p:spPr>
        <p:txBody>
          <a:bodyPr wrap="none" anchor="ctr"/>
          <a:lstStyle/>
          <a:p>
            <a:endParaRPr lang="ja-JP" altLang="en-US"/>
          </a:p>
        </p:txBody>
      </p:sp>
      <p:sp>
        <p:nvSpPr>
          <p:cNvPr id="7179" name="Rectangle 11"/>
          <p:cNvSpPr>
            <a:spLocks noChangeArrowheads="1"/>
          </p:cNvSpPr>
          <p:nvPr/>
        </p:nvSpPr>
        <p:spPr bwMode="auto">
          <a:xfrm>
            <a:off x="2908925" y="4749918"/>
            <a:ext cx="3859382" cy="431800"/>
          </a:xfrm>
          <a:prstGeom prst="rect">
            <a:avLst/>
          </a:prstGeom>
          <a:noFill/>
          <a:ln w="9525">
            <a:solidFill>
              <a:schemeClr val="tx1"/>
            </a:solidFill>
            <a:miter lim="800000"/>
            <a:headEnd/>
            <a:tailEnd/>
          </a:ln>
          <a:effectLst/>
        </p:spPr>
        <p:txBody>
          <a:bodyPr anchor="ctr"/>
          <a:lstStyle/>
          <a:p>
            <a:pPr algn="r"/>
            <a:r>
              <a:rPr lang="ja-JP" altLang="en-US" dirty="0" smtClean="0"/>
              <a:t>労働供給：</a:t>
            </a:r>
            <a:r>
              <a:rPr lang="ja-JP" altLang="en-US" dirty="0"/>
              <a:t>生産要素の動向</a:t>
            </a:r>
          </a:p>
        </p:txBody>
      </p:sp>
      <p:sp>
        <p:nvSpPr>
          <p:cNvPr id="7180" name="Rectangle 12"/>
          <p:cNvSpPr>
            <a:spLocks noChangeArrowheads="1"/>
          </p:cNvSpPr>
          <p:nvPr/>
        </p:nvSpPr>
        <p:spPr bwMode="auto">
          <a:xfrm>
            <a:off x="3200952" y="6171202"/>
            <a:ext cx="3663862" cy="431800"/>
          </a:xfrm>
          <a:prstGeom prst="rect">
            <a:avLst/>
          </a:prstGeom>
          <a:noFill/>
          <a:ln w="9525">
            <a:solidFill>
              <a:schemeClr val="tx1"/>
            </a:solidFill>
            <a:miter lim="800000"/>
            <a:headEnd/>
            <a:tailEnd/>
          </a:ln>
          <a:effectLst/>
        </p:spPr>
        <p:txBody>
          <a:bodyPr anchor="ctr"/>
          <a:lstStyle/>
          <a:p>
            <a:pPr algn="r"/>
            <a:r>
              <a:rPr lang="ja-JP" altLang="en-US" dirty="0" smtClean="0"/>
              <a:t>課税者所得や年金の</a:t>
            </a:r>
            <a:r>
              <a:rPr lang="ja-JP" altLang="en-US" dirty="0"/>
              <a:t>程度と動向</a:t>
            </a:r>
          </a:p>
        </p:txBody>
      </p:sp>
      <p:sp>
        <p:nvSpPr>
          <p:cNvPr id="7181" name="Rectangle 13"/>
          <p:cNvSpPr>
            <a:spLocks noChangeArrowheads="1"/>
          </p:cNvSpPr>
          <p:nvPr/>
        </p:nvSpPr>
        <p:spPr bwMode="auto">
          <a:xfrm>
            <a:off x="2831307" y="1726778"/>
            <a:ext cx="3937000" cy="574675"/>
          </a:xfrm>
          <a:prstGeom prst="rect">
            <a:avLst/>
          </a:prstGeom>
          <a:noFill/>
          <a:ln w="9525">
            <a:solidFill>
              <a:schemeClr val="tx1"/>
            </a:solidFill>
            <a:miter lim="800000"/>
            <a:headEnd/>
            <a:tailEnd/>
          </a:ln>
          <a:effectLst/>
        </p:spPr>
        <p:txBody>
          <a:bodyPr anchor="ctr"/>
          <a:lstStyle/>
          <a:p>
            <a:r>
              <a:rPr lang="ja-JP" altLang="en-US"/>
              <a:t>都市圏域の発展段階仮説を検証：ライフサイクル仮説</a:t>
            </a:r>
          </a:p>
        </p:txBody>
      </p:sp>
      <p:sp>
        <p:nvSpPr>
          <p:cNvPr id="7182" name="AutoShape 14"/>
          <p:cNvSpPr>
            <a:spLocks noChangeArrowheads="1"/>
          </p:cNvSpPr>
          <p:nvPr/>
        </p:nvSpPr>
        <p:spPr bwMode="auto">
          <a:xfrm>
            <a:off x="2109772" y="1724086"/>
            <a:ext cx="670983" cy="504825"/>
          </a:xfrm>
          <a:prstGeom prst="curvedRightArrow">
            <a:avLst>
              <a:gd name="adj1" fmla="val 20063"/>
              <a:gd name="adj2" fmla="val 40126"/>
              <a:gd name="adj3" fmla="val 33333"/>
            </a:avLst>
          </a:prstGeom>
          <a:solidFill>
            <a:srgbClr val="CCFFCC"/>
          </a:solidFill>
          <a:ln w="9525">
            <a:noFill/>
            <a:miter lim="800000"/>
            <a:headEnd/>
            <a:tailEnd/>
          </a:ln>
          <a:effectLst/>
        </p:spPr>
        <p:txBody>
          <a:bodyPr wrap="none" anchor="ctr"/>
          <a:lstStyle/>
          <a:p>
            <a:endParaRPr lang="ja-JP" altLang="en-US"/>
          </a:p>
        </p:txBody>
      </p:sp>
      <p:sp>
        <p:nvSpPr>
          <p:cNvPr id="7183" name="AutoShape 15"/>
          <p:cNvSpPr>
            <a:spLocks noChangeArrowheads="1"/>
          </p:cNvSpPr>
          <p:nvPr/>
        </p:nvSpPr>
        <p:spPr bwMode="auto">
          <a:xfrm>
            <a:off x="2445264" y="6099194"/>
            <a:ext cx="580181" cy="503808"/>
          </a:xfrm>
          <a:prstGeom prst="curvedRightArrow">
            <a:avLst>
              <a:gd name="adj1" fmla="val 20000"/>
              <a:gd name="adj2" fmla="val 40000"/>
              <a:gd name="adj3" fmla="val 33456"/>
            </a:avLst>
          </a:prstGeom>
          <a:solidFill>
            <a:srgbClr val="CCFFCC"/>
          </a:solidFill>
          <a:ln w="9525">
            <a:noFill/>
            <a:miter lim="800000"/>
            <a:headEnd/>
            <a:tailEnd/>
          </a:ln>
          <a:effectLst/>
        </p:spPr>
        <p:txBody>
          <a:bodyPr wrap="none" anchor="ctr"/>
          <a:lstStyle/>
          <a:p>
            <a:endParaRPr lang="ja-JP" altLang="en-US"/>
          </a:p>
        </p:txBody>
      </p:sp>
      <p:sp>
        <p:nvSpPr>
          <p:cNvPr id="7184" name="AutoShape 16"/>
          <p:cNvSpPr>
            <a:spLocks noChangeArrowheads="1"/>
          </p:cNvSpPr>
          <p:nvPr/>
        </p:nvSpPr>
        <p:spPr bwMode="auto">
          <a:xfrm>
            <a:off x="2330868" y="4635034"/>
            <a:ext cx="578057" cy="502221"/>
          </a:xfrm>
          <a:prstGeom prst="curvedRightArrow">
            <a:avLst>
              <a:gd name="adj1" fmla="val 20000"/>
              <a:gd name="adj2" fmla="val 40000"/>
              <a:gd name="adj3" fmla="val 33456"/>
            </a:avLst>
          </a:prstGeom>
          <a:solidFill>
            <a:srgbClr val="CCFFCC"/>
          </a:solidFill>
          <a:ln w="9525">
            <a:noFill/>
            <a:miter lim="800000"/>
            <a:headEnd/>
            <a:tailEnd/>
          </a:ln>
          <a:effectLst/>
        </p:spPr>
        <p:txBody>
          <a:bodyPr wrap="none" anchor="ctr"/>
          <a:lstStyle/>
          <a:p>
            <a:endParaRPr lang="ja-JP" altLang="en-US"/>
          </a:p>
        </p:txBody>
      </p:sp>
      <p:sp>
        <p:nvSpPr>
          <p:cNvPr id="7185" name="Rectangle 17"/>
          <p:cNvSpPr>
            <a:spLocks noChangeArrowheads="1"/>
          </p:cNvSpPr>
          <p:nvPr/>
        </p:nvSpPr>
        <p:spPr bwMode="auto">
          <a:xfrm>
            <a:off x="622003" y="5540420"/>
            <a:ext cx="6242811" cy="535983"/>
          </a:xfrm>
          <a:prstGeom prst="rect">
            <a:avLst/>
          </a:prstGeom>
          <a:solidFill>
            <a:srgbClr val="CCFFCC"/>
          </a:solidFill>
          <a:ln w="9525">
            <a:solidFill>
              <a:schemeClr val="tx1"/>
            </a:solidFill>
            <a:miter lim="800000"/>
            <a:headEnd/>
            <a:tailEnd/>
          </a:ln>
          <a:effectLst/>
        </p:spPr>
        <p:txBody>
          <a:bodyPr wrap="none" anchor="ctr"/>
          <a:lstStyle/>
          <a:p>
            <a:pPr algn="ctr"/>
            <a:r>
              <a:rPr lang="ja-JP" altLang="en-US" sz="2000" dirty="0" smtClean="0"/>
              <a:t>（４）　生活</a:t>
            </a:r>
            <a:r>
              <a:rPr lang="ja-JP" altLang="en-US" sz="2000" dirty="0"/>
              <a:t>や地方財政の基礎となる住民所得</a:t>
            </a:r>
          </a:p>
        </p:txBody>
      </p:sp>
      <p:sp>
        <p:nvSpPr>
          <p:cNvPr id="18" name="Rectangle 4"/>
          <p:cNvSpPr>
            <a:spLocks noChangeArrowheads="1"/>
          </p:cNvSpPr>
          <p:nvPr/>
        </p:nvSpPr>
        <p:spPr bwMode="auto">
          <a:xfrm>
            <a:off x="621507" y="2496842"/>
            <a:ext cx="6146800" cy="476985"/>
          </a:xfrm>
          <a:prstGeom prst="rect">
            <a:avLst/>
          </a:prstGeom>
          <a:solidFill>
            <a:srgbClr val="CCFFCC"/>
          </a:solidFill>
          <a:ln w="9525">
            <a:solidFill>
              <a:schemeClr val="tx1"/>
            </a:solidFill>
            <a:miter lim="800000"/>
            <a:headEnd/>
            <a:tailEnd/>
          </a:ln>
          <a:effectLst/>
        </p:spPr>
        <p:txBody>
          <a:bodyPr wrap="none" anchor="ctr"/>
          <a:lstStyle/>
          <a:p>
            <a:pPr algn="ctr"/>
            <a:r>
              <a:rPr lang="ja-JP" altLang="en-US" sz="2000" dirty="0" smtClean="0"/>
              <a:t>（２）　年齢別・性別の人口構成・人口移動の動向</a:t>
            </a:r>
            <a:endParaRPr lang="ja-JP" altLang="en-US" sz="2000" dirty="0"/>
          </a:p>
        </p:txBody>
      </p:sp>
      <p:sp>
        <p:nvSpPr>
          <p:cNvPr id="19" name="Rectangle 13"/>
          <p:cNvSpPr>
            <a:spLocks noChangeArrowheads="1"/>
          </p:cNvSpPr>
          <p:nvPr/>
        </p:nvSpPr>
        <p:spPr bwMode="auto">
          <a:xfrm>
            <a:off x="2831307" y="3027622"/>
            <a:ext cx="3937000" cy="574675"/>
          </a:xfrm>
          <a:prstGeom prst="rect">
            <a:avLst/>
          </a:prstGeom>
          <a:noFill/>
          <a:ln w="9525">
            <a:solidFill>
              <a:schemeClr val="tx1"/>
            </a:solidFill>
            <a:miter lim="800000"/>
            <a:headEnd/>
            <a:tailEnd/>
          </a:ln>
          <a:effectLst/>
        </p:spPr>
        <p:txBody>
          <a:bodyPr anchor="ctr"/>
          <a:lstStyle/>
          <a:p>
            <a:r>
              <a:rPr lang="ja-JP" altLang="en-US" dirty="0" smtClean="0"/>
              <a:t>どの様な人口構成で、圏域内外でどういった移動傾向</a:t>
            </a:r>
            <a:endParaRPr lang="ja-JP" altLang="en-US" dirty="0"/>
          </a:p>
        </p:txBody>
      </p:sp>
      <p:sp>
        <p:nvSpPr>
          <p:cNvPr id="20" name="AutoShape 14"/>
          <p:cNvSpPr>
            <a:spLocks noChangeArrowheads="1"/>
          </p:cNvSpPr>
          <p:nvPr/>
        </p:nvSpPr>
        <p:spPr bwMode="auto">
          <a:xfrm>
            <a:off x="2109772" y="3024930"/>
            <a:ext cx="670983" cy="504825"/>
          </a:xfrm>
          <a:prstGeom prst="curvedRightArrow">
            <a:avLst>
              <a:gd name="adj1" fmla="val 20063"/>
              <a:gd name="adj2" fmla="val 40126"/>
              <a:gd name="adj3" fmla="val 33333"/>
            </a:avLst>
          </a:prstGeom>
          <a:solidFill>
            <a:srgbClr val="CCFFCC"/>
          </a:solidFill>
          <a:ln w="9525">
            <a:noFill/>
            <a:miter lim="800000"/>
            <a:headEnd/>
            <a:tailEnd/>
          </a:ln>
          <a:effectLst/>
        </p:spPr>
        <p:txBody>
          <a:bodyPr wrap="none" anchor="ctr"/>
          <a:lstStyle/>
          <a:p>
            <a:endParaRPr lang="ja-JP" altLang="en-US"/>
          </a:p>
        </p:txBody>
      </p:sp>
      <p:sp>
        <p:nvSpPr>
          <p:cNvPr id="21" name="AutoShape 5"/>
          <p:cNvSpPr>
            <a:spLocks noChangeArrowheads="1"/>
          </p:cNvSpPr>
          <p:nvPr/>
        </p:nvSpPr>
        <p:spPr bwMode="auto">
          <a:xfrm>
            <a:off x="8112224" y="2512418"/>
            <a:ext cx="3166533" cy="524369"/>
          </a:xfrm>
          <a:prstGeom prst="roundRect">
            <a:avLst>
              <a:gd name="adj" fmla="val 16667"/>
            </a:avLst>
          </a:prstGeom>
          <a:noFill/>
          <a:ln w="9525">
            <a:solidFill>
              <a:schemeClr val="tx1"/>
            </a:solidFill>
            <a:round/>
            <a:headEnd/>
            <a:tailEnd/>
          </a:ln>
          <a:effectLst/>
        </p:spPr>
        <p:txBody>
          <a:bodyPr wrap="none" anchor="ctr"/>
          <a:lstStyle/>
          <a:p>
            <a:pPr algn="ctr"/>
            <a:r>
              <a:rPr lang="ja-JP" altLang="en-US" sz="2400" dirty="0" smtClean="0"/>
              <a:t>まちの中身と動き</a:t>
            </a:r>
            <a:endParaRPr lang="ja-JP" altLang="en-US" sz="2400" dirty="0"/>
          </a:p>
        </p:txBody>
      </p:sp>
      <p:sp>
        <p:nvSpPr>
          <p:cNvPr id="22" name="AutoShape 7"/>
          <p:cNvSpPr>
            <a:spLocks noChangeArrowheads="1"/>
          </p:cNvSpPr>
          <p:nvPr/>
        </p:nvSpPr>
        <p:spPr bwMode="auto">
          <a:xfrm>
            <a:off x="7009408" y="2641437"/>
            <a:ext cx="863600" cy="287337"/>
          </a:xfrm>
          <a:prstGeom prst="rightArrow">
            <a:avLst>
              <a:gd name="adj1" fmla="val 50000"/>
              <a:gd name="adj2" fmla="val 56354"/>
            </a:avLst>
          </a:prstGeom>
          <a:noFill/>
          <a:ln w="9525">
            <a:solidFill>
              <a:schemeClr val="tx1"/>
            </a:solidFill>
            <a:miter lim="800000"/>
            <a:headEnd/>
            <a:tailEnd/>
          </a:ln>
          <a:effectLst/>
        </p:spPr>
        <p:txBody>
          <a:bodyPr wrap="none" anchor="ctr"/>
          <a:lstStyle/>
          <a:p>
            <a:endParaRPr lang="ja-JP" altLang="en-US"/>
          </a:p>
        </p:txBody>
      </p:sp>
    </p:spTree>
    <p:extLst>
      <p:ext uri="{BB962C8B-B14F-4D97-AF65-F5344CB8AC3E}">
        <p14:creationId xmlns:p14="http://schemas.microsoft.com/office/powerpoint/2010/main" val="40836734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2"/>
          <p:cNvSpPr>
            <a:spLocks noChangeArrowheads="1"/>
          </p:cNvSpPr>
          <p:nvPr/>
        </p:nvSpPr>
        <p:spPr bwMode="auto">
          <a:xfrm>
            <a:off x="3575051" y="1916113"/>
            <a:ext cx="4321175" cy="3960812"/>
          </a:xfrm>
          <a:prstGeom prst="octagon">
            <a:avLst>
              <a:gd name="adj" fmla="val 29287"/>
            </a:avLst>
          </a:prstGeom>
          <a:noFill/>
          <a:ln w="15875">
            <a:solidFill>
              <a:schemeClr val="tx1"/>
            </a:solidFill>
            <a:miter lim="800000"/>
            <a:headEnd/>
            <a:tailEnd/>
          </a:ln>
        </p:spPr>
        <p:txBody>
          <a:bodyPr wrap="none" anchor="ctr"/>
          <a:lstStyle/>
          <a:p>
            <a:pPr fontAlgn="base">
              <a:spcBef>
                <a:spcPct val="0"/>
              </a:spcBef>
              <a:spcAft>
                <a:spcPct val="0"/>
              </a:spcAft>
            </a:pPr>
            <a:endParaRPr lang="ja-JP" altLang="en-US">
              <a:solidFill>
                <a:srgbClr val="000000"/>
              </a:solidFill>
            </a:endParaRPr>
          </a:p>
        </p:txBody>
      </p:sp>
      <p:sp>
        <p:nvSpPr>
          <p:cNvPr id="19459" name="AutoShape 3"/>
          <p:cNvSpPr>
            <a:spLocks noChangeArrowheads="1"/>
          </p:cNvSpPr>
          <p:nvPr/>
        </p:nvSpPr>
        <p:spPr bwMode="auto">
          <a:xfrm>
            <a:off x="46038" y="0"/>
            <a:ext cx="4105275" cy="649287"/>
          </a:xfrm>
          <a:prstGeom prst="foldedCorner">
            <a:avLst>
              <a:gd name="adj" fmla="val 12500"/>
            </a:avLst>
          </a:prstGeom>
          <a:solidFill>
            <a:srgbClr val="CCFFCC"/>
          </a:solidFill>
          <a:ln w="9525">
            <a:solidFill>
              <a:schemeClr val="tx1"/>
            </a:solidFill>
            <a:round/>
            <a:headEnd/>
            <a:tailEnd/>
          </a:ln>
        </p:spPr>
        <p:txBody>
          <a:bodyPr wrap="none" anchor="ctr"/>
          <a:lstStyle/>
          <a:p>
            <a:pPr algn="ctr" fontAlgn="base">
              <a:spcBef>
                <a:spcPct val="0"/>
              </a:spcBef>
              <a:spcAft>
                <a:spcPct val="0"/>
              </a:spcAft>
            </a:pPr>
            <a:r>
              <a:rPr lang="ja-JP" altLang="en-US" sz="2800">
                <a:solidFill>
                  <a:srgbClr val="000000"/>
                </a:solidFill>
              </a:rPr>
              <a:t>都市ライフサイクルの特徴</a:t>
            </a:r>
          </a:p>
        </p:txBody>
      </p:sp>
      <p:sp>
        <p:nvSpPr>
          <p:cNvPr id="19460" name="Line 4"/>
          <p:cNvSpPr>
            <a:spLocks noChangeShapeType="1"/>
          </p:cNvSpPr>
          <p:nvPr/>
        </p:nvSpPr>
        <p:spPr bwMode="auto">
          <a:xfrm>
            <a:off x="5808663" y="1341438"/>
            <a:ext cx="0" cy="5040312"/>
          </a:xfrm>
          <a:prstGeom prst="line">
            <a:avLst/>
          </a:prstGeom>
          <a:noFill/>
          <a:ln w="15875">
            <a:solidFill>
              <a:schemeClr val="tx1"/>
            </a:solidFill>
            <a:round/>
            <a:headEnd/>
            <a:tailEnd/>
          </a:ln>
        </p:spPr>
        <p:txBody>
          <a:bodyPr/>
          <a:lstStyle/>
          <a:p>
            <a:pPr fontAlgn="base">
              <a:spcBef>
                <a:spcPct val="0"/>
              </a:spcBef>
              <a:spcAft>
                <a:spcPct val="0"/>
              </a:spcAft>
            </a:pPr>
            <a:endParaRPr lang="ja-JP" altLang="en-US">
              <a:solidFill>
                <a:srgbClr val="000000"/>
              </a:solidFill>
            </a:endParaRPr>
          </a:p>
        </p:txBody>
      </p:sp>
      <p:sp>
        <p:nvSpPr>
          <p:cNvPr id="19461" name="Line 5"/>
          <p:cNvSpPr>
            <a:spLocks noChangeShapeType="1"/>
          </p:cNvSpPr>
          <p:nvPr/>
        </p:nvSpPr>
        <p:spPr bwMode="auto">
          <a:xfrm>
            <a:off x="2782888" y="3860800"/>
            <a:ext cx="6121400" cy="0"/>
          </a:xfrm>
          <a:prstGeom prst="line">
            <a:avLst/>
          </a:prstGeom>
          <a:noFill/>
          <a:ln w="15875">
            <a:solidFill>
              <a:schemeClr val="tx1"/>
            </a:solidFill>
            <a:round/>
            <a:headEnd/>
            <a:tailEnd/>
          </a:ln>
        </p:spPr>
        <p:txBody>
          <a:bodyPr/>
          <a:lstStyle/>
          <a:p>
            <a:pPr fontAlgn="base">
              <a:spcBef>
                <a:spcPct val="0"/>
              </a:spcBef>
              <a:spcAft>
                <a:spcPct val="0"/>
              </a:spcAft>
            </a:pPr>
            <a:endParaRPr lang="ja-JP" altLang="en-US">
              <a:solidFill>
                <a:srgbClr val="000000"/>
              </a:solidFill>
            </a:endParaRPr>
          </a:p>
        </p:txBody>
      </p:sp>
      <p:sp>
        <p:nvSpPr>
          <p:cNvPr id="19462" name="Rectangle 6"/>
          <p:cNvSpPr>
            <a:spLocks noChangeArrowheads="1"/>
          </p:cNvSpPr>
          <p:nvPr/>
        </p:nvSpPr>
        <p:spPr bwMode="auto">
          <a:xfrm>
            <a:off x="8975726" y="3573463"/>
            <a:ext cx="1152525" cy="576262"/>
          </a:xfrm>
          <a:prstGeom prst="rect">
            <a:avLst/>
          </a:prstGeom>
          <a:noFill/>
          <a:ln w="9525">
            <a:noFill/>
            <a:miter lim="800000"/>
            <a:headEnd/>
            <a:tailEnd/>
          </a:ln>
        </p:spPr>
        <p:txBody>
          <a:bodyPr wrap="none" anchor="ctr"/>
          <a:lstStyle/>
          <a:p>
            <a:pPr fontAlgn="base">
              <a:spcBef>
                <a:spcPct val="0"/>
              </a:spcBef>
              <a:spcAft>
                <a:spcPct val="0"/>
              </a:spcAft>
            </a:pPr>
            <a:r>
              <a:rPr lang="ja-JP" altLang="en-US" sz="1400">
                <a:solidFill>
                  <a:srgbClr val="000000"/>
                </a:solidFill>
              </a:rPr>
              <a:t>中心都市</a:t>
            </a:r>
          </a:p>
          <a:p>
            <a:pPr fontAlgn="base">
              <a:spcBef>
                <a:spcPct val="0"/>
              </a:spcBef>
              <a:spcAft>
                <a:spcPct val="0"/>
              </a:spcAft>
            </a:pPr>
            <a:r>
              <a:rPr lang="ja-JP" altLang="en-US" sz="1400">
                <a:solidFill>
                  <a:srgbClr val="000000"/>
                </a:solidFill>
              </a:rPr>
              <a:t>の変化（＋）</a:t>
            </a:r>
          </a:p>
        </p:txBody>
      </p:sp>
      <p:sp>
        <p:nvSpPr>
          <p:cNvPr id="19463" name="Rectangle 7"/>
          <p:cNvSpPr>
            <a:spLocks noChangeArrowheads="1"/>
          </p:cNvSpPr>
          <p:nvPr/>
        </p:nvSpPr>
        <p:spPr bwMode="auto">
          <a:xfrm>
            <a:off x="5375276" y="836614"/>
            <a:ext cx="1008063" cy="503237"/>
          </a:xfrm>
          <a:prstGeom prst="rect">
            <a:avLst/>
          </a:prstGeom>
          <a:noFill/>
          <a:ln w="9525">
            <a:noFill/>
            <a:miter lim="800000"/>
            <a:headEnd/>
            <a:tailEnd/>
          </a:ln>
        </p:spPr>
        <p:txBody>
          <a:bodyPr wrap="none" anchor="ctr"/>
          <a:lstStyle/>
          <a:p>
            <a:pPr fontAlgn="base">
              <a:spcBef>
                <a:spcPct val="0"/>
              </a:spcBef>
              <a:spcAft>
                <a:spcPct val="0"/>
              </a:spcAft>
            </a:pPr>
            <a:r>
              <a:rPr lang="ja-JP" altLang="en-US" sz="1400">
                <a:solidFill>
                  <a:srgbClr val="000000"/>
                </a:solidFill>
              </a:rPr>
              <a:t>郊外地域</a:t>
            </a:r>
          </a:p>
          <a:p>
            <a:pPr fontAlgn="base">
              <a:spcBef>
                <a:spcPct val="0"/>
              </a:spcBef>
              <a:spcAft>
                <a:spcPct val="0"/>
              </a:spcAft>
            </a:pPr>
            <a:r>
              <a:rPr lang="ja-JP" altLang="en-US" sz="1400">
                <a:solidFill>
                  <a:srgbClr val="000000"/>
                </a:solidFill>
              </a:rPr>
              <a:t>の変化（＋）</a:t>
            </a:r>
          </a:p>
        </p:txBody>
      </p:sp>
      <p:sp>
        <p:nvSpPr>
          <p:cNvPr id="19464" name="Line 8"/>
          <p:cNvSpPr>
            <a:spLocks noChangeShapeType="1"/>
          </p:cNvSpPr>
          <p:nvPr/>
        </p:nvSpPr>
        <p:spPr bwMode="auto">
          <a:xfrm flipH="1">
            <a:off x="3216276" y="1557339"/>
            <a:ext cx="5256213" cy="4535487"/>
          </a:xfrm>
          <a:prstGeom prst="line">
            <a:avLst/>
          </a:prstGeom>
          <a:noFill/>
          <a:ln w="15875">
            <a:solidFill>
              <a:schemeClr val="tx1"/>
            </a:solidFill>
            <a:prstDash val="sysDot"/>
            <a:round/>
            <a:headEnd/>
            <a:tailEnd/>
          </a:ln>
        </p:spPr>
        <p:txBody>
          <a:bodyPr/>
          <a:lstStyle/>
          <a:p>
            <a:pPr fontAlgn="base">
              <a:spcBef>
                <a:spcPct val="0"/>
              </a:spcBef>
              <a:spcAft>
                <a:spcPct val="0"/>
              </a:spcAft>
            </a:pPr>
            <a:endParaRPr lang="ja-JP" altLang="en-US">
              <a:solidFill>
                <a:srgbClr val="000000"/>
              </a:solidFill>
            </a:endParaRPr>
          </a:p>
        </p:txBody>
      </p:sp>
      <p:sp>
        <p:nvSpPr>
          <p:cNvPr id="19465" name="Line 9"/>
          <p:cNvSpPr>
            <a:spLocks noChangeShapeType="1"/>
          </p:cNvSpPr>
          <p:nvPr/>
        </p:nvSpPr>
        <p:spPr bwMode="auto">
          <a:xfrm>
            <a:off x="3359150" y="1773238"/>
            <a:ext cx="5113338" cy="4392612"/>
          </a:xfrm>
          <a:prstGeom prst="line">
            <a:avLst/>
          </a:prstGeom>
          <a:noFill/>
          <a:ln w="15875">
            <a:solidFill>
              <a:schemeClr val="tx1"/>
            </a:solidFill>
            <a:prstDash val="sysDot"/>
            <a:round/>
            <a:headEnd/>
            <a:tailEnd/>
          </a:ln>
        </p:spPr>
        <p:txBody>
          <a:bodyPr/>
          <a:lstStyle/>
          <a:p>
            <a:pPr fontAlgn="base">
              <a:spcBef>
                <a:spcPct val="0"/>
              </a:spcBef>
              <a:spcAft>
                <a:spcPct val="0"/>
              </a:spcAft>
            </a:pPr>
            <a:endParaRPr lang="ja-JP" altLang="en-US">
              <a:solidFill>
                <a:srgbClr val="000000"/>
              </a:solidFill>
            </a:endParaRPr>
          </a:p>
        </p:txBody>
      </p:sp>
      <p:sp>
        <p:nvSpPr>
          <p:cNvPr id="19466" name="Rectangle 10"/>
          <p:cNvSpPr>
            <a:spLocks noChangeArrowheads="1"/>
          </p:cNvSpPr>
          <p:nvPr/>
        </p:nvSpPr>
        <p:spPr bwMode="auto">
          <a:xfrm>
            <a:off x="8688388" y="4797425"/>
            <a:ext cx="1295400" cy="431800"/>
          </a:xfrm>
          <a:prstGeom prst="rect">
            <a:avLst/>
          </a:prstGeom>
          <a:solidFill>
            <a:srgbClr val="CCFFFF"/>
          </a:solidFill>
          <a:ln w="9525">
            <a:solidFill>
              <a:schemeClr val="tx1"/>
            </a:solidFill>
            <a:miter lim="800000"/>
            <a:headEnd/>
            <a:tailEnd/>
          </a:ln>
        </p:spPr>
        <p:txBody>
          <a:bodyPr wrap="none" anchor="ctr"/>
          <a:lstStyle/>
          <a:p>
            <a:pPr algn="ctr" fontAlgn="base">
              <a:spcBef>
                <a:spcPct val="0"/>
              </a:spcBef>
              <a:spcAft>
                <a:spcPct val="0"/>
              </a:spcAft>
            </a:pPr>
            <a:r>
              <a:rPr lang="ja-JP" altLang="en-US">
                <a:solidFill>
                  <a:srgbClr val="000000"/>
                </a:solidFill>
              </a:rPr>
              <a:t>絶対的集中</a:t>
            </a:r>
          </a:p>
        </p:txBody>
      </p:sp>
      <p:sp>
        <p:nvSpPr>
          <p:cNvPr id="19467" name="Rectangle 11"/>
          <p:cNvSpPr>
            <a:spLocks noChangeArrowheads="1"/>
          </p:cNvSpPr>
          <p:nvPr/>
        </p:nvSpPr>
        <p:spPr bwMode="auto">
          <a:xfrm>
            <a:off x="6743700" y="6308725"/>
            <a:ext cx="1295400" cy="431800"/>
          </a:xfrm>
          <a:prstGeom prst="rect">
            <a:avLst/>
          </a:prstGeom>
          <a:solidFill>
            <a:srgbClr val="CCFFFF"/>
          </a:solidFill>
          <a:ln w="9525">
            <a:solidFill>
              <a:schemeClr val="tx1"/>
            </a:solidFill>
            <a:miter lim="800000"/>
            <a:headEnd/>
            <a:tailEnd/>
          </a:ln>
        </p:spPr>
        <p:txBody>
          <a:bodyPr wrap="none" anchor="ctr"/>
          <a:lstStyle/>
          <a:p>
            <a:pPr algn="ctr" fontAlgn="base">
              <a:spcBef>
                <a:spcPct val="0"/>
              </a:spcBef>
              <a:spcAft>
                <a:spcPct val="0"/>
              </a:spcAft>
            </a:pPr>
            <a:r>
              <a:rPr lang="ja-JP" altLang="en-US">
                <a:solidFill>
                  <a:srgbClr val="000000"/>
                </a:solidFill>
              </a:rPr>
              <a:t>絶対的集中</a:t>
            </a:r>
          </a:p>
        </p:txBody>
      </p:sp>
      <p:sp>
        <p:nvSpPr>
          <p:cNvPr id="19468" name="Rectangle 12"/>
          <p:cNvSpPr>
            <a:spLocks noChangeArrowheads="1"/>
          </p:cNvSpPr>
          <p:nvPr/>
        </p:nvSpPr>
        <p:spPr bwMode="auto">
          <a:xfrm>
            <a:off x="8543925" y="2492375"/>
            <a:ext cx="1295400" cy="431800"/>
          </a:xfrm>
          <a:prstGeom prst="rect">
            <a:avLst/>
          </a:prstGeom>
          <a:solidFill>
            <a:srgbClr val="CCFFFF"/>
          </a:solidFill>
          <a:ln w="9525">
            <a:solidFill>
              <a:schemeClr val="tx1"/>
            </a:solidFill>
            <a:miter lim="800000"/>
            <a:headEnd/>
            <a:tailEnd/>
          </a:ln>
        </p:spPr>
        <p:txBody>
          <a:bodyPr wrap="none" anchor="ctr"/>
          <a:lstStyle/>
          <a:p>
            <a:pPr algn="ctr" fontAlgn="base">
              <a:spcBef>
                <a:spcPct val="0"/>
              </a:spcBef>
              <a:spcAft>
                <a:spcPct val="0"/>
              </a:spcAft>
            </a:pPr>
            <a:r>
              <a:rPr lang="ja-JP" altLang="en-US">
                <a:solidFill>
                  <a:srgbClr val="000000"/>
                </a:solidFill>
              </a:rPr>
              <a:t>相対的集中</a:t>
            </a:r>
          </a:p>
        </p:txBody>
      </p:sp>
      <p:sp>
        <p:nvSpPr>
          <p:cNvPr id="19469" name="Rectangle 13"/>
          <p:cNvSpPr>
            <a:spLocks noChangeArrowheads="1"/>
          </p:cNvSpPr>
          <p:nvPr/>
        </p:nvSpPr>
        <p:spPr bwMode="auto">
          <a:xfrm>
            <a:off x="3575050" y="6308725"/>
            <a:ext cx="1295400" cy="431800"/>
          </a:xfrm>
          <a:prstGeom prst="rect">
            <a:avLst/>
          </a:prstGeom>
          <a:solidFill>
            <a:srgbClr val="CCFFFF"/>
          </a:solidFill>
          <a:ln w="9525">
            <a:solidFill>
              <a:schemeClr val="tx1"/>
            </a:solidFill>
            <a:miter lim="800000"/>
            <a:headEnd/>
            <a:tailEnd/>
          </a:ln>
        </p:spPr>
        <p:txBody>
          <a:bodyPr wrap="none" anchor="ctr"/>
          <a:lstStyle/>
          <a:p>
            <a:pPr algn="ctr" fontAlgn="base">
              <a:spcBef>
                <a:spcPct val="0"/>
              </a:spcBef>
              <a:spcAft>
                <a:spcPct val="0"/>
              </a:spcAft>
            </a:pPr>
            <a:r>
              <a:rPr lang="ja-JP" altLang="en-US">
                <a:solidFill>
                  <a:srgbClr val="000000"/>
                </a:solidFill>
              </a:rPr>
              <a:t>相対的集中</a:t>
            </a:r>
          </a:p>
        </p:txBody>
      </p:sp>
      <p:sp>
        <p:nvSpPr>
          <p:cNvPr id="19470" name="Rectangle 14"/>
          <p:cNvSpPr>
            <a:spLocks noChangeArrowheads="1"/>
          </p:cNvSpPr>
          <p:nvPr/>
        </p:nvSpPr>
        <p:spPr bwMode="auto">
          <a:xfrm>
            <a:off x="1847850" y="4797425"/>
            <a:ext cx="1295400" cy="431800"/>
          </a:xfrm>
          <a:prstGeom prst="rect">
            <a:avLst/>
          </a:prstGeom>
          <a:solidFill>
            <a:srgbClr val="CCFFFF"/>
          </a:solidFill>
          <a:ln w="9525">
            <a:solidFill>
              <a:schemeClr val="tx1"/>
            </a:solidFill>
            <a:miter lim="800000"/>
            <a:headEnd/>
            <a:tailEnd/>
          </a:ln>
        </p:spPr>
        <p:txBody>
          <a:bodyPr wrap="none" anchor="ctr"/>
          <a:lstStyle/>
          <a:p>
            <a:pPr algn="ctr" fontAlgn="base">
              <a:spcBef>
                <a:spcPct val="0"/>
              </a:spcBef>
              <a:spcAft>
                <a:spcPct val="0"/>
              </a:spcAft>
            </a:pPr>
            <a:r>
              <a:rPr lang="ja-JP" altLang="en-US">
                <a:solidFill>
                  <a:srgbClr val="000000"/>
                </a:solidFill>
              </a:rPr>
              <a:t>相対的分散</a:t>
            </a:r>
          </a:p>
        </p:txBody>
      </p:sp>
      <p:sp>
        <p:nvSpPr>
          <p:cNvPr id="19471" name="Rectangle 15"/>
          <p:cNvSpPr>
            <a:spLocks noChangeArrowheads="1"/>
          </p:cNvSpPr>
          <p:nvPr/>
        </p:nvSpPr>
        <p:spPr bwMode="auto">
          <a:xfrm>
            <a:off x="1774825" y="2492375"/>
            <a:ext cx="1295400" cy="431800"/>
          </a:xfrm>
          <a:prstGeom prst="rect">
            <a:avLst/>
          </a:prstGeom>
          <a:solidFill>
            <a:srgbClr val="CCFFFF"/>
          </a:solidFill>
          <a:ln w="9525">
            <a:solidFill>
              <a:schemeClr val="tx1"/>
            </a:solidFill>
            <a:miter lim="800000"/>
            <a:headEnd/>
            <a:tailEnd/>
          </a:ln>
        </p:spPr>
        <p:txBody>
          <a:bodyPr wrap="none" anchor="ctr"/>
          <a:lstStyle/>
          <a:p>
            <a:pPr algn="ctr" fontAlgn="base">
              <a:spcBef>
                <a:spcPct val="0"/>
              </a:spcBef>
              <a:spcAft>
                <a:spcPct val="0"/>
              </a:spcAft>
            </a:pPr>
            <a:r>
              <a:rPr lang="ja-JP" altLang="en-US">
                <a:solidFill>
                  <a:srgbClr val="000000"/>
                </a:solidFill>
              </a:rPr>
              <a:t>絶対的分散</a:t>
            </a:r>
          </a:p>
        </p:txBody>
      </p:sp>
      <p:sp>
        <p:nvSpPr>
          <p:cNvPr id="19472" name="Rectangle 16"/>
          <p:cNvSpPr>
            <a:spLocks noChangeArrowheads="1"/>
          </p:cNvSpPr>
          <p:nvPr/>
        </p:nvSpPr>
        <p:spPr bwMode="auto">
          <a:xfrm>
            <a:off x="3503613" y="981075"/>
            <a:ext cx="1295400" cy="431800"/>
          </a:xfrm>
          <a:prstGeom prst="rect">
            <a:avLst/>
          </a:prstGeom>
          <a:solidFill>
            <a:srgbClr val="CCFFFF"/>
          </a:solidFill>
          <a:ln w="9525">
            <a:solidFill>
              <a:schemeClr val="tx1"/>
            </a:solidFill>
            <a:miter lim="800000"/>
            <a:headEnd/>
            <a:tailEnd/>
          </a:ln>
        </p:spPr>
        <p:txBody>
          <a:bodyPr wrap="none" anchor="ctr"/>
          <a:lstStyle/>
          <a:p>
            <a:pPr algn="ctr" fontAlgn="base">
              <a:spcBef>
                <a:spcPct val="0"/>
              </a:spcBef>
              <a:spcAft>
                <a:spcPct val="0"/>
              </a:spcAft>
            </a:pPr>
            <a:r>
              <a:rPr lang="ja-JP" altLang="en-US">
                <a:solidFill>
                  <a:srgbClr val="000000"/>
                </a:solidFill>
              </a:rPr>
              <a:t>絶対的分散</a:t>
            </a:r>
          </a:p>
        </p:txBody>
      </p:sp>
      <p:sp>
        <p:nvSpPr>
          <p:cNvPr id="19473" name="Rectangle 17"/>
          <p:cNvSpPr>
            <a:spLocks noChangeArrowheads="1"/>
          </p:cNvSpPr>
          <p:nvPr/>
        </p:nvSpPr>
        <p:spPr bwMode="auto">
          <a:xfrm>
            <a:off x="6816725" y="981075"/>
            <a:ext cx="1295400" cy="431800"/>
          </a:xfrm>
          <a:prstGeom prst="rect">
            <a:avLst/>
          </a:prstGeom>
          <a:solidFill>
            <a:srgbClr val="CCFFFF"/>
          </a:solidFill>
          <a:ln w="9525">
            <a:solidFill>
              <a:schemeClr val="tx1"/>
            </a:solidFill>
            <a:miter lim="800000"/>
            <a:headEnd/>
            <a:tailEnd/>
          </a:ln>
        </p:spPr>
        <p:txBody>
          <a:bodyPr wrap="none" anchor="ctr"/>
          <a:lstStyle/>
          <a:p>
            <a:pPr algn="ctr" fontAlgn="base">
              <a:spcBef>
                <a:spcPct val="0"/>
              </a:spcBef>
              <a:spcAft>
                <a:spcPct val="0"/>
              </a:spcAft>
            </a:pPr>
            <a:r>
              <a:rPr lang="ja-JP" altLang="en-US">
                <a:solidFill>
                  <a:srgbClr val="000000"/>
                </a:solidFill>
              </a:rPr>
              <a:t>相対的分散</a:t>
            </a:r>
          </a:p>
        </p:txBody>
      </p:sp>
      <p:sp>
        <p:nvSpPr>
          <p:cNvPr id="19474" name="Line 18"/>
          <p:cNvSpPr>
            <a:spLocks noChangeShapeType="1"/>
          </p:cNvSpPr>
          <p:nvPr/>
        </p:nvSpPr>
        <p:spPr bwMode="auto">
          <a:xfrm flipV="1">
            <a:off x="7464426" y="4581526"/>
            <a:ext cx="720725" cy="792163"/>
          </a:xfrm>
          <a:prstGeom prst="line">
            <a:avLst/>
          </a:prstGeom>
          <a:noFill/>
          <a:ln w="9525">
            <a:solidFill>
              <a:schemeClr val="tx1"/>
            </a:solidFill>
            <a:round/>
            <a:headEnd/>
            <a:tailEnd type="triangle" w="med" len="med"/>
          </a:ln>
        </p:spPr>
        <p:txBody>
          <a:bodyPr/>
          <a:lstStyle/>
          <a:p>
            <a:pPr fontAlgn="base">
              <a:spcBef>
                <a:spcPct val="0"/>
              </a:spcBef>
              <a:spcAft>
                <a:spcPct val="0"/>
              </a:spcAft>
            </a:pPr>
            <a:endParaRPr lang="ja-JP" altLang="en-US">
              <a:solidFill>
                <a:srgbClr val="000000"/>
              </a:solidFill>
            </a:endParaRPr>
          </a:p>
        </p:txBody>
      </p:sp>
      <p:sp>
        <p:nvSpPr>
          <p:cNvPr id="19475" name="Line 19"/>
          <p:cNvSpPr>
            <a:spLocks noChangeShapeType="1"/>
          </p:cNvSpPr>
          <p:nvPr/>
        </p:nvSpPr>
        <p:spPr bwMode="auto">
          <a:xfrm>
            <a:off x="7464426" y="2420939"/>
            <a:ext cx="720725" cy="720725"/>
          </a:xfrm>
          <a:prstGeom prst="line">
            <a:avLst/>
          </a:prstGeom>
          <a:noFill/>
          <a:ln w="9525">
            <a:solidFill>
              <a:schemeClr val="tx1"/>
            </a:solidFill>
            <a:round/>
            <a:headEnd/>
            <a:tailEnd type="triangle" w="med" len="med"/>
          </a:ln>
        </p:spPr>
        <p:txBody>
          <a:bodyPr/>
          <a:lstStyle/>
          <a:p>
            <a:pPr fontAlgn="base">
              <a:spcBef>
                <a:spcPct val="0"/>
              </a:spcBef>
              <a:spcAft>
                <a:spcPct val="0"/>
              </a:spcAft>
            </a:pPr>
            <a:endParaRPr lang="ja-JP" altLang="en-US">
              <a:solidFill>
                <a:srgbClr val="000000"/>
              </a:solidFill>
            </a:endParaRPr>
          </a:p>
        </p:txBody>
      </p:sp>
      <p:sp>
        <p:nvSpPr>
          <p:cNvPr id="19476" name="Rectangle 20"/>
          <p:cNvSpPr>
            <a:spLocks noChangeArrowheads="1"/>
          </p:cNvSpPr>
          <p:nvPr/>
        </p:nvSpPr>
        <p:spPr bwMode="auto">
          <a:xfrm>
            <a:off x="8040689" y="3357563"/>
            <a:ext cx="287337" cy="1008062"/>
          </a:xfrm>
          <a:prstGeom prst="rect">
            <a:avLst/>
          </a:prstGeom>
          <a:solidFill>
            <a:srgbClr val="FF99CC"/>
          </a:solidFill>
          <a:ln w="9525">
            <a:solidFill>
              <a:schemeClr val="tx1"/>
            </a:solidFill>
            <a:miter lim="800000"/>
            <a:headEnd/>
            <a:tailEnd/>
          </a:ln>
        </p:spPr>
        <p:txBody>
          <a:bodyPr wrap="none" anchor="ctr"/>
          <a:lstStyle/>
          <a:p>
            <a:pPr algn="ctr" fontAlgn="base">
              <a:spcBef>
                <a:spcPct val="0"/>
              </a:spcBef>
              <a:spcAft>
                <a:spcPct val="0"/>
              </a:spcAft>
            </a:pPr>
            <a:r>
              <a:rPr lang="ja-JP" altLang="en-US">
                <a:solidFill>
                  <a:srgbClr val="000000"/>
                </a:solidFill>
              </a:rPr>
              <a:t>都</a:t>
            </a:r>
          </a:p>
          <a:p>
            <a:pPr algn="ctr" fontAlgn="base">
              <a:spcBef>
                <a:spcPct val="0"/>
              </a:spcBef>
              <a:spcAft>
                <a:spcPct val="0"/>
              </a:spcAft>
            </a:pPr>
            <a:r>
              <a:rPr lang="ja-JP" altLang="en-US">
                <a:solidFill>
                  <a:srgbClr val="000000"/>
                </a:solidFill>
              </a:rPr>
              <a:t>市</a:t>
            </a:r>
          </a:p>
          <a:p>
            <a:pPr algn="ctr" fontAlgn="base">
              <a:spcBef>
                <a:spcPct val="0"/>
              </a:spcBef>
              <a:spcAft>
                <a:spcPct val="0"/>
              </a:spcAft>
            </a:pPr>
            <a:r>
              <a:rPr lang="ja-JP" altLang="en-US">
                <a:solidFill>
                  <a:srgbClr val="000000"/>
                </a:solidFill>
              </a:rPr>
              <a:t>化</a:t>
            </a:r>
          </a:p>
        </p:txBody>
      </p:sp>
      <p:sp>
        <p:nvSpPr>
          <p:cNvPr id="19477" name="Rectangle 21"/>
          <p:cNvSpPr>
            <a:spLocks noChangeArrowheads="1"/>
          </p:cNvSpPr>
          <p:nvPr/>
        </p:nvSpPr>
        <p:spPr bwMode="auto">
          <a:xfrm>
            <a:off x="4943475" y="6021389"/>
            <a:ext cx="1657350" cy="287337"/>
          </a:xfrm>
          <a:prstGeom prst="rect">
            <a:avLst/>
          </a:prstGeom>
          <a:solidFill>
            <a:srgbClr val="FF99CC"/>
          </a:solidFill>
          <a:ln w="9525">
            <a:solidFill>
              <a:schemeClr val="tx1"/>
            </a:solidFill>
            <a:miter lim="800000"/>
            <a:headEnd/>
            <a:tailEnd/>
          </a:ln>
        </p:spPr>
        <p:txBody>
          <a:bodyPr wrap="none" anchor="ctr"/>
          <a:lstStyle/>
          <a:p>
            <a:pPr algn="ctr" fontAlgn="base">
              <a:spcBef>
                <a:spcPct val="0"/>
              </a:spcBef>
              <a:spcAft>
                <a:spcPct val="0"/>
              </a:spcAft>
            </a:pPr>
            <a:r>
              <a:rPr lang="ja-JP" altLang="en-US">
                <a:solidFill>
                  <a:srgbClr val="000000"/>
                </a:solidFill>
              </a:rPr>
              <a:t>再都市化</a:t>
            </a:r>
          </a:p>
        </p:txBody>
      </p:sp>
      <p:sp>
        <p:nvSpPr>
          <p:cNvPr id="19478" name="Line 22"/>
          <p:cNvSpPr>
            <a:spLocks noChangeShapeType="1"/>
          </p:cNvSpPr>
          <p:nvPr/>
        </p:nvSpPr>
        <p:spPr bwMode="auto">
          <a:xfrm flipH="1">
            <a:off x="6672263" y="5373688"/>
            <a:ext cx="792162" cy="792162"/>
          </a:xfrm>
          <a:prstGeom prst="line">
            <a:avLst/>
          </a:prstGeom>
          <a:noFill/>
          <a:ln w="9525">
            <a:solidFill>
              <a:schemeClr val="tx1"/>
            </a:solidFill>
            <a:round/>
            <a:headEnd/>
            <a:tailEnd type="triangle" w="med" len="med"/>
          </a:ln>
        </p:spPr>
        <p:txBody>
          <a:bodyPr/>
          <a:lstStyle/>
          <a:p>
            <a:pPr fontAlgn="base">
              <a:spcBef>
                <a:spcPct val="0"/>
              </a:spcBef>
              <a:spcAft>
                <a:spcPct val="0"/>
              </a:spcAft>
            </a:pPr>
            <a:endParaRPr lang="ja-JP" altLang="en-US">
              <a:solidFill>
                <a:srgbClr val="000000"/>
              </a:solidFill>
            </a:endParaRPr>
          </a:p>
        </p:txBody>
      </p:sp>
      <p:sp>
        <p:nvSpPr>
          <p:cNvPr id="19479" name="Line 23"/>
          <p:cNvSpPr>
            <a:spLocks noChangeShapeType="1"/>
          </p:cNvSpPr>
          <p:nvPr/>
        </p:nvSpPr>
        <p:spPr bwMode="auto">
          <a:xfrm>
            <a:off x="4008438" y="5373688"/>
            <a:ext cx="792162" cy="792162"/>
          </a:xfrm>
          <a:prstGeom prst="line">
            <a:avLst/>
          </a:prstGeom>
          <a:noFill/>
          <a:ln w="9525">
            <a:solidFill>
              <a:schemeClr val="tx1"/>
            </a:solidFill>
            <a:round/>
            <a:headEnd/>
            <a:tailEnd type="triangle" w="med" len="med"/>
          </a:ln>
        </p:spPr>
        <p:txBody>
          <a:bodyPr/>
          <a:lstStyle/>
          <a:p>
            <a:pPr fontAlgn="base">
              <a:spcBef>
                <a:spcPct val="0"/>
              </a:spcBef>
              <a:spcAft>
                <a:spcPct val="0"/>
              </a:spcAft>
            </a:pPr>
            <a:endParaRPr lang="ja-JP" altLang="en-US">
              <a:solidFill>
                <a:srgbClr val="000000"/>
              </a:solidFill>
            </a:endParaRPr>
          </a:p>
        </p:txBody>
      </p:sp>
      <p:sp>
        <p:nvSpPr>
          <p:cNvPr id="19480" name="Rectangle 24"/>
          <p:cNvSpPr>
            <a:spLocks noChangeArrowheads="1"/>
          </p:cNvSpPr>
          <p:nvPr/>
        </p:nvSpPr>
        <p:spPr bwMode="auto">
          <a:xfrm>
            <a:off x="4943475" y="1484314"/>
            <a:ext cx="1657350" cy="287337"/>
          </a:xfrm>
          <a:prstGeom prst="rect">
            <a:avLst/>
          </a:prstGeom>
          <a:solidFill>
            <a:srgbClr val="FF99CC"/>
          </a:solidFill>
          <a:ln w="9525">
            <a:solidFill>
              <a:schemeClr val="tx1"/>
            </a:solidFill>
            <a:miter lim="800000"/>
            <a:headEnd/>
            <a:tailEnd/>
          </a:ln>
        </p:spPr>
        <p:txBody>
          <a:bodyPr wrap="none" anchor="ctr"/>
          <a:lstStyle/>
          <a:p>
            <a:pPr algn="ctr" fontAlgn="base">
              <a:spcBef>
                <a:spcPct val="0"/>
              </a:spcBef>
              <a:spcAft>
                <a:spcPct val="0"/>
              </a:spcAft>
            </a:pPr>
            <a:r>
              <a:rPr lang="ja-JP" altLang="en-US">
                <a:solidFill>
                  <a:srgbClr val="000000"/>
                </a:solidFill>
              </a:rPr>
              <a:t>郊外化</a:t>
            </a:r>
          </a:p>
        </p:txBody>
      </p:sp>
      <p:sp>
        <p:nvSpPr>
          <p:cNvPr id="19481" name="Rectangle 25"/>
          <p:cNvSpPr>
            <a:spLocks noChangeArrowheads="1"/>
          </p:cNvSpPr>
          <p:nvPr/>
        </p:nvSpPr>
        <p:spPr bwMode="auto">
          <a:xfrm>
            <a:off x="3071814" y="3213101"/>
            <a:ext cx="287337" cy="1368425"/>
          </a:xfrm>
          <a:prstGeom prst="rect">
            <a:avLst/>
          </a:prstGeom>
          <a:solidFill>
            <a:srgbClr val="FF99CC"/>
          </a:solidFill>
          <a:ln w="9525">
            <a:solidFill>
              <a:schemeClr val="tx1"/>
            </a:solidFill>
            <a:miter lim="800000"/>
            <a:headEnd/>
            <a:tailEnd/>
          </a:ln>
        </p:spPr>
        <p:txBody>
          <a:bodyPr wrap="none" anchor="ctr"/>
          <a:lstStyle/>
          <a:p>
            <a:pPr algn="ctr" fontAlgn="base">
              <a:spcBef>
                <a:spcPct val="0"/>
              </a:spcBef>
              <a:spcAft>
                <a:spcPct val="0"/>
              </a:spcAft>
            </a:pPr>
            <a:r>
              <a:rPr lang="ja-JP" altLang="en-US">
                <a:solidFill>
                  <a:srgbClr val="000000"/>
                </a:solidFill>
              </a:rPr>
              <a:t>逆</a:t>
            </a:r>
          </a:p>
          <a:p>
            <a:pPr algn="ctr" fontAlgn="base">
              <a:spcBef>
                <a:spcPct val="0"/>
              </a:spcBef>
              <a:spcAft>
                <a:spcPct val="0"/>
              </a:spcAft>
            </a:pPr>
            <a:r>
              <a:rPr lang="ja-JP" altLang="en-US">
                <a:solidFill>
                  <a:srgbClr val="000000"/>
                </a:solidFill>
              </a:rPr>
              <a:t>都</a:t>
            </a:r>
          </a:p>
          <a:p>
            <a:pPr algn="ctr" fontAlgn="base">
              <a:spcBef>
                <a:spcPct val="0"/>
              </a:spcBef>
              <a:spcAft>
                <a:spcPct val="0"/>
              </a:spcAft>
            </a:pPr>
            <a:r>
              <a:rPr lang="ja-JP" altLang="en-US">
                <a:solidFill>
                  <a:srgbClr val="000000"/>
                </a:solidFill>
              </a:rPr>
              <a:t>市</a:t>
            </a:r>
          </a:p>
          <a:p>
            <a:pPr algn="ctr" fontAlgn="base">
              <a:spcBef>
                <a:spcPct val="0"/>
              </a:spcBef>
              <a:spcAft>
                <a:spcPct val="0"/>
              </a:spcAft>
            </a:pPr>
            <a:r>
              <a:rPr lang="ja-JP" altLang="en-US">
                <a:solidFill>
                  <a:srgbClr val="000000"/>
                </a:solidFill>
              </a:rPr>
              <a:t>化</a:t>
            </a:r>
          </a:p>
        </p:txBody>
      </p:sp>
      <p:sp>
        <p:nvSpPr>
          <p:cNvPr id="19482" name="Line 26"/>
          <p:cNvSpPr>
            <a:spLocks noChangeShapeType="1"/>
          </p:cNvSpPr>
          <p:nvPr/>
        </p:nvSpPr>
        <p:spPr bwMode="auto">
          <a:xfrm flipH="1" flipV="1">
            <a:off x="3287714" y="4652964"/>
            <a:ext cx="720725" cy="720725"/>
          </a:xfrm>
          <a:prstGeom prst="line">
            <a:avLst/>
          </a:prstGeom>
          <a:noFill/>
          <a:ln w="9525">
            <a:solidFill>
              <a:schemeClr val="tx1"/>
            </a:solidFill>
            <a:round/>
            <a:headEnd/>
            <a:tailEnd type="triangle" w="med" len="med"/>
          </a:ln>
        </p:spPr>
        <p:txBody>
          <a:bodyPr/>
          <a:lstStyle/>
          <a:p>
            <a:pPr fontAlgn="base">
              <a:spcBef>
                <a:spcPct val="0"/>
              </a:spcBef>
              <a:spcAft>
                <a:spcPct val="0"/>
              </a:spcAft>
            </a:pPr>
            <a:endParaRPr lang="ja-JP" altLang="en-US">
              <a:solidFill>
                <a:srgbClr val="000000"/>
              </a:solidFill>
            </a:endParaRPr>
          </a:p>
        </p:txBody>
      </p:sp>
      <p:sp>
        <p:nvSpPr>
          <p:cNvPr id="19483" name="Line 27"/>
          <p:cNvSpPr>
            <a:spLocks noChangeShapeType="1"/>
          </p:cNvSpPr>
          <p:nvPr/>
        </p:nvSpPr>
        <p:spPr bwMode="auto">
          <a:xfrm flipH="1">
            <a:off x="3287714" y="2349501"/>
            <a:ext cx="720725" cy="792163"/>
          </a:xfrm>
          <a:prstGeom prst="line">
            <a:avLst/>
          </a:prstGeom>
          <a:noFill/>
          <a:ln w="9525">
            <a:solidFill>
              <a:schemeClr val="tx1"/>
            </a:solidFill>
            <a:round/>
            <a:headEnd/>
            <a:tailEnd type="triangle" w="med" len="med"/>
          </a:ln>
        </p:spPr>
        <p:txBody>
          <a:bodyPr/>
          <a:lstStyle/>
          <a:p>
            <a:pPr fontAlgn="base">
              <a:spcBef>
                <a:spcPct val="0"/>
              </a:spcBef>
              <a:spcAft>
                <a:spcPct val="0"/>
              </a:spcAft>
            </a:pPr>
            <a:endParaRPr lang="ja-JP" altLang="en-US">
              <a:solidFill>
                <a:srgbClr val="000000"/>
              </a:solidFill>
            </a:endParaRPr>
          </a:p>
        </p:txBody>
      </p:sp>
      <p:sp>
        <p:nvSpPr>
          <p:cNvPr id="19484" name="Line 28"/>
          <p:cNvSpPr>
            <a:spLocks noChangeShapeType="1"/>
          </p:cNvSpPr>
          <p:nvPr/>
        </p:nvSpPr>
        <p:spPr bwMode="auto">
          <a:xfrm flipV="1">
            <a:off x="4008438" y="1628776"/>
            <a:ext cx="792162" cy="720725"/>
          </a:xfrm>
          <a:prstGeom prst="line">
            <a:avLst/>
          </a:prstGeom>
          <a:noFill/>
          <a:ln w="9525">
            <a:solidFill>
              <a:schemeClr val="tx1"/>
            </a:solidFill>
            <a:round/>
            <a:headEnd/>
            <a:tailEnd type="triangle" w="med" len="med"/>
          </a:ln>
        </p:spPr>
        <p:txBody>
          <a:bodyPr/>
          <a:lstStyle/>
          <a:p>
            <a:pPr fontAlgn="base">
              <a:spcBef>
                <a:spcPct val="0"/>
              </a:spcBef>
              <a:spcAft>
                <a:spcPct val="0"/>
              </a:spcAft>
            </a:pPr>
            <a:endParaRPr lang="ja-JP" altLang="en-US">
              <a:solidFill>
                <a:srgbClr val="000000"/>
              </a:solidFill>
            </a:endParaRPr>
          </a:p>
        </p:txBody>
      </p:sp>
      <p:sp>
        <p:nvSpPr>
          <p:cNvPr id="19485" name="Line 29"/>
          <p:cNvSpPr>
            <a:spLocks noChangeShapeType="1"/>
          </p:cNvSpPr>
          <p:nvPr/>
        </p:nvSpPr>
        <p:spPr bwMode="auto">
          <a:xfrm flipH="1" flipV="1">
            <a:off x="6672263" y="1628776"/>
            <a:ext cx="792162" cy="792163"/>
          </a:xfrm>
          <a:prstGeom prst="line">
            <a:avLst/>
          </a:prstGeom>
          <a:noFill/>
          <a:ln w="9525">
            <a:solidFill>
              <a:schemeClr val="tx1"/>
            </a:solidFill>
            <a:round/>
            <a:headEnd/>
            <a:tailEnd type="triangle" w="med" len="med"/>
          </a:ln>
        </p:spPr>
        <p:txBody>
          <a:bodyPr/>
          <a:lstStyle/>
          <a:p>
            <a:pPr fontAlgn="base">
              <a:spcBef>
                <a:spcPct val="0"/>
              </a:spcBef>
              <a:spcAft>
                <a:spcPct val="0"/>
              </a:spcAft>
            </a:pPr>
            <a:endParaRPr lang="ja-JP" altLang="en-US">
              <a:solidFill>
                <a:srgbClr val="000000"/>
              </a:solidFill>
            </a:endParaRPr>
          </a:p>
        </p:txBody>
      </p:sp>
      <p:sp>
        <p:nvSpPr>
          <p:cNvPr id="19486" name="AutoShape 30"/>
          <p:cNvSpPr>
            <a:spLocks noChangeArrowheads="1"/>
          </p:cNvSpPr>
          <p:nvPr/>
        </p:nvSpPr>
        <p:spPr bwMode="auto">
          <a:xfrm>
            <a:off x="4295775" y="4437064"/>
            <a:ext cx="1081088" cy="503237"/>
          </a:xfrm>
          <a:prstGeom prst="roundRect">
            <a:avLst>
              <a:gd name="adj" fmla="val 16667"/>
            </a:avLst>
          </a:prstGeom>
          <a:solidFill>
            <a:srgbClr val="FFFF00"/>
          </a:solidFill>
          <a:ln w="9525">
            <a:solidFill>
              <a:schemeClr val="tx1"/>
            </a:solidFill>
            <a:round/>
            <a:headEnd/>
            <a:tailEnd/>
          </a:ln>
        </p:spPr>
        <p:txBody>
          <a:bodyPr wrap="none" anchor="ctr"/>
          <a:lstStyle/>
          <a:p>
            <a:pPr algn="ctr" fontAlgn="base">
              <a:spcBef>
                <a:spcPct val="0"/>
              </a:spcBef>
              <a:spcAft>
                <a:spcPct val="0"/>
              </a:spcAft>
            </a:pPr>
            <a:r>
              <a:rPr lang="ja-JP" altLang="en-US" sz="2000">
                <a:solidFill>
                  <a:srgbClr val="000000"/>
                </a:solidFill>
              </a:rPr>
              <a:t>衰　退</a:t>
            </a:r>
          </a:p>
        </p:txBody>
      </p:sp>
      <p:sp>
        <p:nvSpPr>
          <p:cNvPr id="19487" name="AutoShape 31"/>
          <p:cNvSpPr>
            <a:spLocks noChangeArrowheads="1"/>
          </p:cNvSpPr>
          <p:nvPr/>
        </p:nvSpPr>
        <p:spPr bwMode="auto">
          <a:xfrm>
            <a:off x="6240464" y="2852739"/>
            <a:ext cx="1081087" cy="503237"/>
          </a:xfrm>
          <a:prstGeom prst="roundRect">
            <a:avLst>
              <a:gd name="adj" fmla="val 16667"/>
            </a:avLst>
          </a:prstGeom>
          <a:solidFill>
            <a:srgbClr val="FFFF00"/>
          </a:solidFill>
          <a:ln w="9525">
            <a:solidFill>
              <a:schemeClr val="tx1"/>
            </a:solidFill>
            <a:round/>
            <a:headEnd/>
            <a:tailEnd/>
          </a:ln>
        </p:spPr>
        <p:txBody>
          <a:bodyPr wrap="none" anchor="ctr"/>
          <a:lstStyle/>
          <a:p>
            <a:pPr algn="ctr" fontAlgn="base">
              <a:spcBef>
                <a:spcPct val="0"/>
              </a:spcBef>
              <a:spcAft>
                <a:spcPct val="0"/>
              </a:spcAft>
            </a:pPr>
            <a:r>
              <a:rPr lang="ja-JP" altLang="en-US" sz="2000">
                <a:solidFill>
                  <a:srgbClr val="000000"/>
                </a:solidFill>
              </a:rPr>
              <a:t>成　長</a:t>
            </a:r>
          </a:p>
        </p:txBody>
      </p:sp>
      <p:sp>
        <p:nvSpPr>
          <p:cNvPr id="19488" name="AutoShape 32"/>
          <p:cNvSpPr>
            <a:spLocks noChangeArrowheads="1"/>
          </p:cNvSpPr>
          <p:nvPr/>
        </p:nvSpPr>
        <p:spPr bwMode="auto">
          <a:xfrm>
            <a:off x="4224339" y="2781300"/>
            <a:ext cx="1081087" cy="503238"/>
          </a:xfrm>
          <a:prstGeom prst="roundRect">
            <a:avLst>
              <a:gd name="adj" fmla="val 16667"/>
            </a:avLst>
          </a:prstGeom>
          <a:solidFill>
            <a:srgbClr val="FFFF00"/>
          </a:solidFill>
          <a:ln w="9525">
            <a:solidFill>
              <a:schemeClr val="tx1"/>
            </a:solidFill>
            <a:round/>
            <a:headEnd/>
            <a:tailEnd/>
          </a:ln>
        </p:spPr>
        <p:txBody>
          <a:bodyPr wrap="none" anchor="ctr"/>
          <a:lstStyle/>
          <a:p>
            <a:pPr algn="ctr" fontAlgn="base">
              <a:spcBef>
                <a:spcPct val="0"/>
              </a:spcBef>
              <a:spcAft>
                <a:spcPct val="0"/>
              </a:spcAft>
            </a:pPr>
            <a:r>
              <a:rPr lang="ja-JP" altLang="en-US" sz="2000">
                <a:solidFill>
                  <a:srgbClr val="000000"/>
                </a:solidFill>
              </a:rPr>
              <a:t>分　散</a:t>
            </a:r>
          </a:p>
        </p:txBody>
      </p:sp>
      <p:sp>
        <p:nvSpPr>
          <p:cNvPr id="19489" name="AutoShape 33"/>
          <p:cNvSpPr>
            <a:spLocks noChangeArrowheads="1"/>
          </p:cNvSpPr>
          <p:nvPr/>
        </p:nvSpPr>
        <p:spPr bwMode="auto">
          <a:xfrm>
            <a:off x="6240464" y="4437064"/>
            <a:ext cx="1081087" cy="503237"/>
          </a:xfrm>
          <a:prstGeom prst="roundRect">
            <a:avLst>
              <a:gd name="adj" fmla="val 16667"/>
            </a:avLst>
          </a:prstGeom>
          <a:solidFill>
            <a:srgbClr val="FFFF00"/>
          </a:solidFill>
          <a:ln w="9525">
            <a:solidFill>
              <a:schemeClr val="tx1"/>
            </a:solidFill>
            <a:round/>
            <a:headEnd/>
            <a:tailEnd/>
          </a:ln>
        </p:spPr>
        <p:txBody>
          <a:bodyPr wrap="none" anchor="ctr"/>
          <a:lstStyle/>
          <a:p>
            <a:pPr algn="ctr" fontAlgn="base">
              <a:spcBef>
                <a:spcPct val="0"/>
              </a:spcBef>
              <a:spcAft>
                <a:spcPct val="0"/>
              </a:spcAft>
            </a:pPr>
            <a:r>
              <a:rPr lang="ja-JP" altLang="en-US" sz="2000">
                <a:solidFill>
                  <a:srgbClr val="000000"/>
                </a:solidFill>
              </a:rPr>
              <a:t>集　中</a:t>
            </a:r>
          </a:p>
        </p:txBody>
      </p:sp>
    </p:spTree>
    <p:extLst>
      <p:ext uri="{BB962C8B-B14F-4D97-AF65-F5344CB8AC3E}">
        <p14:creationId xmlns:p14="http://schemas.microsoft.com/office/powerpoint/2010/main" val="20651666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flipH="1">
            <a:off x="6082647" y="1253892"/>
            <a:ext cx="0" cy="5040560"/>
          </a:xfrm>
          <a:prstGeom prst="line">
            <a:avLst/>
          </a:prstGeom>
          <a:ln w="19050">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2770279" y="3774172"/>
            <a:ext cx="6624736" cy="0"/>
          </a:xfrm>
          <a:prstGeom prst="line">
            <a:avLst/>
          </a:prstGeom>
          <a:ln w="19050">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2" name="円/楕円 1"/>
          <p:cNvSpPr/>
          <p:nvPr/>
        </p:nvSpPr>
        <p:spPr>
          <a:xfrm>
            <a:off x="8170879" y="3990196"/>
            <a:ext cx="432048" cy="432048"/>
          </a:xfrm>
          <a:prstGeom prst="ellipse">
            <a:avLst/>
          </a:prstGeom>
          <a:solidFill>
            <a:srgbClr val="FFC000"/>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a:t>１</a:t>
            </a:r>
          </a:p>
        </p:txBody>
      </p:sp>
      <p:sp>
        <p:nvSpPr>
          <p:cNvPr id="3" name="正方形/長方形 2"/>
          <p:cNvSpPr/>
          <p:nvPr/>
        </p:nvSpPr>
        <p:spPr>
          <a:xfrm>
            <a:off x="9467023" y="3558148"/>
            <a:ext cx="1080120" cy="43204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b="1" dirty="0"/>
              <a:t>＋中心部</a:t>
            </a:r>
          </a:p>
        </p:txBody>
      </p:sp>
      <p:sp>
        <p:nvSpPr>
          <p:cNvPr id="7" name="円/楕円 6"/>
          <p:cNvSpPr/>
          <p:nvPr/>
        </p:nvSpPr>
        <p:spPr>
          <a:xfrm>
            <a:off x="7891231" y="2694052"/>
            <a:ext cx="432048" cy="432048"/>
          </a:xfrm>
          <a:prstGeom prst="ellipse">
            <a:avLst/>
          </a:prstGeom>
          <a:solidFill>
            <a:srgbClr val="FFC000"/>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a:t>２</a:t>
            </a:r>
          </a:p>
        </p:txBody>
      </p:sp>
      <p:sp>
        <p:nvSpPr>
          <p:cNvPr id="8" name="円/楕円 7"/>
          <p:cNvSpPr/>
          <p:nvPr/>
        </p:nvSpPr>
        <p:spPr>
          <a:xfrm>
            <a:off x="6479875" y="1785669"/>
            <a:ext cx="432048" cy="432048"/>
          </a:xfrm>
          <a:prstGeom prst="ellipse">
            <a:avLst/>
          </a:prstGeom>
          <a:solidFill>
            <a:srgbClr val="FFC000"/>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a:t>３</a:t>
            </a:r>
          </a:p>
        </p:txBody>
      </p:sp>
      <p:sp>
        <p:nvSpPr>
          <p:cNvPr id="11" name="円/楕円 10"/>
          <p:cNvSpPr/>
          <p:nvPr/>
        </p:nvSpPr>
        <p:spPr>
          <a:xfrm>
            <a:off x="5163418" y="2217717"/>
            <a:ext cx="432048" cy="432048"/>
          </a:xfrm>
          <a:prstGeom prst="ellipse">
            <a:avLst/>
          </a:prstGeom>
          <a:solidFill>
            <a:srgbClr val="FFC000"/>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a:t>４</a:t>
            </a:r>
          </a:p>
        </p:txBody>
      </p:sp>
      <p:sp>
        <p:nvSpPr>
          <p:cNvPr id="12" name="円/楕円 11"/>
          <p:cNvSpPr/>
          <p:nvPr/>
        </p:nvSpPr>
        <p:spPr>
          <a:xfrm>
            <a:off x="6514695" y="4638268"/>
            <a:ext cx="432048" cy="4320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８</a:t>
            </a:r>
          </a:p>
        </p:txBody>
      </p:sp>
      <p:sp>
        <p:nvSpPr>
          <p:cNvPr id="13" name="円/楕円 12"/>
          <p:cNvSpPr/>
          <p:nvPr/>
        </p:nvSpPr>
        <p:spPr>
          <a:xfrm>
            <a:off x="4066423" y="3126100"/>
            <a:ext cx="432048" cy="4320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５</a:t>
            </a:r>
          </a:p>
        </p:txBody>
      </p:sp>
      <p:sp>
        <p:nvSpPr>
          <p:cNvPr id="14" name="円/楕円 13"/>
          <p:cNvSpPr/>
          <p:nvPr/>
        </p:nvSpPr>
        <p:spPr>
          <a:xfrm>
            <a:off x="3796828" y="4422244"/>
            <a:ext cx="432048" cy="4320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６</a:t>
            </a:r>
          </a:p>
        </p:txBody>
      </p:sp>
      <p:sp>
        <p:nvSpPr>
          <p:cNvPr id="15" name="円/楕円 14"/>
          <p:cNvSpPr/>
          <p:nvPr/>
        </p:nvSpPr>
        <p:spPr>
          <a:xfrm>
            <a:off x="5039150" y="5168454"/>
            <a:ext cx="432048" cy="4320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７</a:t>
            </a:r>
          </a:p>
        </p:txBody>
      </p:sp>
      <p:sp>
        <p:nvSpPr>
          <p:cNvPr id="16" name="正方形/長方形 15"/>
          <p:cNvSpPr/>
          <p:nvPr/>
        </p:nvSpPr>
        <p:spPr>
          <a:xfrm>
            <a:off x="5506583" y="677828"/>
            <a:ext cx="1152128" cy="43204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b="1" dirty="0"/>
              <a:t>郊外地域</a:t>
            </a:r>
            <a:endParaRPr lang="en-US" altLang="ja-JP" sz="1600" b="1" dirty="0"/>
          </a:p>
          <a:p>
            <a:pPr algn="ctr"/>
            <a:r>
              <a:rPr lang="ja-JP" altLang="en-US" sz="1600" b="1" dirty="0"/>
              <a:t>（＋）</a:t>
            </a:r>
          </a:p>
        </p:txBody>
      </p:sp>
      <p:sp>
        <p:nvSpPr>
          <p:cNvPr id="17" name="右矢印 16"/>
          <p:cNvSpPr/>
          <p:nvPr/>
        </p:nvSpPr>
        <p:spPr>
          <a:xfrm rot="15397716">
            <a:off x="7917694" y="3463997"/>
            <a:ext cx="720080" cy="188303"/>
          </a:xfrm>
          <a:prstGeom prst="rightArrow">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8" name="右矢印 17"/>
          <p:cNvSpPr/>
          <p:nvPr/>
        </p:nvSpPr>
        <p:spPr>
          <a:xfrm rot="13213422">
            <a:off x="6930450" y="2286763"/>
            <a:ext cx="956111" cy="199982"/>
          </a:xfrm>
          <a:prstGeom prst="rightArrow">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9" name="右矢印 18"/>
          <p:cNvSpPr/>
          <p:nvPr/>
        </p:nvSpPr>
        <p:spPr>
          <a:xfrm rot="9664029">
            <a:off x="5653996" y="2041943"/>
            <a:ext cx="729336" cy="224679"/>
          </a:xfrm>
          <a:prstGeom prst="rightArrow">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0" name="右矢印 19"/>
          <p:cNvSpPr/>
          <p:nvPr/>
        </p:nvSpPr>
        <p:spPr>
          <a:xfrm rot="8543275">
            <a:off x="4450075" y="2744835"/>
            <a:ext cx="729336" cy="2246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1" name="右矢印 20"/>
          <p:cNvSpPr/>
          <p:nvPr/>
        </p:nvSpPr>
        <p:spPr>
          <a:xfrm rot="6304821">
            <a:off x="3763689" y="3913465"/>
            <a:ext cx="729336" cy="2246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2" name="右矢印 21"/>
          <p:cNvSpPr/>
          <p:nvPr/>
        </p:nvSpPr>
        <p:spPr>
          <a:xfrm rot="2321534">
            <a:off x="4219064" y="4956489"/>
            <a:ext cx="729336" cy="2246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3" name="右矢印 22"/>
          <p:cNvSpPr/>
          <p:nvPr/>
        </p:nvSpPr>
        <p:spPr>
          <a:xfrm rot="20284586">
            <a:off x="7085746" y="4401880"/>
            <a:ext cx="1078083" cy="203765"/>
          </a:xfrm>
          <a:prstGeom prst="rightArrow">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4" name="右矢印 23"/>
          <p:cNvSpPr/>
          <p:nvPr/>
        </p:nvSpPr>
        <p:spPr>
          <a:xfrm rot="20395610">
            <a:off x="5566249" y="5079799"/>
            <a:ext cx="936305" cy="2364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5" name="正方形/長方形 24"/>
          <p:cNvSpPr/>
          <p:nvPr/>
        </p:nvSpPr>
        <p:spPr>
          <a:xfrm>
            <a:off x="1658714" y="3558148"/>
            <a:ext cx="1080120" cy="43204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b="1" dirty="0"/>
              <a:t>中心部－</a:t>
            </a:r>
          </a:p>
        </p:txBody>
      </p:sp>
      <p:sp>
        <p:nvSpPr>
          <p:cNvPr id="26" name="正方形/長方形 25"/>
          <p:cNvSpPr/>
          <p:nvPr/>
        </p:nvSpPr>
        <p:spPr>
          <a:xfrm>
            <a:off x="5519937" y="6309320"/>
            <a:ext cx="1138775" cy="43204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b="1" dirty="0"/>
              <a:t>郊外地域（－）</a:t>
            </a:r>
          </a:p>
        </p:txBody>
      </p:sp>
      <p:sp>
        <p:nvSpPr>
          <p:cNvPr id="4" name="正方形/長方形 3"/>
          <p:cNvSpPr/>
          <p:nvPr/>
        </p:nvSpPr>
        <p:spPr>
          <a:xfrm>
            <a:off x="8602927" y="4407142"/>
            <a:ext cx="1944216" cy="807191"/>
          </a:xfrm>
          <a:prstGeom prst="rect">
            <a:avLst/>
          </a:prstGeom>
          <a:ln>
            <a:solidFill>
              <a:srgbClr val="FFC000"/>
            </a:solidFill>
          </a:ln>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1200" dirty="0"/>
              <a:t>成長期を迎えて中心部やインナーシティ部分に人や施設が集中して密度の高い市街地が形成される。</a:t>
            </a:r>
          </a:p>
        </p:txBody>
      </p:sp>
      <p:sp>
        <p:nvSpPr>
          <p:cNvPr id="27" name="正方形/長方形 26"/>
          <p:cNvSpPr/>
          <p:nvPr/>
        </p:nvSpPr>
        <p:spPr>
          <a:xfrm>
            <a:off x="8416956" y="2097646"/>
            <a:ext cx="1944216" cy="807191"/>
          </a:xfrm>
          <a:prstGeom prst="rect">
            <a:avLst/>
          </a:prstGeom>
          <a:ln>
            <a:solidFill>
              <a:srgbClr val="FFC000"/>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1200" dirty="0"/>
              <a:t>さらに都市の成長が続くと中心部の人口も増加するが、次第に郊外でも人口が増えてゆく。</a:t>
            </a:r>
          </a:p>
        </p:txBody>
      </p:sp>
      <p:sp>
        <p:nvSpPr>
          <p:cNvPr id="28" name="正方形/長方形 27"/>
          <p:cNvSpPr/>
          <p:nvPr/>
        </p:nvSpPr>
        <p:spPr>
          <a:xfrm>
            <a:off x="6911923" y="1002659"/>
            <a:ext cx="1985892" cy="769661"/>
          </a:xfrm>
          <a:prstGeom prst="rect">
            <a:avLst/>
          </a:prstGeom>
          <a:ln>
            <a:solidFill>
              <a:srgbClr val="FFC000"/>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1200" dirty="0"/>
              <a:t>郊外化がピークになる時期には、中心部の人口は停滞してきて減少（衰退）の兆し。</a:t>
            </a:r>
          </a:p>
        </p:txBody>
      </p:sp>
      <p:sp>
        <p:nvSpPr>
          <p:cNvPr id="29" name="正方形/長方形 28"/>
          <p:cNvSpPr/>
          <p:nvPr/>
        </p:nvSpPr>
        <p:spPr>
          <a:xfrm>
            <a:off x="4062424" y="1416980"/>
            <a:ext cx="1484249" cy="662443"/>
          </a:xfrm>
          <a:prstGeom prst="rect">
            <a:avLst/>
          </a:prstGeom>
          <a:ln>
            <a:solidFill>
              <a:srgbClr val="FFC000"/>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1200" dirty="0"/>
              <a:t>圏域としての人口は微増だが、中心部の空洞化が始まる。</a:t>
            </a:r>
          </a:p>
        </p:txBody>
      </p:sp>
      <p:sp>
        <p:nvSpPr>
          <p:cNvPr id="30" name="正方形/長方形 29"/>
          <p:cNvSpPr/>
          <p:nvPr/>
        </p:nvSpPr>
        <p:spPr>
          <a:xfrm>
            <a:off x="1978192" y="2771817"/>
            <a:ext cx="1994554" cy="656627"/>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1200" dirty="0"/>
              <a:t>さらに郊外でも人口が伸び悩み、圏域全体の人口が減少に向かい始める。</a:t>
            </a:r>
          </a:p>
        </p:txBody>
      </p:sp>
      <p:cxnSp>
        <p:nvCxnSpPr>
          <p:cNvPr id="31" name="直線コネクタ 30"/>
          <p:cNvCxnSpPr/>
          <p:nvPr/>
        </p:nvCxnSpPr>
        <p:spPr>
          <a:xfrm>
            <a:off x="3247292" y="1416980"/>
            <a:ext cx="5744308" cy="487747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32" name="正方形/長方形 31"/>
          <p:cNvSpPr/>
          <p:nvPr/>
        </p:nvSpPr>
        <p:spPr>
          <a:xfrm>
            <a:off x="1776605" y="4502797"/>
            <a:ext cx="1924709" cy="656627"/>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1200" dirty="0"/>
              <a:t>これが進むと、中心部も郊外地域も共に人口が減少し、圏域は衰退期となる。</a:t>
            </a:r>
          </a:p>
        </p:txBody>
      </p:sp>
      <p:sp>
        <p:nvSpPr>
          <p:cNvPr id="33" name="正方形/長方形 32"/>
          <p:cNvSpPr/>
          <p:nvPr/>
        </p:nvSpPr>
        <p:spPr>
          <a:xfrm>
            <a:off x="3154507" y="5695853"/>
            <a:ext cx="2136052" cy="656627"/>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1200" dirty="0"/>
              <a:t>圏域人口は減少しているが、中心部に人口の下げ止まりが見られる、再都市化の兆し。</a:t>
            </a:r>
          </a:p>
        </p:txBody>
      </p:sp>
      <p:sp>
        <p:nvSpPr>
          <p:cNvPr id="34" name="正方形/長方形 33"/>
          <p:cNvSpPr/>
          <p:nvPr/>
        </p:nvSpPr>
        <p:spPr>
          <a:xfrm>
            <a:off x="6257069" y="5316946"/>
            <a:ext cx="1679350" cy="833490"/>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1200" dirty="0"/>
              <a:t>圏域人口の減少に歯止め。郊外から中心部に人口が戻ってきて、都市再生の兆し。</a:t>
            </a:r>
          </a:p>
        </p:txBody>
      </p:sp>
      <p:sp>
        <p:nvSpPr>
          <p:cNvPr id="36" name="Rectangle 2"/>
          <p:cNvSpPr txBox="1">
            <a:spLocks noChangeArrowheads="1"/>
          </p:cNvSpPr>
          <p:nvPr/>
        </p:nvSpPr>
        <p:spPr>
          <a:xfrm>
            <a:off x="0" y="14888"/>
            <a:ext cx="12192000" cy="504056"/>
          </a:xfrm>
          <a:prstGeom prst="rect">
            <a:avLst/>
          </a:prstGeom>
          <a:solidFill>
            <a:srgbClr val="CCFFCC"/>
          </a:solidFill>
        </p:spPr>
        <p:txBody>
          <a:bodyPr anchor="ct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a:lstStyle>
          <a:p>
            <a:pPr algn="l" eaLnBrk="1" hangingPunct="1"/>
            <a:r>
              <a:rPr lang="en-US" altLang="ja-JP" sz="3200" kern="0" dirty="0" smtClean="0"/>
              <a:t>Ⅱ</a:t>
            </a:r>
            <a:r>
              <a:rPr lang="ja-JP" altLang="en-US" sz="3200" kern="0" dirty="0" smtClean="0"/>
              <a:t>（１）　 都市</a:t>
            </a:r>
            <a:r>
              <a:rPr lang="ja-JP" altLang="en-US" sz="3200" kern="0" dirty="0"/>
              <a:t>のライフサイクル・プロセス</a:t>
            </a:r>
          </a:p>
        </p:txBody>
      </p:sp>
      <p:sp>
        <p:nvSpPr>
          <p:cNvPr id="37" name="正方形/長方形 36"/>
          <p:cNvSpPr/>
          <p:nvPr/>
        </p:nvSpPr>
        <p:spPr>
          <a:xfrm>
            <a:off x="7394580" y="6582798"/>
            <a:ext cx="3203848" cy="216024"/>
          </a:xfrm>
          <a:prstGeom prst="rect">
            <a:avLst/>
          </a:prstGeom>
          <a:ln w="9525"/>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1200" dirty="0"/>
              <a:t>注）クラーセン・パーリンクの都市発展段階説</a:t>
            </a:r>
          </a:p>
        </p:txBody>
      </p:sp>
    </p:spTree>
    <p:extLst>
      <p:ext uri="{BB962C8B-B14F-4D97-AF65-F5344CB8AC3E}">
        <p14:creationId xmlns:p14="http://schemas.microsoft.com/office/powerpoint/2010/main" val="40356139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6486" y="3422311"/>
            <a:ext cx="6083940" cy="3435689"/>
          </a:xfrm>
          <a:prstGeom prst="rect">
            <a:avLst/>
          </a:prstGeom>
          <a:ln w="9525"/>
        </p:spPr>
        <p:style>
          <a:lnRef idx="2">
            <a:schemeClr val="dk1"/>
          </a:lnRef>
          <a:fillRef idx="1">
            <a:schemeClr val="lt1"/>
          </a:fillRef>
          <a:effectRef idx="0">
            <a:schemeClr val="dk1"/>
          </a:effectRef>
          <a:fontRef idx="minor">
            <a:schemeClr val="dk1"/>
          </a:fontRef>
        </p:style>
        <p:txBody>
          <a:bodyPr rtlCol="0" anchor="ctr"/>
          <a:lstStyle/>
          <a:p>
            <a:r>
              <a:rPr kumimoji="1" lang="ja-JP" altLang="en-US" dirty="0" smtClean="0"/>
              <a:t>　戦後の高度経済成長期（</a:t>
            </a:r>
            <a:r>
              <a:rPr kumimoji="1" lang="en-US" altLang="ja-JP" dirty="0" smtClean="0"/>
              <a:t>1950</a:t>
            </a:r>
            <a:r>
              <a:rPr kumimoji="1" lang="ja-JP" altLang="en-US" dirty="0" smtClean="0"/>
              <a:t>～</a:t>
            </a:r>
            <a:r>
              <a:rPr kumimoji="1" lang="en-US" altLang="ja-JP" dirty="0" smtClean="0"/>
              <a:t>70</a:t>
            </a:r>
            <a:r>
              <a:rPr kumimoji="1" lang="ja-JP" altLang="en-US" dirty="0" smtClean="0"/>
              <a:t>年）は中心都市への絶対的集中①によって地域就業圏域は成長をした。</a:t>
            </a:r>
            <a:endParaRPr kumimoji="1" lang="en-US" altLang="ja-JP" dirty="0" smtClean="0"/>
          </a:p>
          <a:p>
            <a:r>
              <a:rPr kumimoji="1" lang="ja-JP" altLang="en-US" dirty="0" smtClean="0"/>
              <a:t>　高度成長期末期から、中心部の人口増加の程度は低下するものの郊外地域の人口が増加し、圏域としては相対的集中②の時期となった。</a:t>
            </a:r>
            <a:endParaRPr kumimoji="1" lang="ja-JP" altLang="en-US" dirty="0"/>
          </a:p>
        </p:txBody>
      </p:sp>
      <p:graphicFrame>
        <p:nvGraphicFramePr>
          <p:cNvPr id="6" name="グラフ 5"/>
          <p:cNvGraphicFramePr>
            <a:graphicFrameLocks/>
          </p:cNvGraphicFramePr>
          <p:nvPr>
            <p:extLst>
              <p:ext uri="{D42A27DB-BD31-4B8C-83A1-F6EECF244321}">
                <p14:modId xmlns:p14="http://schemas.microsoft.com/office/powerpoint/2010/main" val="4099923709"/>
              </p:ext>
            </p:extLst>
          </p:nvPr>
        </p:nvGraphicFramePr>
        <p:xfrm>
          <a:off x="6090426" y="0"/>
          <a:ext cx="6101574" cy="342231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グラフ 6"/>
          <p:cNvGraphicFramePr>
            <a:graphicFrameLocks/>
          </p:cNvGraphicFramePr>
          <p:nvPr>
            <p:extLst>
              <p:ext uri="{D42A27DB-BD31-4B8C-83A1-F6EECF244321}">
                <p14:modId xmlns:p14="http://schemas.microsoft.com/office/powerpoint/2010/main" val="1970353473"/>
              </p:ext>
            </p:extLst>
          </p:nvPr>
        </p:nvGraphicFramePr>
        <p:xfrm>
          <a:off x="6486" y="0"/>
          <a:ext cx="6083940" cy="342231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グラフ 7"/>
          <p:cNvGraphicFramePr>
            <a:graphicFrameLocks/>
          </p:cNvGraphicFramePr>
          <p:nvPr>
            <p:extLst>
              <p:ext uri="{D42A27DB-BD31-4B8C-83A1-F6EECF244321}">
                <p14:modId xmlns:p14="http://schemas.microsoft.com/office/powerpoint/2010/main" val="2673040237"/>
              </p:ext>
            </p:extLst>
          </p:nvPr>
        </p:nvGraphicFramePr>
        <p:xfrm>
          <a:off x="6090426" y="3422311"/>
          <a:ext cx="6101574" cy="3435689"/>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0657306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47944" y="777240"/>
            <a:ext cx="5110646" cy="6036846"/>
          </a:xfrm>
        </p:spPr>
        <p:txBody>
          <a:bodyPr>
            <a:normAutofit fontScale="90000"/>
          </a:bodyPr>
          <a:lstStyle/>
          <a:p>
            <a:pPr algn="l">
              <a:lnSpc>
                <a:spcPts val="3360"/>
              </a:lnSpc>
              <a:spcBef>
                <a:spcPts val="0"/>
              </a:spcBef>
              <a:spcAft>
                <a:spcPts val="1200"/>
              </a:spcAft>
            </a:pPr>
            <a:r>
              <a:rPr lang="en-US" altLang="ja-JP" sz="2800" dirty="0" smtClean="0"/>
              <a:t>Ⅰ</a:t>
            </a:r>
            <a:r>
              <a:rPr kumimoji="1" lang="ja-JP" altLang="en-US" sz="2800" dirty="0" smtClean="0"/>
              <a:t>地域</a:t>
            </a:r>
            <a:r>
              <a:rPr lang="ja-JP" altLang="en-US" sz="2800" dirty="0"/>
              <a:t>（圏域）</a:t>
            </a:r>
            <a:r>
              <a:rPr kumimoji="1" lang="ja-JP" altLang="en-US" sz="2800" dirty="0" smtClean="0"/>
              <a:t>の設定</a:t>
            </a:r>
            <a:r>
              <a:rPr kumimoji="1" lang="en-US" altLang="ja-JP" sz="2800" dirty="0" smtClean="0"/>
              <a:t/>
            </a:r>
            <a:br>
              <a:rPr kumimoji="1" lang="en-US" altLang="ja-JP" sz="2800" dirty="0" smtClean="0"/>
            </a:br>
            <a:r>
              <a:rPr kumimoji="1" lang="ja-JP" altLang="en-US" sz="2800" dirty="0" smtClean="0"/>
              <a:t>　　</a:t>
            </a:r>
            <a:r>
              <a:rPr kumimoji="1" lang="ja-JP" altLang="en-US" sz="2400" dirty="0" smtClean="0"/>
              <a:t>分析の</a:t>
            </a:r>
            <a:r>
              <a:rPr lang="ja-JP" altLang="en-US" sz="2400" dirty="0" smtClean="0"/>
              <a:t>対象地域、地域政策の誤謬</a:t>
            </a:r>
            <a:r>
              <a:rPr lang="en-US" altLang="ja-JP" sz="2400" dirty="0" smtClean="0"/>
              <a:t/>
            </a:r>
            <a:br>
              <a:rPr lang="en-US" altLang="ja-JP" sz="2400" dirty="0" smtClean="0"/>
            </a:br>
            <a:r>
              <a:rPr lang="en-US" altLang="ja-JP" sz="2400" dirty="0" smtClean="0"/>
              <a:t>Ⅱ </a:t>
            </a:r>
            <a:r>
              <a:rPr lang="ja-JP" altLang="en-US" sz="2400" dirty="0" smtClean="0"/>
              <a:t>地域経済の状況</a:t>
            </a:r>
            <a:r>
              <a:rPr lang="en-US" altLang="ja-JP" sz="2400" dirty="0" smtClean="0"/>
              <a:t/>
            </a:r>
            <a:br>
              <a:rPr lang="en-US" altLang="ja-JP" sz="2400" dirty="0" smtClean="0"/>
            </a:br>
            <a:r>
              <a:rPr lang="ja-JP" altLang="en-US" sz="2400" dirty="0" smtClean="0"/>
              <a:t>　　人口、雇用、賃金、所得、税収</a:t>
            </a:r>
            <a:r>
              <a:rPr lang="en-US" altLang="ja-JP" sz="2400" dirty="0" smtClean="0"/>
              <a:t/>
            </a:r>
            <a:br>
              <a:rPr lang="en-US" altLang="ja-JP" sz="2400" dirty="0" smtClean="0"/>
            </a:br>
            <a:r>
              <a:rPr lang="en-US" altLang="ja-JP" sz="2400" dirty="0" smtClean="0"/>
              <a:t>Ⅲ </a:t>
            </a:r>
            <a:r>
              <a:rPr lang="ja-JP" altLang="en-US" sz="2400" dirty="0" smtClean="0"/>
              <a:t>地域経済構造の識別と相互の関係</a:t>
            </a:r>
            <a:r>
              <a:rPr lang="en-US" altLang="ja-JP" sz="2400" dirty="0" smtClean="0"/>
              <a:t/>
            </a:r>
            <a:br>
              <a:rPr lang="en-US" altLang="ja-JP" sz="2400" dirty="0" smtClean="0"/>
            </a:br>
            <a:r>
              <a:rPr lang="ja-JP" altLang="en-US" sz="2400" dirty="0" smtClean="0"/>
              <a:t>　　基盤産業、基幹産業、雇用吸収</a:t>
            </a:r>
            <a:r>
              <a:rPr lang="en-US" altLang="ja-JP" sz="2400" dirty="0" smtClean="0"/>
              <a:t/>
            </a:r>
            <a:br>
              <a:rPr lang="en-US" altLang="ja-JP" sz="2400" dirty="0" smtClean="0"/>
            </a:br>
            <a:r>
              <a:rPr lang="en-US" altLang="ja-JP" sz="2400" dirty="0"/>
              <a:t> </a:t>
            </a:r>
            <a:r>
              <a:rPr lang="en-US" altLang="ja-JP" sz="2400" dirty="0" smtClean="0"/>
              <a:t>     </a:t>
            </a:r>
            <a:r>
              <a:rPr lang="ja-JP" altLang="en-US" sz="2400" dirty="0" smtClean="0"/>
              <a:t>相互関係と動向</a:t>
            </a:r>
            <a:r>
              <a:rPr lang="en-US" altLang="ja-JP" sz="2400" dirty="0" smtClean="0"/>
              <a:t/>
            </a:r>
            <a:br>
              <a:rPr lang="en-US" altLang="ja-JP" sz="2400" dirty="0" smtClean="0"/>
            </a:br>
            <a:r>
              <a:rPr lang="en-US" altLang="ja-JP" sz="2400" dirty="0" smtClean="0"/>
              <a:t>Ⅳ </a:t>
            </a:r>
            <a:r>
              <a:rPr lang="ja-JP" altLang="en-US" sz="2400" dirty="0" smtClean="0"/>
              <a:t>地域経済の連関と循環</a:t>
            </a:r>
            <a:r>
              <a:rPr lang="en-US" altLang="ja-JP" sz="2400" dirty="0" smtClean="0"/>
              <a:t/>
            </a:r>
            <a:br>
              <a:rPr lang="en-US" altLang="ja-JP" sz="2400" dirty="0" smtClean="0"/>
            </a:br>
            <a:r>
              <a:rPr lang="ja-JP" altLang="en-US" sz="2400" dirty="0" smtClean="0"/>
              <a:t>　（</a:t>
            </a:r>
            <a:r>
              <a:rPr lang="ja-JP" altLang="en-US" sz="2400" dirty="0"/>
              <a:t>１</a:t>
            </a:r>
            <a:r>
              <a:rPr lang="ja-JP" altLang="en-US" sz="2400" dirty="0" smtClean="0"/>
              <a:t>）連関構造：つながり</a:t>
            </a:r>
            <a:r>
              <a:rPr lang="en-US" altLang="ja-JP" sz="2400" dirty="0" smtClean="0"/>
              <a:t/>
            </a:r>
            <a:br>
              <a:rPr lang="en-US" altLang="ja-JP" sz="2400" dirty="0" smtClean="0"/>
            </a:br>
            <a:r>
              <a:rPr lang="ja-JP" altLang="en-US" sz="2400" dirty="0" smtClean="0"/>
              <a:t>　（</a:t>
            </a:r>
            <a:r>
              <a:rPr lang="ja-JP" altLang="en-US" sz="2400" dirty="0"/>
              <a:t>２</a:t>
            </a:r>
            <a:r>
              <a:rPr lang="ja-JP" altLang="en-US" sz="2400" dirty="0" smtClean="0"/>
              <a:t>）循環構造：めぐる</a:t>
            </a:r>
            <a:r>
              <a:rPr lang="en-US" altLang="ja-JP" sz="2400" dirty="0" smtClean="0"/>
              <a:t/>
            </a:r>
            <a:br>
              <a:rPr lang="en-US" altLang="ja-JP" sz="2400" dirty="0" smtClean="0"/>
            </a:br>
            <a:r>
              <a:rPr lang="en-US" altLang="ja-JP" sz="2400" dirty="0" smtClean="0"/>
              <a:t>Ⅴ</a:t>
            </a:r>
            <a:r>
              <a:rPr lang="ja-JP" altLang="en-US" sz="2400" dirty="0" smtClean="0"/>
              <a:t>地域経済のポートフォリオ</a:t>
            </a:r>
            <a:r>
              <a:rPr lang="en-US" altLang="ja-JP" sz="2400" dirty="0" smtClean="0"/>
              <a:t/>
            </a:r>
            <a:br>
              <a:rPr lang="en-US" altLang="ja-JP" sz="2400" dirty="0" smtClean="0"/>
            </a:br>
            <a:r>
              <a:rPr lang="ja-JP" altLang="en-US" sz="2400" dirty="0" smtClean="0"/>
              <a:t>　 地域</a:t>
            </a:r>
            <a:r>
              <a:rPr lang="ja-JP" altLang="en-US" sz="2400" dirty="0"/>
              <a:t>経済</a:t>
            </a:r>
            <a:r>
              <a:rPr lang="ja-JP" altLang="en-US" sz="2400" dirty="0" smtClean="0"/>
              <a:t>の安定性・頑健性</a:t>
            </a:r>
            <a:r>
              <a:rPr lang="en-US" altLang="ja-JP" sz="2400" dirty="0" smtClean="0"/>
              <a:t/>
            </a:r>
            <a:br>
              <a:rPr lang="en-US" altLang="ja-JP" sz="2400" dirty="0" smtClean="0"/>
            </a:br>
            <a:r>
              <a:rPr lang="en-US" altLang="ja-JP" sz="2400" dirty="0" smtClean="0"/>
              <a:t>Ⅵ</a:t>
            </a:r>
            <a:r>
              <a:rPr lang="ja-JP" altLang="en-US" sz="2400" dirty="0"/>
              <a:t> </a:t>
            </a:r>
            <a:r>
              <a:rPr lang="ja-JP" altLang="en-US" sz="2400" dirty="0" smtClean="0"/>
              <a:t>地域経済の資産（ストック）分析</a:t>
            </a:r>
            <a:r>
              <a:rPr lang="en-US" altLang="ja-JP" sz="2400" dirty="0" smtClean="0"/>
              <a:t/>
            </a:r>
            <a:br>
              <a:rPr lang="en-US" altLang="ja-JP" sz="2400" dirty="0" smtClean="0"/>
            </a:br>
            <a:r>
              <a:rPr lang="ja-JP" altLang="en-US" sz="2400" dirty="0" smtClean="0"/>
              <a:t>　 地域資源、人材、有形資産、無形資産</a:t>
            </a:r>
            <a:endParaRPr kumimoji="1" lang="ja-JP" altLang="en-US" sz="2800" dirty="0"/>
          </a:p>
        </p:txBody>
      </p:sp>
      <p:sp>
        <p:nvSpPr>
          <p:cNvPr id="3" name="タイトル 1"/>
          <p:cNvSpPr txBox="1">
            <a:spLocks/>
          </p:cNvSpPr>
          <p:nvPr/>
        </p:nvSpPr>
        <p:spPr>
          <a:xfrm>
            <a:off x="0" y="0"/>
            <a:ext cx="12192000" cy="615462"/>
          </a:xfrm>
          <a:prstGeom prst="rect">
            <a:avLst/>
          </a:prstGeom>
          <a:solidFill>
            <a:schemeClr val="accent5">
              <a:lumMod val="20000"/>
              <a:lumOff val="80000"/>
            </a:schemeClr>
          </a:solidFill>
        </p:spPr>
        <p:style>
          <a:lnRef idx="1">
            <a:schemeClr val="accent5"/>
          </a:lnRef>
          <a:fillRef idx="2">
            <a:schemeClr val="accent5"/>
          </a:fillRef>
          <a:effectRef idx="1">
            <a:schemeClr val="accent5"/>
          </a:effectRef>
          <a:fontRef idx="minor">
            <a:schemeClr val="dk1"/>
          </a:fontRef>
        </p:style>
        <p:txBody>
          <a:bodyPr anchor="ctr" anchorCtr="0">
            <a:noAutofit/>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ja-JP" altLang="en-US" sz="3200" dirty="0" smtClean="0"/>
              <a:t>地域経済構造分析の流れ</a:t>
            </a:r>
            <a:endParaRPr lang="ja-JP" altLang="en-US" sz="3200" dirty="0"/>
          </a:p>
        </p:txBody>
      </p:sp>
      <p:sp>
        <p:nvSpPr>
          <p:cNvPr id="4" name="正方形/長方形 3"/>
          <p:cNvSpPr/>
          <p:nvPr/>
        </p:nvSpPr>
        <p:spPr>
          <a:xfrm>
            <a:off x="7251031" y="777240"/>
            <a:ext cx="4636167" cy="5896121"/>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en-US" altLang="ja-JP" dirty="0" smtClean="0"/>
              <a:t>Ⅰ</a:t>
            </a:r>
          </a:p>
          <a:p>
            <a:r>
              <a:rPr lang="ja-JP" altLang="en-US" dirty="0" smtClean="0"/>
              <a:t>　解説</a:t>
            </a:r>
            <a:r>
              <a:rPr lang="ja-JP" altLang="en-US" dirty="0"/>
              <a:t>　</a:t>
            </a:r>
            <a:r>
              <a:rPr lang="ja-JP" altLang="en-US" dirty="0" smtClean="0"/>
              <a:t>   ８６</a:t>
            </a:r>
            <a:r>
              <a:rPr lang="ja-JP" altLang="en-US" dirty="0"/>
              <a:t>～８９頁　</a:t>
            </a:r>
            <a:r>
              <a:rPr lang="en-US" altLang="ja-JP" dirty="0"/>
              <a:t/>
            </a:r>
            <a:br>
              <a:rPr lang="en-US" altLang="ja-JP" dirty="0"/>
            </a:br>
            <a:r>
              <a:rPr lang="ja-JP" altLang="en-US" dirty="0" smtClean="0"/>
              <a:t>　事例</a:t>
            </a:r>
            <a:r>
              <a:rPr lang="ja-JP" altLang="en-US" dirty="0"/>
              <a:t>　１１６～</a:t>
            </a:r>
            <a:r>
              <a:rPr lang="ja-JP" altLang="en-US" dirty="0" smtClean="0"/>
              <a:t>１１７頁</a:t>
            </a:r>
            <a:endParaRPr lang="en-US" altLang="ja-JP" dirty="0" smtClean="0"/>
          </a:p>
          <a:p>
            <a:r>
              <a:rPr lang="en-US" altLang="ja-JP" dirty="0"/>
              <a:t>Ⅱ</a:t>
            </a:r>
            <a:endParaRPr lang="en-US" altLang="ja-JP" dirty="0" smtClean="0"/>
          </a:p>
          <a:p>
            <a:r>
              <a:rPr lang="ja-JP" altLang="en-US" dirty="0" smtClean="0"/>
              <a:t>　解説</a:t>
            </a:r>
            <a:r>
              <a:rPr lang="ja-JP" altLang="en-US" dirty="0"/>
              <a:t>　</a:t>
            </a:r>
            <a:r>
              <a:rPr lang="ja-JP" altLang="en-US" dirty="0" smtClean="0"/>
              <a:t>   ８９</a:t>
            </a:r>
            <a:r>
              <a:rPr lang="ja-JP" altLang="en-US" dirty="0"/>
              <a:t>～９２頁　</a:t>
            </a:r>
            <a:r>
              <a:rPr lang="en-US" altLang="ja-JP" dirty="0"/>
              <a:t/>
            </a:r>
            <a:br>
              <a:rPr lang="en-US" altLang="ja-JP" dirty="0"/>
            </a:br>
            <a:r>
              <a:rPr lang="ja-JP" altLang="en-US" dirty="0" smtClean="0"/>
              <a:t>　事例</a:t>
            </a:r>
            <a:r>
              <a:rPr lang="ja-JP" altLang="en-US" dirty="0"/>
              <a:t>　１１８～</a:t>
            </a:r>
            <a:r>
              <a:rPr lang="ja-JP" altLang="en-US" dirty="0" smtClean="0"/>
              <a:t>１２６頁</a:t>
            </a:r>
            <a:endParaRPr lang="en-US" altLang="ja-JP" dirty="0" smtClean="0"/>
          </a:p>
          <a:p>
            <a:r>
              <a:rPr lang="en-US" altLang="ja-JP" dirty="0" smtClean="0"/>
              <a:t>Ⅲ</a:t>
            </a:r>
          </a:p>
          <a:p>
            <a:r>
              <a:rPr lang="ja-JP" altLang="en-US" dirty="0" smtClean="0"/>
              <a:t>　解説</a:t>
            </a:r>
            <a:r>
              <a:rPr lang="ja-JP" altLang="en-US" dirty="0"/>
              <a:t>　</a:t>
            </a:r>
            <a:r>
              <a:rPr lang="ja-JP" altLang="en-US" dirty="0" smtClean="0"/>
              <a:t>   ９３</a:t>
            </a:r>
            <a:r>
              <a:rPr lang="ja-JP" altLang="en-US" dirty="0"/>
              <a:t>～１０５頁　</a:t>
            </a:r>
            <a:r>
              <a:rPr lang="en-US" altLang="ja-JP" dirty="0"/>
              <a:t/>
            </a:r>
            <a:br>
              <a:rPr lang="en-US" altLang="ja-JP" dirty="0"/>
            </a:br>
            <a:r>
              <a:rPr lang="ja-JP" altLang="en-US" dirty="0" smtClean="0"/>
              <a:t>　事例</a:t>
            </a:r>
            <a:r>
              <a:rPr lang="ja-JP" altLang="en-US" dirty="0"/>
              <a:t>　１２７～</a:t>
            </a:r>
            <a:r>
              <a:rPr lang="ja-JP" altLang="en-US" dirty="0" smtClean="0"/>
              <a:t>１３７頁</a:t>
            </a:r>
            <a:endParaRPr lang="en-US" altLang="ja-JP" dirty="0" smtClean="0"/>
          </a:p>
          <a:p>
            <a:r>
              <a:rPr lang="en-US" altLang="ja-JP" dirty="0" smtClean="0"/>
              <a:t>Ⅳ</a:t>
            </a:r>
            <a:r>
              <a:rPr lang="ja-JP" altLang="en-US" dirty="0" smtClean="0"/>
              <a:t>（１）</a:t>
            </a:r>
            <a:endParaRPr lang="en-US" altLang="ja-JP" dirty="0" smtClean="0"/>
          </a:p>
          <a:p>
            <a:r>
              <a:rPr lang="ja-JP" altLang="en-US" dirty="0" smtClean="0"/>
              <a:t>　解説</a:t>
            </a:r>
            <a:r>
              <a:rPr lang="ja-JP" altLang="en-US" dirty="0"/>
              <a:t>　１０６～１０７頁　</a:t>
            </a:r>
            <a:r>
              <a:rPr lang="en-US" altLang="ja-JP" dirty="0"/>
              <a:t/>
            </a:r>
            <a:br>
              <a:rPr lang="en-US" altLang="ja-JP" dirty="0"/>
            </a:br>
            <a:r>
              <a:rPr lang="ja-JP" altLang="en-US" dirty="0" smtClean="0"/>
              <a:t>　事例</a:t>
            </a:r>
            <a:r>
              <a:rPr lang="ja-JP" altLang="en-US" dirty="0"/>
              <a:t>　１３５～</a:t>
            </a:r>
            <a:r>
              <a:rPr lang="ja-JP" altLang="en-US" dirty="0" smtClean="0"/>
              <a:t>１４２頁</a:t>
            </a:r>
            <a:endParaRPr lang="en-US" altLang="ja-JP" dirty="0" smtClean="0"/>
          </a:p>
          <a:p>
            <a:r>
              <a:rPr lang="en-US" altLang="ja-JP" dirty="0" smtClean="0"/>
              <a:t>Ⅳ</a:t>
            </a:r>
            <a:r>
              <a:rPr lang="ja-JP" altLang="en-US" dirty="0" smtClean="0"/>
              <a:t>（２）</a:t>
            </a:r>
            <a:endParaRPr lang="en-US" altLang="ja-JP" dirty="0"/>
          </a:p>
          <a:p>
            <a:r>
              <a:rPr lang="ja-JP" altLang="en-US" dirty="0" smtClean="0"/>
              <a:t>　解説</a:t>
            </a:r>
            <a:r>
              <a:rPr lang="ja-JP" altLang="en-US" dirty="0"/>
              <a:t>　１０７～１１１頁　</a:t>
            </a:r>
            <a:r>
              <a:rPr lang="en-US" altLang="ja-JP" dirty="0"/>
              <a:t/>
            </a:r>
            <a:br>
              <a:rPr lang="en-US" altLang="ja-JP" dirty="0"/>
            </a:br>
            <a:r>
              <a:rPr lang="ja-JP" altLang="en-US" dirty="0" smtClean="0"/>
              <a:t>　事例</a:t>
            </a:r>
            <a:r>
              <a:rPr lang="ja-JP" altLang="en-US" dirty="0"/>
              <a:t>　１９３</a:t>
            </a:r>
            <a:r>
              <a:rPr lang="ja-JP" altLang="en-US" dirty="0" smtClean="0"/>
              <a:t>～２１６頁</a:t>
            </a:r>
            <a:r>
              <a:rPr lang="ja-JP" altLang="en-US" dirty="0"/>
              <a:t>　（</a:t>
            </a:r>
            <a:r>
              <a:rPr lang="ja-JP" altLang="en-US" dirty="0" smtClean="0"/>
              <a:t>浜田市ほか）</a:t>
            </a:r>
            <a:endParaRPr lang="en-US" altLang="ja-JP" dirty="0" smtClean="0"/>
          </a:p>
          <a:p>
            <a:r>
              <a:rPr lang="en-US" altLang="ja-JP" dirty="0" smtClean="0"/>
              <a:t>Ⅴ</a:t>
            </a:r>
            <a:endParaRPr lang="en-US" altLang="ja-JP" dirty="0"/>
          </a:p>
          <a:p>
            <a:r>
              <a:rPr lang="ja-JP" altLang="en-US" dirty="0" smtClean="0"/>
              <a:t>　解説</a:t>
            </a:r>
            <a:r>
              <a:rPr lang="ja-JP" altLang="en-US" dirty="0"/>
              <a:t>　１１１～１１４頁</a:t>
            </a:r>
            <a:endParaRPr lang="en-US" altLang="ja-JP" dirty="0"/>
          </a:p>
          <a:p>
            <a:pPr>
              <a:spcBef>
                <a:spcPts val="600"/>
              </a:spcBef>
            </a:pPr>
            <a:r>
              <a:rPr lang="en-US" altLang="ja-JP" dirty="0" smtClean="0"/>
              <a:t>in</a:t>
            </a:r>
            <a:r>
              <a:rPr lang="ja-JP" altLang="en-US" dirty="0" smtClean="0"/>
              <a:t>　「</a:t>
            </a:r>
            <a:r>
              <a:rPr lang="ja-JP" altLang="en-US" dirty="0"/>
              <a:t>まちづくり構造改革：地域経済構造をデザインする</a:t>
            </a:r>
            <a:r>
              <a:rPr lang="ja-JP" altLang="en-US" dirty="0" smtClean="0"/>
              <a:t>」</a:t>
            </a:r>
            <a:r>
              <a:rPr kumimoji="1" lang="ja-JP" altLang="en-US" dirty="0" smtClean="0"/>
              <a:t>（日本加除出版、</a:t>
            </a:r>
            <a:r>
              <a:rPr kumimoji="1" lang="en-US" altLang="ja-JP" dirty="0" smtClean="0"/>
              <a:t>2014</a:t>
            </a:r>
            <a:r>
              <a:rPr kumimoji="1" lang="ja-JP" altLang="en-US" dirty="0" smtClean="0"/>
              <a:t>年）</a:t>
            </a:r>
            <a:endParaRPr kumimoji="1" lang="ja-JP" altLang="en-US" dirty="0"/>
          </a:p>
        </p:txBody>
      </p:sp>
      <p:sp>
        <p:nvSpPr>
          <p:cNvPr id="5" name="右中かっこ 4"/>
          <p:cNvSpPr/>
          <p:nvPr/>
        </p:nvSpPr>
        <p:spPr>
          <a:xfrm>
            <a:off x="5342020" y="1122947"/>
            <a:ext cx="300387" cy="2626093"/>
          </a:xfrm>
          <a:prstGeom prst="rightBrace">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 name="右中かっこ 5"/>
          <p:cNvSpPr/>
          <p:nvPr/>
        </p:nvSpPr>
        <p:spPr>
          <a:xfrm>
            <a:off x="5353251" y="3882188"/>
            <a:ext cx="288758" cy="1183353"/>
          </a:xfrm>
          <a:prstGeom prst="rightBrace">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 name="正方形/長方形 6"/>
          <p:cNvSpPr/>
          <p:nvPr/>
        </p:nvSpPr>
        <p:spPr>
          <a:xfrm>
            <a:off x="6176210" y="1118935"/>
            <a:ext cx="476050" cy="26301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地域経済構造の基礎</a:t>
            </a:r>
            <a:endParaRPr kumimoji="1" lang="ja-JP" altLang="en-US" dirty="0"/>
          </a:p>
        </p:txBody>
      </p:sp>
      <p:sp>
        <p:nvSpPr>
          <p:cNvPr id="8" name="正方形/長方形 7"/>
          <p:cNvSpPr/>
          <p:nvPr/>
        </p:nvSpPr>
        <p:spPr>
          <a:xfrm>
            <a:off x="5859380" y="3882188"/>
            <a:ext cx="1127760" cy="11833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地域経済循環分析</a:t>
            </a:r>
            <a:endParaRPr kumimoji="1" lang="ja-JP" altLang="en-US" dirty="0"/>
          </a:p>
        </p:txBody>
      </p:sp>
      <p:sp>
        <p:nvSpPr>
          <p:cNvPr id="9" name="右中かっこ 8"/>
          <p:cNvSpPr/>
          <p:nvPr/>
        </p:nvSpPr>
        <p:spPr>
          <a:xfrm>
            <a:off x="5353251" y="5198689"/>
            <a:ext cx="288758" cy="714476"/>
          </a:xfrm>
          <a:prstGeom prst="rightBrace">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 name="正方形/長方形 9"/>
          <p:cNvSpPr/>
          <p:nvPr/>
        </p:nvSpPr>
        <p:spPr>
          <a:xfrm>
            <a:off x="5863991" y="5198689"/>
            <a:ext cx="1127760" cy="7144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地域産業構造分析</a:t>
            </a:r>
            <a:endParaRPr kumimoji="1" lang="ja-JP" altLang="en-US" dirty="0"/>
          </a:p>
        </p:txBody>
      </p:sp>
      <p:sp>
        <p:nvSpPr>
          <p:cNvPr id="11" name="右中かっこ 10"/>
          <p:cNvSpPr/>
          <p:nvPr/>
        </p:nvSpPr>
        <p:spPr>
          <a:xfrm>
            <a:off x="5353251" y="6006387"/>
            <a:ext cx="288758" cy="714476"/>
          </a:xfrm>
          <a:prstGeom prst="rightBrace">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2" name="正方形/長方形 11"/>
          <p:cNvSpPr/>
          <p:nvPr/>
        </p:nvSpPr>
        <p:spPr>
          <a:xfrm>
            <a:off x="5882640" y="6006387"/>
            <a:ext cx="1127760" cy="7144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地域経済資産分析</a:t>
            </a:r>
            <a:endParaRPr kumimoji="1" lang="ja-JP" altLang="en-US" dirty="0"/>
          </a:p>
        </p:txBody>
      </p:sp>
    </p:spTree>
    <p:extLst>
      <p:ext uri="{BB962C8B-B14F-4D97-AF65-F5344CB8AC3E}">
        <p14:creationId xmlns:p14="http://schemas.microsoft.com/office/powerpoint/2010/main" val="30451998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0" y="-1"/>
            <a:ext cx="12192000" cy="604157"/>
          </a:xfrm>
          <a:solidFill>
            <a:schemeClr val="accent5">
              <a:lumMod val="20000"/>
              <a:lumOff val="80000"/>
            </a:schemeClr>
          </a:solidFill>
        </p:spPr>
        <p:style>
          <a:lnRef idx="1">
            <a:schemeClr val="accent5"/>
          </a:lnRef>
          <a:fillRef idx="2">
            <a:schemeClr val="accent5"/>
          </a:fillRef>
          <a:effectRef idx="1">
            <a:schemeClr val="accent5"/>
          </a:effectRef>
          <a:fontRef idx="minor">
            <a:schemeClr val="dk1"/>
          </a:fontRef>
        </p:style>
        <p:txBody>
          <a:bodyPr>
            <a:noAutofit/>
          </a:bodyPr>
          <a:lstStyle/>
          <a:p>
            <a:r>
              <a:rPr lang="ja-JP" altLang="en-US" sz="3200" dirty="0" smtClean="0"/>
              <a:t>地域経済構造分析で何がわかる？</a:t>
            </a:r>
            <a:endParaRPr kumimoji="1" lang="ja-JP" altLang="en-US" sz="3200" dirty="0"/>
          </a:p>
        </p:txBody>
      </p:sp>
      <p:sp>
        <p:nvSpPr>
          <p:cNvPr id="5" name="コンテンツ プレースホルダ 2"/>
          <p:cNvSpPr>
            <a:spLocks noGrp="1"/>
          </p:cNvSpPr>
          <p:nvPr>
            <p:ph idx="1"/>
          </p:nvPr>
        </p:nvSpPr>
        <p:spPr>
          <a:xfrm>
            <a:off x="342901" y="914400"/>
            <a:ext cx="11509130" cy="5682952"/>
          </a:xfrm>
          <a:ln w="19050">
            <a:noFill/>
          </a:ln>
        </p:spPr>
        <p:style>
          <a:lnRef idx="2">
            <a:schemeClr val="accent1"/>
          </a:lnRef>
          <a:fillRef idx="1">
            <a:schemeClr val="lt1"/>
          </a:fillRef>
          <a:effectRef idx="0">
            <a:schemeClr val="accent1"/>
          </a:effectRef>
          <a:fontRef idx="minor">
            <a:schemeClr val="dk1"/>
          </a:fontRef>
        </p:style>
        <p:txBody>
          <a:bodyPr anchor="ctr" anchorCtr="0">
            <a:normAutofit fontScale="55000" lnSpcReduction="20000"/>
          </a:bodyPr>
          <a:lstStyle/>
          <a:p>
            <a:pPr>
              <a:lnSpc>
                <a:spcPct val="120000"/>
              </a:lnSpc>
              <a:spcBef>
                <a:spcPts val="0"/>
              </a:spcBef>
              <a:spcAft>
                <a:spcPts val="600"/>
              </a:spcAft>
              <a:buNone/>
            </a:pPr>
            <a:r>
              <a:rPr lang="ja-JP" altLang="en-US" sz="4400" dirty="0" smtClean="0"/>
              <a:t>① 地域経済の長期的動向</a:t>
            </a:r>
            <a:endParaRPr lang="en-US" altLang="ja-JP" sz="4400" dirty="0" smtClean="0"/>
          </a:p>
          <a:p>
            <a:pPr marL="360363" indent="-184150">
              <a:lnSpc>
                <a:spcPct val="120000"/>
              </a:lnSpc>
              <a:spcBef>
                <a:spcPts val="0"/>
              </a:spcBef>
              <a:spcAft>
                <a:spcPts val="600"/>
              </a:spcAft>
            </a:pPr>
            <a:r>
              <a:rPr lang="ja-JP" altLang="en-US" sz="3600" dirty="0" smtClean="0"/>
              <a:t>地域がどういった方向に向かっているかの長期的展望にたった見方</a:t>
            </a:r>
            <a:endParaRPr lang="en-US" altLang="ja-JP" sz="3600" dirty="0" smtClean="0"/>
          </a:p>
          <a:p>
            <a:pPr marL="360363" indent="-184150">
              <a:lnSpc>
                <a:spcPct val="120000"/>
              </a:lnSpc>
              <a:spcBef>
                <a:spcPts val="0"/>
              </a:spcBef>
              <a:spcAft>
                <a:spcPts val="600"/>
              </a:spcAft>
            </a:pPr>
            <a:r>
              <a:rPr lang="ja-JP" altLang="en-US" sz="3600" dirty="0" smtClean="0"/>
              <a:t>いま地域は成長期、停滞期、衰退期？</a:t>
            </a:r>
            <a:endParaRPr lang="en-US" altLang="ja-JP" sz="3600" dirty="0" smtClean="0"/>
          </a:p>
          <a:p>
            <a:pPr>
              <a:lnSpc>
                <a:spcPct val="120000"/>
              </a:lnSpc>
              <a:spcBef>
                <a:spcPts val="0"/>
              </a:spcBef>
              <a:spcAft>
                <a:spcPts val="600"/>
              </a:spcAft>
              <a:buNone/>
            </a:pPr>
            <a:r>
              <a:rPr lang="ja-JP" altLang="en-US" sz="4400" dirty="0" smtClean="0"/>
              <a:t>② 地域経済の相対的位置</a:t>
            </a:r>
            <a:endParaRPr lang="en-US" altLang="ja-JP" sz="4400" dirty="0" smtClean="0"/>
          </a:p>
          <a:p>
            <a:pPr marL="360363" indent="-184150">
              <a:lnSpc>
                <a:spcPct val="120000"/>
              </a:lnSpc>
              <a:spcBef>
                <a:spcPts val="0"/>
              </a:spcBef>
              <a:spcAft>
                <a:spcPts val="600"/>
              </a:spcAft>
            </a:pPr>
            <a:r>
              <a:rPr lang="ja-JP" altLang="en-US" sz="3600" dirty="0" smtClean="0"/>
              <a:t>他地域（他都市）と比較したときの優位と劣位</a:t>
            </a:r>
            <a:endParaRPr lang="en-US" altLang="ja-JP" sz="3600" dirty="0" smtClean="0"/>
          </a:p>
          <a:p>
            <a:pPr marL="360363" indent="-184150">
              <a:lnSpc>
                <a:spcPct val="120000"/>
              </a:lnSpc>
              <a:spcBef>
                <a:spcPts val="0"/>
              </a:spcBef>
              <a:spcAft>
                <a:spcPts val="600"/>
              </a:spcAft>
            </a:pPr>
            <a:r>
              <a:rPr lang="ja-JP" altLang="en-US" sz="3600" dirty="0" smtClean="0"/>
              <a:t>自地域の中での相対的優位なものは何？</a:t>
            </a:r>
            <a:endParaRPr lang="en-US" altLang="ja-JP" sz="3600" dirty="0" smtClean="0"/>
          </a:p>
          <a:p>
            <a:pPr marL="360363" indent="-184150">
              <a:lnSpc>
                <a:spcPct val="120000"/>
              </a:lnSpc>
              <a:spcBef>
                <a:spcPts val="0"/>
              </a:spcBef>
              <a:spcAft>
                <a:spcPts val="600"/>
              </a:spcAft>
            </a:pPr>
            <a:r>
              <a:rPr lang="ja-JP" altLang="en-US" sz="3600" dirty="0" smtClean="0"/>
              <a:t>地域間優位と地域内優位のクロス表の作成から意外な掘り出し物が！</a:t>
            </a:r>
            <a:endParaRPr lang="en-US" altLang="ja-JP" sz="3600" dirty="0" smtClean="0"/>
          </a:p>
          <a:p>
            <a:pPr>
              <a:lnSpc>
                <a:spcPct val="120000"/>
              </a:lnSpc>
              <a:spcBef>
                <a:spcPts val="0"/>
              </a:spcBef>
              <a:spcAft>
                <a:spcPts val="600"/>
              </a:spcAft>
              <a:buNone/>
            </a:pPr>
            <a:r>
              <a:rPr lang="ja-JP" altLang="en-US" sz="4400" dirty="0" smtClean="0"/>
              <a:t>③ 地域産業の地域経済における役割</a:t>
            </a:r>
            <a:endParaRPr lang="en-US" altLang="ja-JP" sz="4400" dirty="0" smtClean="0"/>
          </a:p>
          <a:p>
            <a:pPr marL="360363" indent="-184150">
              <a:lnSpc>
                <a:spcPct val="120000"/>
              </a:lnSpc>
              <a:spcBef>
                <a:spcPts val="0"/>
              </a:spcBef>
              <a:spcAft>
                <a:spcPts val="600"/>
              </a:spcAft>
            </a:pPr>
            <a:r>
              <a:rPr lang="ja-JP" altLang="en-US" sz="3600" dirty="0" smtClean="0"/>
              <a:t>地域経済を支えている産業は何か？</a:t>
            </a:r>
            <a:endParaRPr lang="en-US" altLang="ja-JP" sz="3600" dirty="0" smtClean="0"/>
          </a:p>
          <a:p>
            <a:pPr marL="360363" indent="-184150">
              <a:lnSpc>
                <a:spcPct val="120000"/>
              </a:lnSpc>
              <a:spcBef>
                <a:spcPts val="0"/>
              </a:spcBef>
              <a:spcAft>
                <a:spcPts val="600"/>
              </a:spcAft>
            </a:pPr>
            <a:r>
              <a:rPr lang="ja-JP" altLang="en-US" sz="3600" dirty="0" smtClean="0"/>
              <a:t>雇用を生み出している産業は？　所得を創出している産業は？　資金を獲得している産業は？</a:t>
            </a:r>
            <a:endParaRPr lang="en-US" altLang="ja-JP" sz="3600" dirty="0" smtClean="0"/>
          </a:p>
          <a:p>
            <a:pPr>
              <a:lnSpc>
                <a:spcPct val="120000"/>
              </a:lnSpc>
              <a:spcBef>
                <a:spcPts val="0"/>
              </a:spcBef>
              <a:spcAft>
                <a:spcPts val="600"/>
              </a:spcAft>
              <a:buNone/>
            </a:pPr>
            <a:r>
              <a:rPr lang="ja-JP" altLang="en-US" sz="4400" dirty="0" smtClean="0"/>
              <a:t>④ </a:t>
            </a:r>
            <a:r>
              <a:rPr lang="ja-JP" altLang="ja-JP" sz="4400" dirty="0" smtClean="0"/>
              <a:t>地域経済</a:t>
            </a:r>
            <a:r>
              <a:rPr lang="ja-JP" altLang="en-US" sz="4400" dirty="0" smtClean="0"/>
              <a:t>における漏出：</a:t>
            </a:r>
            <a:r>
              <a:rPr lang="ja-JP" altLang="en-US" sz="3600" dirty="0" smtClean="0"/>
              <a:t>どこに原因？</a:t>
            </a:r>
            <a:endParaRPr lang="en-US" altLang="ja-JP" sz="3600" dirty="0" smtClean="0"/>
          </a:p>
          <a:p>
            <a:pPr marL="360363" indent="-184150">
              <a:lnSpc>
                <a:spcPct val="120000"/>
              </a:lnSpc>
              <a:spcBef>
                <a:spcPts val="0"/>
              </a:spcBef>
              <a:spcAft>
                <a:spcPts val="600"/>
              </a:spcAft>
            </a:pPr>
            <a:r>
              <a:rPr lang="ja-JP" altLang="en-US" sz="3600" dirty="0" smtClean="0"/>
              <a:t>仕送りや送金で、まちの外に所得がどれだけ漏れているのか？</a:t>
            </a:r>
            <a:endParaRPr lang="en-US" altLang="ja-JP" sz="3600" dirty="0" smtClean="0"/>
          </a:p>
          <a:p>
            <a:pPr marL="360363" indent="-184150">
              <a:lnSpc>
                <a:spcPct val="120000"/>
              </a:lnSpc>
              <a:spcBef>
                <a:spcPts val="0"/>
              </a:spcBef>
              <a:spcAft>
                <a:spcPts val="600"/>
              </a:spcAft>
            </a:pPr>
            <a:r>
              <a:rPr lang="ja-JP" altLang="en-US" sz="3600" dirty="0" smtClean="0"/>
              <a:t>通勤流入で所得が流出、通勤流出で人材が流出</a:t>
            </a:r>
            <a:endParaRPr lang="en-US" altLang="ja-JP" sz="3600" dirty="0" smtClean="0"/>
          </a:p>
          <a:p>
            <a:pPr marL="360363" indent="-184150">
              <a:lnSpc>
                <a:spcPct val="120000"/>
              </a:lnSpc>
              <a:spcBef>
                <a:spcPts val="0"/>
              </a:spcBef>
              <a:spcAft>
                <a:spcPts val="600"/>
              </a:spcAft>
            </a:pPr>
            <a:r>
              <a:rPr lang="ja-JP" altLang="en-US" sz="3600" dirty="0" smtClean="0"/>
              <a:t>地域に供給源があるのに域外調達　⇒　品質の問題、価格の問題、ネットワークの問題？</a:t>
            </a:r>
            <a:endParaRPr lang="en-US" altLang="ja-JP" sz="3600" dirty="0" smtClean="0"/>
          </a:p>
        </p:txBody>
      </p:sp>
      <p:sp>
        <p:nvSpPr>
          <p:cNvPr id="2" name="右中かっこ 1"/>
          <p:cNvSpPr/>
          <p:nvPr/>
        </p:nvSpPr>
        <p:spPr>
          <a:xfrm>
            <a:off x="10770578" y="993530"/>
            <a:ext cx="202223" cy="2743202"/>
          </a:xfrm>
          <a:prstGeom prst="rightBrace">
            <a:avLst/>
          </a:prstGeom>
          <a:ln w="19050"/>
        </p:spPr>
        <p:style>
          <a:lnRef idx="1">
            <a:schemeClr val="accent2"/>
          </a:lnRef>
          <a:fillRef idx="0">
            <a:schemeClr val="accent2"/>
          </a:fillRef>
          <a:effectRef idx="0">
            <a:schemeClr val="accent2"/>
          </a:effectRef>
          <a:fontRef idx="minor">
            <a:schemeClr val="tx1"/>
          </a:fontRef>
        </p:style>
        <p:txBody>
          <a:bodyPr rtlCol="0" anchor="ctr"/>
          <a:lstStyle/>
          <a:p>
            <a:pPr algn="ctr"/>
            <a:endParaRPr kumimoji="1" lang="ja-JP" altLang="en-US"/>
          </a:p>
        </p:txBody>
      </p:sp>
      <p:sp>
        <p:nvSpPr>
          <p:cNvPr id="3" name="正方形/長方形 2"/>
          <p:cNvSpPr/>
          <p:nvPr/>
        </p:nvSpPr>
        <p:spPr>
          <a:xfrm>
            <a:off x="11104685" y="2132134"/>
            <a:ext cx="694592" cy="479181"/>
          </a:xfrm>
          <a:prstGeom prst="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t>Ⅱ</a:t>
            </a:r>
            <a:endParaRPr kumimoji="1" lang="ja-JP" altLang="en-US" dirty="0"/>
          </a:p>
        </p:txBody>
      </p:sp>
      <p:sp>
        <p:nvSpPr>
          <p:cNvPr id="6" name="右中かっこ 5"/>
          <p:cNvSpPr/>
          <p:nvPr/>
        </p:nvSpPr>
        <p:spPr>
          <a:xfrm>
            <a:off x="8264775" y="2255225"/>
            <a:ext cx="164122" cy="1481505"/>
          </a:xfrm>
          <a:prstGeom prst="rightBrace">
            <a:avLst/>
          </a:prstGeom>
          <a:ln w="19050"/>
        </p:spPr>
        <p:style>
          <a:lnRef idx="1">
            <a:schemeClr val="accent2"/>
          </a:lnRef>
          <a:fillRef idx="0">
            <a:schemeClr val="accent2"/>
          </a:fillRef>
          <a:effectRef idx="0">
            <a:schemeClr val="accent2"/>
          </a:effectRef>
          <a:fontRef idx="minor">
            <a:schemeClr val="tx1"/>
          </a:fontRef>
        </p:style>
        <p:txBody>
          <a:bodyPr rtlCol="0" anchor="ctr"/>
          <a:lstStyle/>
          <a:p>
            <a:pPr algn="ctr"/>
            <a:endParaRPr kumimoji="1" lang="ja-JP" altLang="en-US"/>
          </a:p>
        </p:txBody>
      </p:sp>
      <p:sp>
        <p:nvSpPr>
          <p:cNvPr id="7" name="正方形/長方形 6"/>
          <p:cNvSpPr/>
          <p:nvPr/>
        </p:nvSpPr>
        <p:spPr>
          <a:xfrm>
            <a:off x="8502164" y="2756388"/>
            <a:ext cx="1820006" cy="479181"/>
          </a:xfrm>
          <a:prstGeom prst="rect">
            <a:avLst/>
          </a:prstGeom>
          <a:ln w="12700"/>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1600" dirty="0" smtClean="0"/>
              <a:t>地域経済システム分析を使って可能</a:t>
            </a:r>
            <a:endParaRPr kumimoji="1" lang="ja-JP" altLang="en-US" sz="1600" dirty="0"/>
          </a:p>
        </p:txBody>
      </p:sp>
      <p:sp>
        <p:nvSpPr>
          <p:cNvPr id="8" name="右中かっこ 7"/>
          <p:cNvSpPr/>
          <p:nvPr/>
        </p:nvSpPr>
        <p:spPr>
          <a:xfrm>
            <a:off x="10794029" y="3807069"/>
            <a:ext cx="178772" cy="1116624"/>
          </a:xfrm>
          <a:prstGeom prst="rightBrace">
            <a:avLst/>
          </a:prstGeom>
          <a:ln w="19050"/>
        </p:spPr>
        <p:style>
          <a:lnRef idx="1">
            <a:schemeClr val="accent2"/>
          </a:lnRef>
          <a:fillRef idx="0">
            <a:schemeClr val="accent2"/>
          </a:fillRef>
          <a:effectRef idx="0">
            <a:schemeClr val="accent2"/>
          </a:effectRef>
          <a:fontRef idx="minor">
            <a:schemeClr val="tx1"/>
          </a:fontRef>
        </p:style>
        <p:txBody>
          <a:bodyPr rtlCol="0" anchor="ctr"/>
          <a:lstStyle/>
          <a:p>
            <a:pPr algn="ctr"/>
            <a:endParaRPr kumimoji="1" lang="ja-JP" altLang="en-US"/>
          </a:p>
        </p:txBody>
      </p:sp>
      <p:sp>
        <p:nvSpPr>
          <p:cNvPr id="9" name="正方形/長方形 8"/>
          <p:cNvSpPr/>
          <p:nvPr/>
        </p:nvSpPr>
        <p:spPr>
          <a:xfrm>
            <a:off x="11104685" y="4090622"/>
            <a:ext cx="694592" cy="479181"/>
          </a:xfrm>
          <a:prstGeom prst="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smtClean="0"/>
              <a:t>Ⅲ</a:t>
            </a:r>
            <a:endParaRPr kumimoji="1" lang="ja-JP" altLang="en-US" dirty="0"/>
          </a:p>
        </p:txBody>
      </p:sp>
      <p:sp>
        <p:nvSpPr>
          <p:cNvPr id="10" name="右中かっこ 9"/>
          <p:cNvSpPr/>
          <p:nvPr/>
        </p:nvSpPr>
        <p:spPr>
          <a:xfrm>
            <a:off x="10808679" y="5163283"/>
            <a:ext cx="164122" cy="1336429"/>
          </a:xfrm>
          <a:prstGeom prst="rightBrace">
            <a:avLst/>
          </a:prstGeom>
          <a:ln w="19050"/>
        </p:spPr>
        <p:style>
          <a:lnRef idx="1">
            <a:schemeClr val="accent2"/>
          </a:lnRef>
          <a:fillRef idx="0">
            <a:schemeClr val="accent2"/>
          </a:fillRef>
          <a:effectRef idx="0">
            <a:schemeClr val="accent2"/>
          </a:effectRef>
          <a:fontRef idx="minor">
            <a:schemeClr val="tx1"/>
          </a:fontRef>
        </p:style>
        <p:txBody>
          <a:bodyPr rtlCol="0" anchor="ctr"/>
          <a:lstStyle/>
          <a:p>
            <a:pPr algn="ctr"/>
            <a:endParaRPr kumimoji="1" lang="ja-JP" altLang="en-US"/>
          </a:p>
        </p:txBody>
      </p:sp>
      <p:sp>
        <p:nvSpPr>
          <p:cNvPr id="11" name="正方形/長方形 10"/>
          <p:cNvSpPr/>
          <p:nvPr/>
        </p:nvSpPr>
        <p:spPr>
          <a:xfrm>
            <a:off x="11054862" y="5591904"/>
            <a:ext cx="694592" cy="479181"/>
          </a:xfrm>
          <a:prstGeom prst="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smtClean="0"/>
              <a:t>Ⅳ(1)</a:t>
            </a:r>
            <a:endParaRPr kumimoji="1" lang="ja-JP" altLang="en-US" dirty="0"/>
          </a:p>
        </p:txBody>
      </p:sp>
    </p:spTree>
    <p:extLst>
      <p:ext uri="{BB962C8B-B14F-4D97-AF65-F5344CB8AC3E}">
        <p14:creationId xmlns:p14="http://schemas.microsoft.com/office/powerpoint/2010/main" val="13764310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31371" y="888023"/>
            <a:ext cx="11495395" cy="5709329"/>
          </a:xfrm>
          <a:ln w="19050">
            <a:noFill/>
          </a:ln>
        </p:spPr>
        <p:style>
          <a:lnRef idx="2">
            <a:schemeClr val="accent1"/>
          </a:lnRef>
          <a:fillRef idx="1">
            <a:schemeClr val="lt1"/>
          </a:fillRef>
          <a:effectRef idx="0">
            <a:schemeClr val="accent1"/>
          </a:effectRef>
          <a:fontRef idx="minor">
            <a:schemeClr val="dk1"/>
          </a:fontRef>
        </p:style>
        <p:txBody>
          <a:bodyPr anchor="ctr" anchorCtr="0">
            <a:normAutofit lnSpcReduction="10000"/>
          </a:bodyPr>
          <a:lstStyle/>
          <a:p>
            <a:pPr>
              <a:spcBef>
                <a:spcPts val="0"/>
              </a:spcBef>
              <a:spcAft>
                <a:spcPts val="600"/>
              </a:spcAft>
              <a:buNone/>
            </a:pPr>
            <a:r>
              <a:rPr lang="ja-JP" altLang="en-US" sz="2400" dirty="0" smtClean="0"/>
              <a:t>⑤ 地域の企業・産業間のつながり</a:t>
            </a:r>
            <a:endParaRPr lang="en-US" altLang="ja-JP" sz="2400" dirty="0" smtClean="0"/>
          </a:p>
          <a:p>
            <a:pPr marL="360363" indent="-184150">
              <a:spcBef>
                <a:spcPts val="0"/>
              </a:spcBef>
              <a:spcAft>
                <a:spcPts val="600"/>
              </a:spcAft>
            </a:pPr>
            <a:r>
              <a:rPr lang="ja-JP" altLang="en-US" sz="2000" dirty="0" smtClean="0"/>
              <a:t>どの産業とどの産業が密接につながっているか、つながっていないか</a:t>
            </a:r>
            <a:endParaRPr lang="en-US" altLang="ja-JP" sz="2000" dirty="0" smtClean="0">
              <a:hlinkClick r:id="rId3" action="ppaction://hlinkpres?slideindex=1&amp;slidetitle="/>
            </a:endParaRPr>
          </a:p>
          <a:p>
            <a:pPr marL="360363" indent="-184150">
              <a:spcBef>
                <a:spcPts val="0"/>
              </a:spcBef>
              <a:spcAft>
                <a:spcPts val="600"/>
              </a:spcAft>
            </a:pPr>
            <a:r>
              <a:rPr lang="ja-JP" altLang="en-US" sz="2000" dirty="0" smtClean="0"/>
              <a:t>まちの経済、川上産業と川下産業の関係、まちの内外とのつながり</a:t>
            </a:r>
            <a:endParaRPr lang="en-US" altLang="ja-JP" sz="2000" dirty="0" smtClean="0"/>
          </a:p>
          <a:p>
            <a:pPr marL="360363" indent="-184150">
              <a:spcBef>
                <a:spcPts val="0"/>
              </a:spcBef>
              <a:spcAft>
                <a:spcPts val="600"/>
              </a:spcAft>
            </a:pPr>
            <a:r>
              <a:rPr lang="ja-JP" altLang="en-US" sz="2000" dirty="0" smtClean="0"/>
              <a:t>どの</a:t>
            </a:r>
            <a:r>
              <a:rPr lang="ja-JP" altLang="en-US" sz="2000" dirty="0"/>
              <a:t>産業</a:t>
            </a:r>
            <a:r>
              <a:rPr lang="ja-JP" altLang="en-US" sz="2000" dirty="0" smtClean="0"/>
              <a:t>が頑張れば、まちが元気になる、雇用が増える？</a:t>
            </a:r>
            <a:endParaRPr lang="en-US" altLang="ja-JP" sz="2000" dirty="0" smtClean="0"/>
          </a:p>
          <a:p>
            <a:pPr marL="179388" indent="-179388">
              <a:spcBef>
                <a:spcPts val="0"/>
              </a:spcBef>
              <a:spcAft>
                <a:spcPts val="600"/>
              </a:spcAft>
              <a:buNone/>
            </a:pPr>
            <a:r>
              <a:rPr lang="ja-JP" altLang="en-US" sz="2400" dirty="0" smtClean="0"/>
              <a:t>⑥ 地域経済における循環性</a:t>
            </a:r>
            <a:endParaRPr lang="en-US" altLang="ja-JP" sz="2400" dirty="0" smtClean="0"/>
          </a:p>
          <a:p>
            <a:pPr marL="360363" indent="-184150">
              <a:spcBef>
                <a:spcPts val="0"/>
              </a:spcBef>
              <a:spcAft>
                <a:spcPts val="600"/>
              </a:spcAft>
            </a:pPr>
            <a:r>
              <a:rPr lang="ja-JP" altLang="en-US" sz="2000" dirty="0" smtClean="0"/>
              <a:t>地域の資金が循環しているか？</a:t>
            </a:r>
            <a:endParaRPr lang="en-US" altLang="ja-JP" sz="2000" dirty="0" smtClean="0"/>
          </a:p>
          <a:p>
            <a:pPr marL="360363" indent="-184150">
              <a:spcBef>
                <a:spcPts val="0"/>
              </a:spcBef>
              <a:spcAft>
                <a:spcPts val="600"/>
              </a:spcAft>
            </a:pPr>
            <a:r>
              <a:rPr lang="ja-JP" altLang="en-US" sz="2000" dirty="0" smtClean="0"/>
              <a:t>貯金マネーはどこに行っている？</a:t>
            </a:r>
            <a:endParaRPr lang="en-US" altLang="ja-JP" sz="2000" dirty="0" smtClean="0"/>
          </a:p>
          <a:p>
            <a:pPr>
              <a:spcBef>
                <a:spcPts val="0"/>
              </a:spcBef>
              <a:spcAft>
                <a:spcPts val="600"/>
              </a:spcAft>
              <a:buNone/>
            </a:pPr>
            <a:r>
              <a:rPr lang="ja-JP" altLang="en-US" sz="2400" b="1" dirty="0" smtClean="0"/>
              <a:t>⑦</a:t>
            </a:r>
            <a:r>
              <a:rPr lang="ja-JP" altLang="en-US" sz="2800" dirty="0" smtClean="0"/>
              <a:t> </a:t>
            </a:r>
            <a:r>
              <a:rPr lang="ja-JP" altLang="en-US" sz="2800" dirty="0"/>
              <a:t>地域経済の収益性と安定性</a:t>
            </a:r>
            <a:endParaRPr lang="en-US" altLang="ja-JP" sz="2800" dirty="0"/>
          </a:p>
          <a:p>
            <a:pPr marL="360363" indent="-184150">
              <a:spcBef>
                <a:spcPts val="0"/>
              </a:spcBef>
              <a:spcAft>
                <a:spcPts val="600"/>
              </a:spcAft>
            </a:pPr>
            <a:r>
              <a:rPr lang="ja-JP" altLang="en-US" sz="2400" dirty="0"/>
              <a:t>地域経済にとっての経済的リスクの軽減</a:t>
            </a:r>
            <a:endParaRPr lang="en-US" altLang="ja-JP" sz="2400" dirty="0"/>
          </a:p>
          <a:p>
            <a:pPr marL="360363" indent="-184150">
              <a:spcBef>
                <a:spcPts val="0"/>
              </a:spcBef>
              <a:spcAft>
                <a:spcPts val="600"/>
              </a:spcAft>
            </a:pPr>
            <a:r>
              <a:rPr lang="ja-JP" altLang="en-US" sz="2400" dirty="0"/>
              <a:t>地域経済の単一性と多様性</a:t>
            </a:r>
            <a:endParaRPr lang="en-US" altLang="ja-JP" sz="2400" dirty="0"/>
          </a:p>
          <a:p>
            <a:pPr marL="179388" indent="-179388">
              <a:spcBef>
                <a:spcPts val="0"/>
              </a:spcBef>
              <a:spcAft>
                <a:spcPts val="600"/>
              </a:spcAft>
              <a:buNone/>
            </a:pPr>
            <a:r>
              <a:rPr lang="ja-JP" altLang="en-US" sz="2400" b="1" dirty="0" smtClean="0"/>
              <a:t>⑧ 地域資源の発掘（地域ストック分析）</a:t>
            </a:r>
            <a:endParaRPr lang="en-US" altLang="ja-JP" sz="2400" b="1" dirty="0" smtClean="0"/>
          </a:p>
          <a:p>
            <a:pPr marL="360363" indent="-184150">
              <a:spcBef>
                <a:spcPts val="0"/>
              </a:spcBef>
              <a:spcAft>
                <a:spcPts val="600"/>
              </a:spcAft>
            </a:pPr>
            <a:r>
              <a:rPr lang="ja-JP" altLang="en-US" sz="2000" dirty="0" smtClean="0"/>
              <a:t>ハード資源（固定資本）のみならずソフト資源（人的資源：人材）</a:t>
            </a:r>
            <a:endParaRPr lang="en-US" altLang="ja-JP" sz="2000" dirty="0" smtClean="0"/>
          </a:p>
          <a:p>
            <a:pPr marL="360363" indent="-184150">
              <a:spcBef>
                <a:spcPts val="0"/>
              </a:spcBef>
              <a:spcAft>
                <a:spcPts val="600"/>
              </a:spcAft>
            </a:pPr>
            <a:r>
              <a:rPr lang="ja-JP" altLang="en-US" sz="2000" dirty="0" smtClean="0"/>
              <a:t>余剰資源の活用　←　岡目八目の可能性</a:t>
            </a:r>
            <a:endParaRPr lang="en-US" altLang="ja-JP" sz="2000" dirty="0" smtClean="0"/>
          </a:p>
          <a:p>
            <a:pPr marL="360363" indent="-184150">
              <a:spcBef>
                <a:spcPts val="0"/>
              </a:spcBef>
              <a:spcAft>
                <a:spcPts val="600"/>
              </a:spcAft>
            </a:pPr>
            <a:r>
              <a:rPr lang="ja-JP" altLang="en-US" sz="2000" dirty="0" smtClean="0"/>
              <a:t>負のインフラを正のインフラに</a:t>
            </a:r>
            <a:endParaRPr lang="en-US" altLang="ja-JP" sz="2000" dirty="0" smtClean="0"/>
          </a:p>
        </p:txBody>
      </p:sp>
      <p:sp>
        <p:nvSpPr>
          <p:cNvPr id="5" name="タイトル 1"/>
          <p:cNvSpPr>
            <a:spLocks noGrp="1"/>
          </p:cNvSpPr>
          <p:nvPr>
            <p:ph type="title"/>
          </p:nvPr>
        </p:nvSpPr>
        <p:spPr>
          <a:xfrm>
            <a:off x="0" y="-1"/>
            <a:ext cx="12192000" cy="604157"/>
          </a:xfrm>
          <a:solidFill>
            <a:schemeClr val="accent5">
              <a:lumMod val="20000"/>
              <a:lumOff val="80000"/>
            </a:schemeClr>
          </a:solidFill>
        </p:spPr>
        <p:style>
          <a:lnRef idx="1">
            <a:schemeClr val="accent5"/>
          </a:lnRef>
          <a:fillRef idx="2">
            <a:schemeClr val="accent5"/>
          </a:fillRef>
          <a:effectRef idx="1">
            <a:schemeClr val="accent5"/>
          </a:effectRef>
          <a:fontRef idx="minor">
            <a:schemeClr val="dk1"/>
          </a:fontRef>
        </p:style>
        <p:txBody>
          <a:bodyPr>
            <a:noAutofit/>
          </a:bodyPr>
          <a:lstStyle/>
          <a:p>
            <a:r>
              <a:rPr lang="ja-JP" altLang="en-US" sz="3600" dirty="0" smtClean="0"/>
              <a:t>地域経済構造分析で何がわかる？</a:t>
            </a:r>
            <a:endParaRPr kumimoji="1" lang="ja-JP" altLang="en-US" sz="3600" dirty="0"/>
          </a:p>
        </p:txBody>
      </p:sp>
      <p:sp>
        <p:nvSpPr>
          <p:cNvPr id="4" name="右中かっこ 3"/>
          <p:cNvSpPr/>
          <p:nvPr/>
        </p:nvSpPr>
        <p:spPr>
          <a:xfrm>
            <a:off x="8796704" y="1134208"/>
            <a:ext cx="164122" cy="1336429"/>
          </a:xfrm>
          <a:prstGeom prst="rightBrace">
            <a:avLst/>
          </a:prstGeom>
          <a:ln w="19050"/>
        </p:spPr>
        <p:style>
          <a:lnRef idx="1">
            <a:schemeClr val="accent2"/>
          </a:lnRef>
          <a:fillRef idx="0">
            <a:schemeClr val="accent2"/>
          </a:fillRef>
          <a:effectRef idx="0">
            <a:schemeClr val="accent2"/>
          </a:effectRef>
          <a:fontRef idx="minor">
            <a:schemeClr val="tx1"/>
          </a:fontRef>
        </p:style>
        <p:txBody>
          <a:bodyPr rtlCol="0" anchor="ctr"/>
          <a:lstStyle/>
          <a:p>
            <a:pPr algn="ctr"/>
            <a:endParaRPr kumimoji="1" lang="ja-JP" altLang="en-US"/>
          </a:p>
        </p:txBody>
      </p:sp>
      <p:sp>
        <p:nvSpPr>
          <p:cNvPr id="6" name="正方形/長方形 5"/>
          <p:cNvSpPr/>
          <p:nvPr/>
        </p:nvSpPr>
        <p:spPr>
          <a:xfrm>
            <a:off x="9970474" y="1565757"/>
            <a:ext cx="1820006" cy="479181"/>
          </a:xfrm>
          <a:prstGeom prst="rect">
            <a:avLst/>
          </a:prstGeom>
          <a:ln w="12700"/>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1600" dirty="0" smtClean="0"/>
              <a:t>地域経済システム分析：産業花火図</a:t>
            </a:r>
            <a:endParaRPr kumimoji="1" lang="ja-JP" altLang="en-US" sz="1600" dirty="0"/>
          </a:p>
        </p:txBody>
      </p:sp>
      <p:sp>
        <p:nvSpPr>
          <p:cNvPr id="7" name="正方形/長方形 6"/>
          <p:cNvSpPr/>
          <p:nvPr/>
        </p:nvSpPr>
        <p:spPr>
          <a:xfrm>
            <a:off x="9042887" y="1562829"/>
            <a:ext cx="694592" cy="479181"/>
          </a:xfrm>
          <a:prstGeom prst="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smtClean="0"/>
              <a:t>Ⅳ(1)</a:t>
            </a:r>
            <a:endParaRPr kumimoji="1" lang="ja-JP" altLang="en-US" dirty="0"/>
          </a:p>
        </p:txBody>
      </p:sp>
      <p:sp>
        <p:nvSpPr>
          <p:cNvPr id="8" name="正方形/長方形 7"/>
          <p:cNvSpPr/>
          <p:nvPr/>
        </p:nvSpPr>
        <p:spPr>
          <a:xfrm>
            <a:off x="9042887" y="2891934"/>
            <a:ext cx="694592" cy="479181"/>
          </a:xfrm>
          <a:prstGeom prst="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smtClean="0"/>
              <a:t>Ⅳ(2)</a:t>
            </a:r>
            <a:endParaRPr kumimoji="1" lang="ja-JP" altLang="en-US" dirty="0"/>
          </a:p>
        </p:txBody>
      </p:sp>
      <p:sp>
        <p:nvSpPr>
          <p:cNvPr id="9" name="右中かっこ 8"/>
          <p:cNvSpPr/>
          <p:nvPr/>
        </p:nvSpPr>
        <p:spPr>
          <a:xfrm>
            <a:off x="8803295" y="2623036"/>
            <a:ext cx="164122" cy="1016979"/>
          </a:xfrm>
          <a:prstGeom prst="rightBrace">
            <a:avLst/>
          </a:prstGeom>
          <a:ln w="19050"/>
        </p:spPr>
        <p:style>
          <a:lnRef idx="1">
            <a:schemeClr val="accent2"/>
          </a:lnRef>
          <a:fillRef idx="0">
            <a:schemeClr val="accent2"/>
          </a:fillRef>
          <a:effectRef idx="0">
            <a:schemeClr val="accent2"/>
          </a:effectRef>
          <a:fontRef idx="minor">
            <a:schemeClr val="tx1"/>
          </a:fontRef>
        </p:style>
        <p:txBody>
          <a:bodyPr rtlCol="0" anchor="ctr"/>
          <a:lstStyle/>
          <a:p>
            <a:pPr algn="ctr"/>
            <a:endParaRPr kumimoji="1" lang="ja-JP" altLang="en-US"/>
          </a:p>
        </p:txBody>
      </p:sp>
      <p:sp>
        <p:nvSpPr>
          <p:cNvPr id="10" name="正方形/長方形 9"/>
          <p:cNvSpPr/>
          <p:nvPr/>
        </p:nvSpPr>
        <p:spPr>
          <a:xfrm>
            <a:off x="9042887" y="4104905"/>
            <a:ext cx="694592" cy="433757"/>
          </a:xfrm>
          <a:prstGeom prst="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smtClean="0"/>
              <a:t>Ⅴ</a:t>
            </a:r>
            <a:endParaRPr kumimoji="1" lang="ja-JP" altLang="en-US" dirty="0"/>
          </a:p>
        </p:txBody>
      </p:sp>
      <p:sp>
        <p:nvSpPr>
          <p:cNvPr id="11" name="右中かっこ 10"/>
          <p:cNvSpPr/>
          <p:nvPr/>
        </p:nvSpPr>
        <p:spPr>
          <a:xfrm>
            <a:off x="8799633" y="3781422"/>
            <a:ext cx="203688" cy="1080724"/>
          </a:xfrm>
          <a:prstGeom prst="rightBrace">
            <a:avLst/>
          </a:prstGeom>
          <a:ln w="19050"/>
        </p:spPr>
        <p:style>
          <a:lnRef idx="1">
            <a:schemeClr val="accent2"/>
          </a:lnRef>
          <a:fillRef idx="0">
            <a:schemeClr val="accent2"/>
          </a:fillRef>
          <a:effectRef idx="0">
            <a:schemeClr val="accent2"/>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30846472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1268761"/>
            <a:ext cx="10363200" cy="2880321"/>
          </a:xfrm>
        </p:spPr>
        <p:txBody>
          <a:bodyPr>
            <a:normAutofit/>
          </a:bodyPr>
          <a:lstStyle/>
          <a:p>
            <a:pPr>
              <a:lnSpc>
                <a:spcPts val="6000"/>
              </a:lnSpc>
              <a:spcBef>
                <a:spcPts val="600"/>
              </a:spcBef>
              <a:spcAft>
                <a:spcPts val="600"/>
              </a:spcAft>
            </a:pPr>
            <a:r>
              <a:rPr lang="en-US" altLang="ja-JP" sz="4800" dirty="0" smtClean="0"/>
              <a:t>Ⅰ </a:t>
            </a:r>
            <a:r>
              <a:rPr kumimoji="1" lang="ja-JP" altLang="en-US" sz="4800" dirty="0" smtClean="0"/>
              <a:t>地域</a:t>
            </a:r>
            <a:r>
              <a:rPr lang="ja-JP" altLang="en-US" sz="4800" dirty="0"/>
              <a:t>（圏域）</a:t>
            </a:r>
            <a:r>
              <a:rPr kumimoji="1" lang="ja-JP" altLang="en-US" sz="4800" dirty="0" smtClean="0"/>
              <a:t>の設定</a:t>
            </a:r>
            <a:r>
              <a:rPr kumimoji="1" lang="en-US" altLang="ja-JP" sz="4800" dirty="0" smtClean="0"/>
              <a:t/>
            </a:r>
            <a:br>
              <a:rPr kumimoji="1" lang="en-US" altLang="ja-JP" sz="4800" dirty="0" smtClean="0"/>
            </a:br>
            <a:r>
              <a:rPr kumimoji="1" lang="ja-JP" altLang="en-US" sz="3600" dirty="0" smtClean="0"/>
              <a:t>分析の</a:t>
            </a:r>
            <a:r>
              <a:rPr lang="ja-JP" altLang="en-US" sz="3600" dirty="0" smtClean="0"/>
              <a:t>対象地域</a:t>
            </a:r>
            <a:r>
              <a:rPr lang="en-US" altLang="ja-JP" sz="3600" dirty="0" smtClean="0"/>
              <a:t/>
            </a:r>
            <a:br>
              <a:rPr lang="en-US" altLang="ja-JP" sz="3600" dirty="0" smtClean="0"/>
            </a:br>
            <a:endParaRPr kumimoji="1" lang="ja-JP" altLang="en-US" sz="4800" dirty="0"/>
          </a:p>
        </p:txBody>
      </p:sp>
      <p:sp>
        <p:nvSpPr>
          <p:cNvPr id="3" name="タイトル 1"/>
          <p:cNvSpPr txBox="1">
            <a:spLocks/>
          </p:cNvSpPr>
          <p:nvPr/>
        </p:nvSpPr>
        <p:spPr>
          <a:xfrm>
            <a:off x="0" y="0"/>
            <a:ext cx="12192000" cy="620688"/>
          </a:xfrm>
          <a:prstGeom prst="rect">
            <a:avLst/>
          </a:prstGeom>
          <a:solidFill>
            <a:srgbClr val="66FFFF"/>
          </a:solidFill>
        </p:spPr>
        <p:style>
          <a:lnRef idx="1">
            <a:schemeClr val="accent5"/>
          </a:lnRef>
          <a:fillRef idx="2">
            <a:schemeClr val="accent5"/>
          </a:fillRef>
          <a:effectRef idx="1">
            <a:schemeClr val="accent5"/>
          </a:effectRef>
          <a:fontRef idx="minor">
            <a:schemeClr val="dk1"/>
          </a:fontRef>
        </p:style>
        <p:txBody>
          <a:bodyPr anchor="ctr" anchorCtr="0">
            <a:normAutofit fontScale="97500" lnSpcReduction="10000"/>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ja-JP" altLang="en-US" sz="3600" dirty="0" smtClean="0"/>
              <a:t>地域経済構造分析の例：松山地域就業圏域</a:t>
            </a:r>
            <a:endParaRPr lang="ja-JP" altLang="en-US" sz="3600" dirty="0"/>
          </a:p>
        </p:txBody>
      </p:sp>
      <p:sp>
        <p:nvSpPr>
          <p:cNvPr id="4" name="正方形/長方形 3"/>
          <p:cNvSpPr/>
          <p:nvPr/>
        </p:nvSpPr>
        <p:spPr>
          <a:xfrm>
            <a:off x="2148254" y="4545622"/>
            <a:ext cx="7848600" cy="1688123"/>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2000" dirty="0" smtClean="0"/>
              <a:t>解説</a:t>
            </a:r>
            <a:r>
              <a:rPr lang="ja-JP" altLang="en-US" sz="2000" dirty="0"/>
              <a:t>　８６～８９頁　</a:t>
            </a:r>
            <a:r>
              <a:rPr lang="en-US" altLang="ja-JP" sz="2000" dirty="0"/>
              <a:t/>
            </a:r>
            <a:br>
              <a:rPr lang="en-US" altLang="ja-JP" sz="2000" dirty="0"/>
            </a:br>
            <a:r>
              <a:rPr lang="ja-JP" altLang="en-US" sz="2000" dirty="0"/>
              <a:t>事例　１１６～</a:t>
            </a:r>
            <a:r>
              <a:rPr lang="ja-JP" altLang="en-US" sz="2000" dirty="0" smtClean="0"/>
              <a:t>１１７頁</a:t>
            </a:r>
            <a:endParaRPr lang="en-US" altLang="ja-JP" sz="2000" dirty="0" smtClean="0"/>
          </a:p>
          <a:p>
            <a:pPr algn="ctr"/>
            <a:r>
              <a:rPr lang="en-US" altLang="ja-JP" sz="2000" dirty="0" smtClean="0"/>
              <a:t>in</a:t>
            </a:r>
          </a:p>
          <a:p>
            <a:pPr algn="ctr"/>
            <a:r>
              <a:rPr lang="ja-JP" altLang="en-US" sz="2000" dirty="0"/>
              <a:t>「まちづくり構造改革：地域経済構造をデザインする」</a:t>
            </a:r>
            <a:endParaRPr kumimoji="1" lang="ja-JP" altLang="en-US" sz="2000" dirty="0"/>
          </a:p>
        </p:txBody>
      </p:sp>
    </p:spTree>
    <p:extLst>
      <p:ext uri="{BB962C8B-B14F-4D97-AF65-F5344CB8AC3E}">
        <p14:creationId xmlns:p14="http://schemas.microsoft.com/office/powerpoint/2010/main" val="20760797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ChangeArrowheads="1"/>
          </p:cNvSpPr>
          <p:nvPr/>
        </p:nvSpPr>
        <p:spPr bwMode="auto">
          <a:xfrm>
            <a:off x="0" y="0"/>
            <a:ext cx="12192000" cy="553915"/>
          </a:xfrm>
          <a:prstGeom prst="rect">
            <a:avLst/>
          </a:prstGeom>
          <a:solidFill>
            <a:srgbClr val="CCFFFF"/>
          </a:solidFill>
          <a:ln w="9525">
            <a:solidFill>
              <a:schemeClr val="tx1"/>
            </a:solidFill>
            <a:miter lim="800000"/>
            <a:headEnd/>
            <a:tailEnd/>
          </a:ln>
          <a:effectLst/>
        </p:spPr>
        <p:txBody>
          <a:bodyPr wrap="none" anchor="ctr"/>
          <a:lstStyle/>
          <a:p>
            <a:pPr algn="ctr"/>
            <a:r>
              <a:rPr lang="en-US" altLang="ja-JP" sz="2400" dirty="0" smtClean="0"/>
              <a:t>Ⅰ</a:t>
            </a:r>
            <a:r>
              <a:rPr lang="ja-JP" altLang="en-US" sz="2400" dirty="0" smtClean="0"/>
              <a:t>　分析対象の地域</a:t>
            </a:r>
            <a:r>
              <a:rPr lang="ja-JP" altLang="en-US" sz="2400" dirty="0"/>
              <a:t>をどのように設定するか</a:t>
            </a:r>
          </a:p>
        </p:txBody>
      </p:sp>
      <p:sp>
        <p:nvSpPr>
          <p:cNvPr id="4100" name="Rectangle 4"/>
          <p:cNvSpPr>
            <a:spLocks noChangeArrowheads="1"/>
          </p:cNvSpPr>
          <p:nvPr/>
        </p:nvSpPr>
        <p:spPr bwMode="auto">
          <a:xfrm>
            <a:off x="1295466" y="2348881"/>
            <a:ext cx="3361267" cy="503237"/>
          </a:xfrm>
          <a:prstGeom prst="rect">
            <a:avLst/>
          </a:prstGeom>
          <a:noFill/>
          <a:ln w="9525">
            <a:solidFill>
              <a:schemeClr val="tx1"/>
            </a:solidFill>
            <a:miter lim="800000"/>
            <a:headEnd/>
            <a:tailEnd/>
          </a:ln>
          <a:effectLst/>
        </p:spPr>
        <p:txBody>
          <a:bodyPr wrap="none" anchor="ctr"/>
          <a:lstStyle/>
          <a:p>
            <a:pPr algn="ctr"/>
            <a:r>
              <a:rPr lang="ja-JP" altLang="en-US" sz="2000"/>
              <a:t>市町村単位</a:t>
            </a:r>
          </a:p>
        </p:txBody>
      </p:sp>
      <p:sp>
        <p:nvSpPr>
          <p:cNvPr id="4101" name="Rectangle 5"/>
          <p:cNvSpPr>
            <a:spLocks noChangeArrowheads="1"/>
          </p:cNvSpPr>
          <p:nvPr/>
        </p:nvSpPr>
        <p:spPr bwMode="auto">
          <a:xfrm>
            <a:off x="1295467" y="3609429"/>
            <a:ext cx="3360373" cy="503238"/>
          </a:xfrm>
          <a:prstGeom prst="rect">
            <a:avLst/>
          </a:prstGeom>
          <a:noFill/>
          <a:ln w="9525">
            <a:solidFill>
              <a:schemeClr val="tx1"/>
            </a:solidFill>
            <a:miter lim="800000"/>
            <a:headEnd/>
            <a:tailEnd/>
          </a:ln>
          <a:effectLst/>
        </p:spPr>
        <p:txBody>
          <a:bodyPr wrap="none" anchor="ctr"/>
          <a:lstStyle/>
          <a:p>
            <a:pPr algn="ctr"/>
            <a:r>
              <a:rPr lang="ja-JP" altLang="en-US" sz="2000" dirty="0"/>
              <a:t>通勤・</a:t>
            </a:r>
            <a:r>
              <a:rPr lang="ja-JP" altLang="en-US" sz="2000" dirty="0" smtClean="0"/>
              <a:t>雇用圏域、通院、商圏</a:t>
            </a:r>
            <a:endParaRPr lang="ja-JP" altLang="en-US" sz="2000" dirty="0"/>
          </a:p>
        </p:txBody>
      </p:sp>
      <p:sp>
        <p:nvSpPr>
          <p:cNvPr id="4102" name="Rectangle 6"/>
          <p:cNvSpPr>
            <a:spLocks noChangeArrowheads="1"/>
          </p:cNvSpPr>
          <p:nvPr/>
        </p:nvSpPr>
        <p:spPr bwMode="auto">
          <a:xfrm>
            <a:off x="1295467" y="4725145"/>
            <a:ext cx="3360373" cy="503237"/>
          </a:xfrm>
          <a:prstGeom prst="rect">
            <a:avLst/>
          </a:prstGeom>
          <a:noFill/>
          <a:ln w="9525">
            <a:solidFill>
              <a:schemeClr val="tx1"/>
            </a:solidFill>
            <a:miter lim="800000"/>
            <a:headEnd/>
            <a:tailEnd/>
          </a:ln>
          <a:effectLst/>
        </p:spPr>
        <p:txBody>
          <a:bodyPr wrap="none" anchor="ctr"/>
          <a:lstStyle/>
          <a:p>
            <a:pPr algn="ctr"/>
            <a:r>
              <a:rPr lang="ja-JP" altLang="en-US" sz="2000" dirty="0" smtClean="0"/>
              <a:t>（県の）広域</a:t>
            </a:r>
            <a:r>
              <a:rPr lang="ja-JP" altLang="en-US" sz="2000" dirty="0"/>
              <a:t>市町村圏域</a:t>
            </a:r>
          </a:p>
        </p:txBody>
      </p:sp>
      <p:sp>
        <p:nvSpPr>
          <p:cNvPr id="4103" name="Rectangle 7"/>
          <p:cNvSpPr>
            <a:spLocks noChangeArrowheads="1"/>
          </p:cNvSpPr>
          <p:nvPr/>
        </p:nvSpPr>
        <p:spPr bwMode="auto">
          <a:xfrm>
            <a:off x="5999990" y="3372039"/>
            <a:ext cx="5664629" cy="936104"/>
          </a:xfrm>
          <a:prstGeom prst="rect">
            <a:avLst/>
          </a:prstGeom>
          <a:noFill/>
          <a:ln w="9525">
            <a:solidFill>
              <a:schemeClr val="tx1"/>
            </a:solidFill>
            <a:miter lim="800000"/>
            <a:headEnd/>
            <a:tailEnd/>
          </a:ln>
          <a:effectLst/>
        </p:spPr>
        <p:txBody>
          <a:bodyPr anchor="ctr"/>
          <a:lstStyle/>
          <a:p>
            <a:r>
              <a:rPr lang="ja-JP" altLang="en-US" dirty="0"/>
              <a:t>社会経済圏域で地域をとらえることができる反面、データを構築する必要性がある。白地地域が</a:t>
            </a:r>
            <a:r>
              <a:rPr lang="ja-JP" altLang="en-US" dirty="0" smtClean="0"/>
              <a:t>生まれることがある。</a:t>
            </a:r>
            <a:endParaRPr lang="ja-JP" altLang="en-US" dirty="0"/>
          </a:p>
        </p:txBody>
      </p:sp>
      <p:sp>
        <p:nvSpPr>
          <p:cNvPr id="4104" name="Rectangle 8"/>
          <p:cNvSpPr>
            <a:spLocks noChangeArrowheads="1"/>
          </p:cNvSpPr>
          <p:nvPr/>
        </p:nvSpPr>
        <p:spPr bwMode="auto">
          <a:xfrm>
            <a:off x="5999990" y="2024236"/>
            <a:ext cx="5664629" cy="1152525"/>
          </a:xfrm>
          <a:prstGeom prst="rect">
            <a:avLst/>
          </a:prstGeom>
          <a:noFill/>
          <a:ln w="9525">
            <a:solidFill>
              <a:schemeClr val="tx1"/>
            </a:solidFill>
            <a:miter lim="800000"/>
            <a:headEnd/>
            <a:tailEnd/>
          </a:ln>
          <a:effectLst/>
        </p:spPr>
        <p:txBody>
          <a:bodyPr anchor="ctr"/>
          <a:lstStyle/>
          <a:p>
            <a:r>
              <a:rPr lang="ja-JP" altLang="en-US" dirty="0"/>
              <a:t>生活圏域が市町村をまたがることが多く、一体的な政策を立てにくい。誤った地域間競争を招く可能性。しかし、市町村合併</a:t>
            </a:r>
            <a:r>
              <a:rPr lang="ja-JP" altLang="en-US" dirty="0" smtClean="0"/>
              <a:t>で経済・生活圏域</a:t>
            </a:r>
            <a:r>
              <a:rPr lang="ja-JP" altLang="en-US" dirty="0"/>
              <a:t>に</a:t>
            </a:r>
            <a:r>
              <a:rPr lang="ja-JP" altLang="en-US" dirty="0" smtClean="0"/>
              <a:t>近づく市町も。</a:t>
            </a:r>
            <a:endParaRPr lang="ja-JP" altLang="en-US" dirty="0"/>
          </a:p>
        </p:txBody>
      </p:sp>
      <p:sp>
        <p:nvSpPr>
          <p:cNvPr id="4105" name="Rectangle 9"/>
          <p:cNvSpPr>
            <a:spLocks noChangeArrowheads="1"/>
          </p:cNvSpPr>
          <p:nvPr/>
        </p:nvSpPr>
        <p:spPr bwMode="auto">
          <a:xfrm>
            <a:off x="5999990" y="4508711"/>
            <a:ext cx="5664629" cy="936104"/>
          </a:xfrm>
          <a:prstGeom prst="rect">
            <a:avLst/>
          </a:prstGeom>
          <a:noFill/>
          <a:ln w="9525">
            <a:solidFill>
              <a:schemeClr val="tx1"/>
            </a:solidFill>
            <a:miter lim="800000"/>
            <a:headEnd/>
            <a:tailEnd/>
          </a:ln>
          <a:effectLst/>
        </p:spPr>
        <p:txBody>
          <a:bodyPr anchor="ctr"/>
          <a:lstStyle/>
          <a:p>
            <a:r>
              <a:rPr lang="ja-JP" altLang="en-US" dirty="0"/>
              <a:t>県レベルの自治体政策としての見地からは有効。しかし、都市部と中山間地が混在することによって地域の同質性が</a:t>
            </a:r>
            <a:r>
              <a:rPr lang="ja-JP" altLang="en-US" dirty="0" smtClean="0"/>
              <a:t>保てないこともある。</a:t>
            </a:r>
            <a:endParaRPr lang="ja-JP" altLang="en-US" dirty="0"/>
          </a:p>
        </p:txBody>
      </p:sp>
      <p:sp>
        <p:nvSpPr>
          <p:cNvPr id="4106" name="Line 10"/>
          <p:cNvSpPr>
            <a:spLocks noChangeShapeType="1"/>
          </p:cNvSpPr>
          <p:nvPr/>
        </p:nvSpPr>
        <p:spPr bwMode="auto">
          <a:xfrm>
            <a:off x="4655840" y="2600499"/>
            <a:ext cx="1344149" cy="0"/>
          </a:xfrm>
          <a:prstGeom prst="line">
            <a:avLst/>
          </a:prstGeom>
          <a:noFill/>
          <a:ln w="19050">
            <a:solidFill>
              <a:schemeClr val="tx1"/>
            </a:solidFill>
            <a:prstDash val="sysDot"/>
            <a:round/>
            <a:headEnd/>
            <a:tailEnd/>
          </a:ln>
          <a:effectLst/>
        </p:spPr>
        <p:txBody>
          <a:bodyPr/>
          <a:lstStyle/>
          <a:p>
            <a:endParaRPr lang="ja-JP" altLang="en-US"/>
          </a:p>
        </p:txBody>
      </p:sp>
      <p:sp>
        <p:nvSpPr>
          <p:cNvPr id="4107" name="Line 11"/>
          <p:cNvSpPr>
            <a:spLocks noChangeShapeType="1"/>
          </p:cNvSpPr>
          <p:nvPr/>
        </p:nvSpPr>
        <p:spPr bwMode="auto">
          <a:xfrm>
            <a:off x="4655840" y="3861048"/>
            <a:ext cx="1343488" cy="0"/>
          </a:xfrm>
          <a:prstGeom prst="line">
            <a:avLst/>
          </a:prstGeom>
          <a:noFill/>
          <a:ln w="19050">
            <a:solidFill>
              <a:schemeClr val="tx1"/>
            </a:solidFill>
            <a:prstDash val="sysDot"/>
            <a:round/>
            <a:headEnd/>
            <a:tailEnd/>
          </a:ln>
          <a:effectLst/>
        </p:spPr>
        <p:txBody>
          <a:bodyPr/>
          <a:lstStyle/>
          <a:p>
            <a:endParaRPr lang="ja-JP" altLang="en-US"/>
          </a:p>
        </p:txBody>
      </p:sp>
      <p:sp>
        <p:nvSpPr>
          <p:cNvPr id="4108" name="Line 12"/>
          <p:cNvSpPr>
            <a:spLocks noChangeShapeType="1"/>
          </p:cNvSpPr>
          <p:nvPr/>
        </p:nvSpPr>
        <p:spPr bwMode="auto">
          <a:xfrm>
            <a:off x="4655840" y="4941168"/>
            <a:ext cx="1343488" cy="0"/>
          </a:xfrm>
          <a:prstGeom prst="line">
            <a:avLst/>
          </a:prstGeom>
          <a:noFill/>
          <a:ln w="19050">
            <a:solidFill>
              <a:schemeClr val="tx1"/>
            </a:solidFill>
            <a:prstDash val="sysDot"/>
            <a:round/>
            <a:headEnd/>
            <a:tailEnd/>
          </a:ln>
          <a:effectLst/>
        </p:spPr>
        <p:txBody>
          <a:bodyPr/>
          <a:lstStyle/>
          <a:p>
            <a:endParaRPr lang="ja-JP" altLang="en-US"/>
          </a:p>
        </p:txBody>
      </p:sp>
      <p:sp>
        <p:nvSpPr>
          <p:cNvPr id="13" name="角丸四角形 12"/>
          <p:cNvSpPr/>
          <p:nvPr/>
        </p:nvSpPr>
        <p:spPr>
          <a:xfrm>
            <a:off x="431371" y="852182"/>
            <a:ext cx="11329259" cy="1008112"/>
          </a:xfrm>
          <a:prstGeom prst="roundRect">
            <a:avLst/>
          </a:prstGeom>
          <a:ln w="12700"/>
        </p:spPr>
        <p:style>
          <a:lnRef idx="2">
            <a:schemeClr val="dk1"/>
          </a:lnRef>
          <a:fillRef idx="1">
            <a:schemeClr val="lt1"/>
          </a:fillRef>
          <a:effectRef idx="0">
            <a:schemeClr val="dk1"/>
          </a:effectRef>
          <a:fontRef idx="minor">
            <a:schemeClr val="dk1"/>
          </a:fontRef>
        </p:style>
        <p:txBody>
          <a:bodyPr rtlCol="0" anchor="ctr"/>
          <a:lstStyle/>
          <a:p>
            <a:r>
              <a:rPr kumimoji="1" lang="ja-JP" altLang="en-US" dirty="0" smtClean="0"/>
              <a:t>分析の目的にも依存するが、市町村が分析する場合でも自地域と通勤圏域や商圏などで定めた地域就業圏域もしくは地域経済圏域の２層で分析することが望ましい。両者を比較することで、当該自治体にとっての資源の過不足など特徴が鮮明になる。</a:t>
            </a:r>
            <a:endParaRPr kumimoji="1" lang="ja-JP" altLang="en-US" dirty="0"/>
          </a:p>
        </p:txBody>
      </p:sp>
      <p:sp>
        <p:nvSpPr>
          <p:cNvPr id="14" name="Rectangle 5"/>
          <p:cNvSpPr>
            <a:spLocks noChangeArrowheads="1"/>
          </p:cNvSpPr>
          <p:nvPr/>
        </p:nvSpPr>
        <p:spPr bwMode="auto">
          <a:xfrm>
            <a:off x="1295467" y="5805264"/>
            <a:ext cx="3360373" cy="503238"/>
          </a:xfrm>
          <a:prstGeom prst="rect">
            <a:avLst/>
          </a:prstGeom>
          <a:noFill/>
          <a:ln w="9525">
            <a:solidFill>
              <a:schemeClr val="tx1"/>
            </a:solidFill>
            <a:miter lim="800000"/>
            <a:headEnd/>
            <a:tailEnd/>
          </a:ln>
          <a:effectLst/>
        </p:spPr>
        <p:txBody>
          <a:bodyPr wrap="none" anchor="ctr"/>
          <a:lstStyle/>
          <a:p>
            <a:pPr algn="ctr"/>
            <a:r>
              <a:rPr lang="ja-JP" altLang="en-US" sz="2000" dirty="0" smtClean="0"/>
              <a:t>地域就業圏域</a:t>
            </a:r>
            <a:endParaRPr lang="ja-JP" altLang="en-US" sz="2000" dirty="0"/>
          </a:p>
        </p:txBody>
      </p:sp>
      <p:sp>
        <p:nvSpPr>
          <p:cNvPr id="15" name="Rectangle 9"/>
          <p:cNvSpPr>
            <a:spLocks noChangeArrowheads="1"/>
          </p:cNvSpPr>
          <p:nvPr/>
        </p:nvSpPr>
        <p:spPr bwMode="auto">
          <a:xfrm>
            <a:off x="5999990" y="5625244"/>
            <a:ext cx="5664629" cy="936104"/>
          </a:xfrm>
          <a:prstGeom prst="rect">
            <a:avLst/>
          </a:prstGeom>
          <a:noFill/>
          <a:ln w="9525">
            <a:solidFill>
              <a:schemeClr val="tx1"/>
            </a:solidFill>
            <a:miter lim="800000"/>
            <a:headEnd/>
            <a:tailEnd/>
          </a:ln>
          <a:effectLst/>
        </p:spPr>
        <p:txBody>
          <a:bodyPr anchor="ctr"/>
          <a:lstStyle/>
          <a:p>
            <a:r>
              <a:rPr lang="ja-JP" altLang="en-US" dirty="0" smtClean="0"/>
              <a:t>都市圏域以外の白地地域についても、通勤の出入りが高くなくても、地域の歴史的同質性等の判断によって圏域を設定する。</a:t>
            </a:r>
            <a:endParaRPr lang="ja-JP" altLang="en-US" dirty="0"/>
          </a:p>
        </p:txBody>
      </p:sp>
      <p:sp>
        <p:nvSpPr>
          <p:cNvPr id="16" name="Line 12"/>
          <p:cNvSpPr>
            <a:spLocks noChangeShapeType="1"/>
          </p:cNvSpPr>
          <p:nvPr/>
        </p:nvSpPr>
        <p:spPr bwMode="auto">
          <a:xfrm>
            <a:off x="4655840" y="6093296"/>
            <a:ext cx="1343488" cy="0"/>
          </a:xfrm>
          <a:prstGeom prst="line">
            <a:avLst/>
          </a:prstGeom>
          <a:noFill/>
          <a:ln w="19050">
            <a:solidFill>
              <a:schemeClr val="tx1"/>
            </a:solidFill>
            <a:prstDash val="sysDot"/>
            <a:round/>
            <a:headEnd/>
            <a:tailEnd/>
          </a:ln>
          <a:effectLst/>
        </p:spPr>
        <p:txBody>
          <a:bodyPr/>
          <a:lstStyle/>
          <a:p>
            <a:endParaRPr lang="ja-JP" altLang="en-US"/>
          </a:p>
        </p:txBody>
      </p:sp>
      <p:cxnSp>
        <p:nvCxnSpPr>
          <p:cNvPr id="18" name="直線コネクタ 17"/>
          <p:cNvCxnSpPr/>
          <p:nvPr/>
        </p:nvCxnSpPr>
        <p:spPr>
          <a:xfrm>
            <a:off x="911426" y="3840091"/>
            <a:ext cx="0" cy="218119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a:stCxn id="4101" idx="1"/>
          </p:cNvCxnSpPr>
          <p:nvPr/>
        </p:nvCxnSpPr>
        <p:spPr>
          <a:xfrm rot="10800000">
            <a:off x="911424" y="3861048"/>
            <a:ext cx="38404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rot="10800000">
            <a:off x="911424" y="6021288"/>
            <a:ext cx="384043" cy="0"/>
          </a:xfrm>
          <a:prstGeom prst="line">
            <a:avLst/>
          </a:prstGeom>
          <a:ln w="1270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80190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1"/>
            <a:ext cx="12192000" cy="596403"/>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ja-JP" altLang="en-US" sz="3200" dirty="0" smtClean="0"/>
              <a:t>地域政策の誤謬</a:t>
            </a:r>
            <a:endParaRPr lang="ja-JP" altLang="en-US" sz="3200" dirty="0"/>
          </a:p>
        </p:txBody>
      </p:sp>
      <p:sp>
        <p:nvSpPr>
          <p:cNvPr id="2" name="正方形/長方形 1"/>
          <p:cNvSpPr/>
          <p:nvPr/>
        </p:nvSpPr>
        <p:spPr>
          <a:xfrm>
            <a:off x="1018005" y="1644120"/>
            <a:ext cx="3559209" cy="648072"/>
          </a:xfrm>
          <a:prstGeom prst="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000" dirty="0" smtClean="0"/>
              <a:t>中心業務的まち</a:t>
            </a:r>
            <a:endParaRPr kumimoji="1" lang="ja-JP" altLang="en-US" sz="2000" dirty="0"/>
          </a:p>
        </p:txBody>
      </p:sp>
      <p:sp>
        <p:nvSpPr>
          <p:cNvPr id="9" name="正方形/長方形 8"/>
          <p:cNvSpPr/>
          <p:nvPr/>
        </p:nvSpPr>
        <p:spPr>
          <a:xfrm>
            <a:off x="7457534" y="1644120"/>
            <a:ext cx="3840427" cy="648072"/>
          </a:xfrm>
          <a:prstGeom prst="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000" dirty="0" smtClean="0"/>
              <a:t>ベッドタウン的まち</a:t>
            </a:r>
            <a:endParaRPr kumimoji="1" lang="ja-JP" altLang="en-US" sz="2000" dirty="0"/>
          </a:p>
        </p:txBody>
      </p:sp>
      <p:sp>
        <p:nvSpPr>
          <p:cNvPr id="3" name="右矢印 2"/>
          <p:cNvSpPr/>
          <p:nvPr/>
        </p:nvSpPr>
        <p:spPr>
          <a:xfrm>
            <a:off x="5170467" y="1996780"/>
            <a:ext cx="1824203" cy="216024"/>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4" name="左矢印 3"/>
          <p:cNvSpPr/>
          <p:nvPr/>
        </p:nvSpPr>
        <p:spPr>
          <a:xfrm>
            <a:off x="5170467" y="1659440"/>
            <a:ext cx="1824203" cy="216024"/>
          </a:xfrm>
          <a:prstGeom prst="left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6" name="正方形/長方形 5"/>
          <p:cNvSpPr/>
          <p:nvPr/>
        </p:nvSpPr>
        <p:spPr>
          <a:xfrm>
            <a:off x="5523725" y="1281750"/>
            <a:ext cx="1056117" cy="288032"/>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dirty="0" smtClean="0"/>
              <a:t>通勤</a:t>
            </a:r>
            <a:endParaRPr kumimoji="1" lang="ja-JP" altLang="en-US" dirty="0"/>
          </a:p>
        </p:txBody>
      </p:sp>
      <p:sp>
        <p:nvSpPr>
          <p:cNvPr id="10" name="正方形/長方形 9"/>
          <p:cNvSpPr/>
          <p:nvPr/>
        </p:nvSpPr>
        <p:spPr>
          <a:xfrm>
            <a:off x="5459081" y="2302777"/>
            <a:ext cx="1056117" cy="288032"/>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smtClean="0"/>
              <a:t>所得</a:t>
            </a:r>
            <a:endParaRPr kumimoji="1" lang="ja-JP" altLang="en-US" dirty="0"/>
          </a:p>
        </p:txBody>
      </p:sp>
      <p:sp>
        <p:nvSpPr>
          <p:cNvPr id="11" name="正方形/長方形 10"/>
          <p:cNvSpPr/>
          <p:nvPr/>
        </p:nvSpPr>
        <p:spPr>
          <a:xfrm>
            <a:off x="7464978" y="3767554"/>
            <a:ext cx="3840427" cy="648072"/>
          </a:xfrm>
          <a:prstGeom prst="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000" dirty="0" smtClean="0"/>
              <a:t>工業団地のあるまち</a:t>
            </a:r>
            <a:endParaRPr kumimoji="1" lang="ja-JP" altLang="en-US" sz="2000" dirty="0"/>
          </a:p>
        </p:txBody>
      </p:sp>
      <p:sp>
        <p:nvSpPr>
          <p:cNvPr id="12" name="正方形/長方形 11"/>
          <p:cNvSpPr/>
          <p:nvPr/>
        </p:nvSpPr>
        <p:spPr>
          <a:xfrm>
            <a:off x="1018006" y="3804360"/>
            <a:ext cx="3662033" cy="648072"/>
          </a:xfrm>
          <a:prstGeom prst="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000" dirty="0" smtClean="0"/>
              <a:t>大型複合店のあるまち</a:t>
            </a:r>
            <a:endParaRPr kumimoji="1" lang="ja-JP" altLang="en-US" sz="2000" dirty="0"/>
          </a:p>
        </p:txBody>
      </p:sp>
      <p:sp>
        <p:nvSpPr>
          <p:cNvPr id="13" name="左矢印 12"/>
          <p:cNvSpPr/>
          <p:nvPr/>
        </p:nvSpPr>
        <p:spPr>
          <a:xfrm rot="16200000">
            <a:off x="1679021" y="2911907"/>
            <a:ext cx="1380119" cy="288033"/>
          </a:xfrm>
          <a:prstGeom prst="left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14" name="正方形/長方形 13"/>
          <p:cNvSpPr/>
          <p:nvPr/>
        </p:nvSpPr>
        <p:spPr>
          <a:xfrm>
            <a:off x="883171" y="2863548"/>
            <a:ext cx="1248139" cy="288032"/>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dirty="0" smtClean="0"/>
              <a:t>買い物</a:t>
            </a:r>
            <a:endParaRPr kumimoji="1" lang="ja-JP" altLang="en-US" dirty="0"/>
          </a:p>
        </p:txBody>
      </p:sp>
      <p:sp>
        <p:nvSpPr>
          <p:cNvPr id="15" name="右矢印 14"/>
          <p:cNvSpPr/>
          <p:nvPr/>
        </p:nvSpPr>
        <p:spPr>
          <a:xfrm rot="5400000">
            <a:off x="2711494" y="2900932"/>
            <a:ext cx="1368152" cy="2880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16" name="正方形/長方形 15"/>
          <p:cNvSpPr/>
          <p:nvPr/>
        </p:nvSpPr>
        <p:spPr>
          <a:xfrm>
            <a:off x="3623921" y="2900932"/>
            <a:ext cx="1056117" cy="288032"/>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smtClean="0"/>
              <a:t>消費</a:t>
            </a:r>
            <a:endParaRPr kumimoji="1" lang="ja-JP" altLang="en-US" dirty="0"/>
          </a:p>
        </p:txBody>
      </p:sp>
      <p:sp>
        <p:nvSpPr>
          <p:cNvPr id="17" name="左矢印 16"/>
          <p:cNvSpPr/>
          <p:nvPr/>
        </p:nvSpPr>
        <p:spPr>
          <a:xfrm rot="16200000">
            <a:off x="8111625" y="2880280"/>
            <a:ext cx="1380119" cy="288033"/>
          </a:xfrm>
          <a:prstGeom prst="left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18" name="正方形/長方形 17"/>
          <p:cNvSpPr/>
          <p:nvPr/>
        </p:nvSpPr>
        <p:spPr>
          <a:xfrm>
            <a:off x="7524808" y="2880281"/>
            <a:ext cx="1056117" cy="288032"/>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dirty="0" smtClean="0"/>
              <a:t>通勤</a:t>
            </a:r>
            <a:endParaRPr kumimoji="1" lang="ja-JP" altLang="en-US" dirty="0"/>
          </a:p>
        </p:txBody>
      </p:sp>
      <p:sp>
        <p:nvSpPr>
          <p:cNvPr id="7" name="角丸四角形 6"/>
          <p:cNvSpPr/>
          <p:nvPr/>
        </p:nvSpPr>
        <p:spPr>
          <a:xfrm>
            <a:off x="483577" y="5372100"/>
            <a:ext cx="11210192" cy="11975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ja-JP" sz="2000" dirty="0"/>
              <a:t>地域政策が市町村という行政単位で実施されると、しばしば誤った帰結をもたらすことがある。それは、経済学的に言えば市町村間に外部（不）経済効果が存在するからである。また、政治的に言えば、自治体の首長は投票権のある自らの居住者の満足度を上げるために行動するからである。</a:t>
            </a:r>
            <a:endParaRPr kumimoji="1" lang="ja-JP" altLang="en-US" sz="2000" dirty="0"/>
          </a:p>
        </p:txBody>
      </p:sp>
      <p:sp>
        <p:nvSpPr>
          <p:cNvPr id="19" name="右矢印 18"/>
          <p:cNvSpPr/>
          <p:nvPr/>
        </p:nvSpPr>
        <p:spPr>
          <a:xfrm rot="16200000">
            <a:off x="9348528" y="2878189"/>
            <a:ext cx="1380120" cy="274258"/>
          </a:xfrm>
          <a:prstGeom prst="righ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20" name="正方形/長方形 19"/>
          <p:cNvSpPr/>
          <p:nvPr/>
        </p:nvSpPr>
        <p:spPr>
          <a:xfrm>
            <a:off x="10241844" y="2871302"/>
            <a:ext cx="1142187" cy="28803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smtClean="0"/>
              <a:t>雇用機会</a:t>
            </a:r>
            <a:endParaRPr kumimoji="1" lang="ja-JP" altLang="en-US" dirty="0"/>
          </a:p>
        </p:txBody>
      </p:sp>
    </p:spTree>
    <p:extLst>
      <p:ext uri="{BB962C8B-B14F-4D97-AF65-F5344CB8AC3E}">
        <p14:creationId xmlns:p14="http://schemas.microsoft.com/office/powerpoint/2010/main" val="33740912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3" name="直線矢印コネクタ 72"/>
          <p:cNvCxnSpPr/>
          <p:nvPr/>
        </p:nvCxnSpPr>
        <p:spPr>
          <a:xfrm>
            <a:off x="7281518" y="2428471"/>
            <a:ext cx="964268" cy="3628"/>
          </a:xfrm>
          <a:prstGeom prst="straightConnector1">
            <a:avLst/>
          </a:prstGeom>
          <a:ln w="1270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5" name="Rectangle 3"/>
          <p:cNvSpPr>
            <a:spLocks noChangeArrowheads="1"/>
          </p:cNvSpPr>
          <p:nvPr/>
        </p:nvSpPr>
        <p:spPr bwMode="auto">
          <a:xfrm>
            <a:off x="4067861" y="1254789"/>
            <a:ext cx="812839" cy="446001"/>
          </a:xfrm>
          <a:prstGeom prst="rect">
            <a:avLst/>
          </a:prstGeom>
          <a:ln w="12700">
            <a:solidFill>
              <a:schemeClr val="tx1"/>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r>
              <a:rPr lang="ja-JP" altLang="en-US" sz="1200" dirty="0"/>
              <a:t>今治市</a:t>
            </a:r>
          </a:p>
          <a:p>
            <a:pPr algn="ctr"/>
            <a:r>
              <a:rPr lang="ja-JP" altLang="en-US" sz="1200" dirty="0"/>
              <a:t>（</a:t>
            </a:r>
            <a:r>
              <a:rPr lang="en-US" altLang="ja-JP" sz="1200" dirty="0"/>
              <a:t>73,097</a:t>
            </a:r>
            <a:r>
              <a:rPr lang="ja-JP" altLang="en-US" sz="1200" dirty="0"/>
              <a:t>人）</a:t>
            </a:r>
          </a:p>
        </p:txBody>
      </p:sp>
      <p:sp>
        <p:nvSpPr>
          <p:cNvPr id="11" name="Rectangle 3"/>
          <p:cNvSpPr>
            <a:spLocks noChangeArrowheads="1"/>
          </p:cNvSpPr>
          <p:nvPr/>
        </p:nvSpPr>
        <p:spPr bwMode="auto">
          <a:xfrm>
            <a:off x="4977262" y="2263162"/>
            <a:ext cx="744286" cy="413795"/>
          </a:xfrm>
          <a:prstGeom prst="rect">
            <a:avLst/>
          </a:prstGeom>
          <a:ln w="12700">
            <a:solidFill>
              <a:schemeClr val="tx1"/>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r>
              <a:rPr lang="ja-JP" altLang="en-US" sz="1200" dirty="0"/>
              <a:t>西条市</a:t>
            </a:r>
            <a:endParaRPr lang="en-US" altLang="ja-JP" sz="1200" dirty="0"/>
          </a:p>
          <a:p>
            <a:pPr algn="ctr"/>
            <a:r>
              <a:rPr lang="ja-JP" altLang="en-US" sz="1200" dirty="0"/>
              <a:t>（</a:t>
            </a:r>
            <a:r>
              <a:rPr lang="en-US" altLang="ja-JP" sz="1200" dirty="0"/>
              <a:t>51,722</a:t>
            </a:r>
            <a:r>
              <a:rPr lang="ja-JP" altLang="en-US" sz="1200" dirty="0"/>
              <a:t>人）</a:t>
            </a:r>
          </a:p>
        </p:txBody>
      </p:sp>
      <p:sp>
        <p:nvSpPr>
          <p:cNvPr id="12" name="Rectangle 3"/>
          <p:cNvSpPr>
            <a:spLocks noChangeArrowheads="1"/>
          </p:cNvSpPr>
          <p:nvPr/>
        </p:nvSpPr>
        <p:spPr bwMode="auto">
          <a:xfrm>
            <a:off x="6505406" y="2236496"/>
            <a:ext cx="776112" cy="447012"/>
          </a:xfrm>
          <a:prstGeom prst="rect">
            <a:avLst/>
          </a:prstGeom>
          <a:ln w="12700">
            <a:solidFill>
              <a:schemeClr val="tx1"/>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r>
              <a:rPr lang="ja-JP" altLang="en-US" sz="1200" dirty="0"/>
              <a:t>新居浜市</a:t>
            </a:r>
          </a:p>
          <a:p>
            <a:pPr algn="ctr"/>
            <a:r>
              <a:rPr lang="ja-JP" altLang="en-US" sz="1200" dirty="0"/>
              <a:t>（</a:t>
            </a:r>
            <a:r>
              <a:rPr lang="en-US" altLang="ja-JP" sz="1200" dirty="0"/>
              <a:t>54,462</a:t>
            </a:r>
            <a:r>
              <a:rPr lang="ja-JP" altLang="en-US" sz="1200" dirty="0"/>
              <a:t>人）</a:t>
            </a:r>
          </a:p>
        </p:txBody>
      </p:sp>
      <p:sp>
        <p:nvSpPr>
          <p:cNvPr id="27" name="正方形/長方形 26"/>
          <p:cNvSpPr/>
          <p:nvPr/>
        </p:nvSpPr>
        <p:spPr>
          <a:xfrm>
            <a:off x="8533818" y="2037779"/>
            <a:ext cx="563912" cy="1898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dirty="0"/>
              <a:t>1.031</a:t>
            </a:r>
            <a:endParaRPr lang="ja-JP" altLang="en-US" sz="1100" dirty="0"/>
          </a:p>
        </p:txBody>
      </p:sp>
      <p:sp>
        <p:nvSpPr>
          <p:cNvPr id="51" name="正方形/長方形 50"/>
          <p:cNvSpPr/>
          <p:nvPr/>
        </p:nvSpPr>
        <p:spPr>
          <a:xfrm>
            <a:off x="5077942" y="2051841"/>
            <a:ext cx="542927" cy="200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dirty="0"/>
              <a:t>0.968</a:t>
            </a:r>
            <a:endParaRPr lang="ja-JP" altLang="en-US" sz="1100" dirty="0"/>
          </a:p>
        </p:txBody>
      </p:sp>
      <p:sp>
        <p:nvSpPr>
          <p:cNvPr id="59" name="Rectangle 22"/>
          <p:cNvSpPr>
            <a:spLocks noChangeArrowheads="1"/>
          </p:cNvSpPr>
          <p:nvPr/>
        </p:nvSpPr>
        <p:spPr bwMode="auto">
          <a:xfrm>
            <a:off x="7497542" y="2589075"/>
            <a:ext cx="624526" cy="337599"/>
          </a:xfrm>
          <a:prstGeom prst="rect">
            <a:avLst/>
          </a:prstGeom>
          <a:ln w="9525">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a:t>2,117</a:t>
            </a:r>
            <a:r>
              <a:rPr lang="ja-JP" altLang="en-US" sz="1100" dirty="0"/>
              <a:t>人</a:t>
            </a:r>
            <a:endParaRPr lang="en-US" altLang="ja-JP" sz="1100" dirty="0"/>
          </a:p>
          <a:p>
            <a:pPr algn="ctr"/>
            <a:r>
              <a:rPr lang="en-US" altLang="ja-JP" sz="1100" dirty="0"/>
              <a:t>(3.9%)</a:t>
            </a:r>
          </a:p>
        </p:txBody>
      </p:sp>
      <p:sp>
        <p:nvSpPr>
          <p:cNvPr id="68" name="正方形/長方形 67"/>
          <p:cNvSpPr/>
          <p:nvPr/>
        </p:nvSpPr>
        <p:spPr>
          <a:xfrm>
            <a:off x="6705454" y="2044330"/>
            <a:ext cx="504056" cy="1898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dirty="0"/>
              <a:t>1.036</a:t>
            </a:r>
            <a:endParaRPr lang="ja-JP" altLang="en-US" sz="1100" dirty="0"/>
          </a:p>
        </p:txBody>
      </p:sp>
      <p:sp>
        <p:nvSpPr>
          <p:cNvPr id="69" name="Rectangle 22"/>
          <p:cNvSpPr>
            <a:spLocks noChangeArrowheads="1"/>
          </p:cNvSpPr>
          <p:nvPr/>
        </p:nvSpPr>
        <p:spPr bwMode="auto">
          <a:xfrm>
            <a:off x="7502456" y="2037779"/>
            <a:ext cx="619612" cy="321703"/>
          </a:xfrm>
          <a:prstGeom prst="rect">
            <a:avLst/>
          </a:prstGeom>
          <a:ln w="9525">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a:t>1,097</a:t>
            </a:r>
            <a:r>
              <a:rPr lang="ja-JP" altLang="en-US" sz="1100" dirty="0"/>
              <a:t>人</a:t>
            </a:r>
            <a:endParaRPr lang="en-US" altLang="ja-JP" sz="1100" dirty="0"/>
          </a:p>
          <a:p>
            <a:pPr algn="ctr"/>
            <a:r>
              <a:rPr lang="en-US" altLang="ja-JP" sz="1100" dirty="0"/>
              <a:t>( 4.4%)</a:t>
            </a:r>
          </a:p>
        </p:txBody>
      </p:sp>
      <p:cxnSp>
        <p:nvCxnSpPr>
          <p:cNvPr id="75" name="直線コネクタ 74"/>
          <p:cNvCxnSpPr>
            <a:endCxn id="11" idx="3"/>
          </p:cNvCxnSpPr>
          <p:nvPr/>
        </p:nvCxnSpPr>
        <p:spPr>
          <a:xfrm flipH="1">
            <a:off x="5721548" y="2400635"/>
            <a:ext cx="803130" cy="0"/>
          </a:xfrm>
          <a:prstGeom prst="line">
            <a:avLst/>
          </a:prstGeom>
          <a:ln w="1270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7" name="直線コネクタ 76"/>
          <p:cNvCxnSpPr/>
          <p:nvPr/>
        </p:nvCxnSpPr>
        <p:spPr>
          <a:xfrm>
            <a:off x="1840071" y="1759674"/>
            <a:ext cx="243" cy="12973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直線コネクタ 77"/>
          <p:cNvCxnSpPr/>
          <p:nvPr/>
        </p:nvCxnSpPr>
        <p:spPr>
          <a:xfrm flipH="1" flipV="1">
            <a:off x="3641991" y="2044328"/>
            <a:ext cx="241508" cy="225384"/>
          </a:xfrm>
          <a:prstGeom prst="line">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88" name="直線コネクタ 87"/>
          <p:cNvCxnSpPr/>
          <p:nvPr/>
        </p:nvCxnSpPr>
        <p:spPr>
          <a:xfrm>
            <a:off x="1840314" y="1765889"/>
            <a:ext cx="963307" cy="0"/>
          </a:xfrm>
          <a:prstGeom prst="line">
            <a:avLst/>
          </a:prstGeom>
          <a:ln w="1270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98" name="正方形/長方形 97"/>
          <p:cNvSpPr/>
          <p:nvPr/>
        </p:nvSpPr>
        <p:spPr>
          <a:xfrm>
            <a:off x="4204518" y="1038390"/>
            <a:ext cx="511374" cy="1994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dirty="0"/>
              <a:t>1.026</a:t>
            </a:r>
            <a:endParaRPr lang="ja-JP" altLang="en-US" sz="1100" dirty="0"/>
          </a:p>
        </p:txBody>
      </p:sp>
      <p:sp>
        <p:nvSpPr>
          <p:cNvPr id="122" name="Rectangle 22"/>
          <p:cNvSpPr>
            <a:spLocks noChangeArrowheads="1"/>
          </p:cNvSpPr>
          <p:nvPr/>
        </p:nvSpPr>
        <p:spPr bwMode="auto">
          <a:xfrm>
            <a:off x="5802758" y="2589075"/>
            <a:ext cx="617918" cy="300701"/>
          </a:xfrm>
          <a:prstGeom prst="rect">
            <a:avLst/>
          </a:prstGeom>
          <a:ln w="9525">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a:t>3,656</a:t>
            </a:r>
            <a:r>
              <a:rPr lang="ja-JP" altLang="en-US" sz="1100" dirty="0"/>
              <a:t>人</a:t>
            </a:r>
            <a:endParaRPr lang="en-US" altLang="ja-JP" sz="1100" dirty="0"/>
          </a:p>
          <a:p>
            <a:pPr algn="ctr"/>
            <a:r>
              <a:rPr lang="en-US" altLang="ja-JP" sz="1100" dirty="0"/>
              <a:t>( 6.7%)</a:t>
            </a:r>
          </a:p>
        </p:txBody>
      </p:sp>
      <p:sp>
        <p:nvSpPr>
          <p:cNvPr id="123" name="Rectangle 22"/>
          <p:cNvSpPr>
            <a:spLocks noChangeArrowheads="1"/>
          </p:cNvSpPr>
          <p:nvPr/>
        </p:nvSpPr>
        <p:spPr bwMode="auto">
          <a:xfrm>
            <a:off x="5777968" y="2028561"/>
            <a:ext cx="667498" cy="307456"/>
          </a:xfrm>
          <a:prstGeom prst="rect">
            <a:avLst/>
          </a:prstGeom>
          <a:ln w="9525">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a:t>5,432</a:t>
            </a:r>
            <a:r>
              <a:rPr lang="ja-JP" altLang="en-US" sz="1100" dirty="0"/>
              <a:t>人</a:t>
            </a:r>
            <a:endParaRPr lang="en-US" altLang="ja-JP" sz="1100" dirty="0"/>
          </a:p>
          <a:p>
            <a:pPr algn="ctr"/>
            <a:r>
              <a:rPr lang="en-US" altLang="ja-JP" sz="1100" dirty="0"/>
              <a:t>(10.5%)</a:t>
            </a:r>
          </a:p>
        </p:txBody>
      </p:sp>
      <p:sp>
        <p:nvSpPr>
          <p:cNvPr id="30" name="Rectangle 3"/>
          <p:cNvSpPr>
            <a:spLocks noChangeArrowheads="1"/>
          </p:cNvSpPr>
          <p:nvPr/>
        </p:nvSpPr>
        <p:spPr bwMode="auto">
          <a:xfrm>
            <a:off x="3877152" y="2264238"/>
            <a:ext cx="838741" cy="426783"/>
          </a:xfrm>
          <a:prstGeom prst="rect">
            <a:avLst/>
          </a:prstGeom>
          <a:ln w="12700">
            <a:solidFill>
              <a:schemeClr val="tx1"/>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r>
              <a:rPr lang="ja-JP" altLang="en-US" sz="1200" dirty="0"/>
              <a:t>東温市</a:t>
            </a:r>
            <a:endParaRPr lang="en-US" altLang="ja-JP" sz="1200" dirty="0"/>
          </a:p>
          <a:p>
            <a:pPr algn="ctr"/>
            <a:r>
              <a:rPr lang="ja-JP" altLang="en-US" sz="1200" dirty="0"/>
              <a:t>（</a:t>
            </a:r>
            <a:r>
              <a:rPr lang="en-US" altLang="ja-JP" sz="1200" dirty="0"/>
              <a:t>15,820</a:t>
            </a:r>
            <a:r>
              <a:rPr lang="ja-JP" altLang="en-US" sz="1200" dirty="0"/>
              <a:t>人）</a:t>
            </a:r>
          </a:p>
        </p:txBody>
      </p:sp>
      <p:sp>
        <p:nvSpPr>
          <p:cNvPr id="31" name="Rectangle 3"/>
          <p:cNvSpPr>
            <a:spLocks noChangeArrowheads="1"/>
          </p:cNvSpPr>
          <p:nvPr/>
        </p:nvSpPr>
        <p:spPr bwMode="auto">
          <a:xfrm>
            <a:off x="2803377" y="1601143"/>
            <a:ext cx="838614" cy="450699"/>
          </a:xfrm>
          <a:prstGeom prst="rect">
            <a:avLst/>
          </a:prstGeom>
          <a:ln w="12700">
            <a:solidFill>
              <a:schemeClr val="tx1"/>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r>
              <a:rPr lang="ja-JP" altLang="en-US" sz="1200" dirty="0"/>
              <a:t>松山市</a:t>
            </a:r>
            <a:endParaRPr lang="en-US" altLang="ja-JP" sz="1200" dirty="0"/>
          </a:p>
          <a:p>
            <a:pPr algn="ctr"/>
            <a:r>
              <a:rPr lang="ja-JP" altLang="en-US" sz="1200" dirty="0"/>
              <a:t>（</a:t>
            </a:r>
            <a:r>
              <a:rPr lang="en-US" altLang="ja-JP" sz="1200" dirty="0"/>
              <a:t>234,365</a:t>
            </a:r>
            <a:r>
              <a:rPr lang="ja-JP" altLang="en-US" sz="1200" dirty="0"/>
              <a:t>人）</a:t>
            </a:r>
          </a:p>
        </p:txBody>
      </p:sp>
      <p:sp>
        <p:nvSpPr>
          <p:cNvPr id="24" name="Rectangle 3"/>
          <p:cNvSpPr>
            <a:spLocks noChangeArrowheads="1"/>
          </p:cNvSpPr>
          <p:nvPr/>
        </p:nvSpPr>
        <p:spPr bwMode="auto">
          <a:xfrm>
            <a:off x="3982002" y="3321078"/>
            <a:ext cx="908896" cy="413795"/>
          </a:xfrm>
          <a:prstGeom prst="rect">
            <a:avLst/>
          </a:prstGeom>
          <a:ln w="12700">
            <a:solidFill>
              <a:schemeClr val="tx1"/>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r>
              <a:rPr lang="ja-JP" altLang="en-US" sz="1200" dirty="0"/>
              <a:t>久万高原町</a:t>
            </a:r>
            <a:endParaRPr lang="en-US" altLang="ja-JP" sz="1200" dirty="0"/>
          </a:p>
          <a:p>
            <a:pPr algn="ctr"/>
            <a:r>
              <a:rPr lang="ja-JP" altLang="en-US" sz="1200" dirty="0"/>
              <a:t>（</a:t>
            </a:r>
            <a:r>
              <a:rPr lang="en-US" altLang="ja-JP" sz="1200" dirty="0"/>
              <a:t>4,088</a:t>
            </a:r>
            <a:r>
              <a:rPr lang="ja-JP" altLang="en-US" sz="1200" dirty="0"/>
              <a:t>人）</a:t>
            </a:r>
          </a:p>
        </p:txBody>
      </p:sp>
      <p:sp>
        <p:nvSpPr>
          <p:cNvPr id="25" name="Rectangle 3"/>
          <p:cNvSpPr>
            <a:spLocks noChangeArrowheads="1"/>
          </p:cNvSpPr>
          <p:nvPr/>
        </p:nvSpPr>
        <p:spPr bwMode="auto">
          <a:xfrm>
            <a:off x="1444756" y="1898429"/>
            <a:ext cx="752869" cy="378797"/>
          </a:xfrm>
          <a:prstGeom prst="rect">
            <a:avLst/>
          </a:prstGeom>
          <a:ln w="12700">
            <a:solidFill>
              <a:schemeClr val="tx1"/>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r>
              <a:rPr lang="ja-JP" altLang="en-US" sz="1200" dirty="0"/>
              <a:t>松前町</a:t>
            </a:r>
            <a:endParaRPr lang="en-US" altLang="ja-JP" sz="1200" dirty="0"/>
          </a:p>
          <a:p>
            <a:pPr algn="ctr"/>
            <a:r>
              <a:rPr lang="ja-JP" altLang="en-US" sz="1200" dirty="0"/>
              <a:t>（</a:t>
            </a:r>
            <a:r>
              <a:rPr lang="en-US" altLang="ja-JP" sz="1200" dirty="0"/>
              <a:t>14,021</a:t>
            </a:r>
            <a:r>
              <a:rPr lang="ja-JP" altLang="en-US" sz="1200" dirty="0"/>
              <a:t>人）</a:t>
            </a:r>
          </a:p>
        </p:txBody>
      </p:sp>
      <p:sp>
        <p:nvSpPr>
          <p:cNvPr id="26" name="Rectangle 3"/>
          <p:cNvSpPr>
            <a:spLocks noChangeArrowheads="1"/>
          </p:cNvSpPr>
          <p:nvPr/>
        </p:nvSpPr>
        <p:spPr bwMode="auto">
          <a:xfrm>
            <a:off x="2803377" y="2765387"/>
            <a:ext cx="799300" cy="400771"/>
          </a:xfrm>
          <a:prstGeom prst="rect">
            <a:avLst/>
          </a:prstGeom>
          <a:ln w="12700">
            <a:solidFill>
              <a:schemeClr val="tx1"/>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r>
              <a:rPr lang="ja-JP" altLang="en-US" sz="1200" dirty="0"/>
              <a:t>砥部町</a:t>
            </a:r>
            <a:endParaRPr lang="en-US" altLang="ja-JP" sz="1200" dirty="0"/>
          </a:p>
          <a:p>
            <a:pPr algn="ctr"/>
            <a:r>
              <a:rPr lang="ja-JP" altLang="en-US" sz="1200" dirty="0"/>
              <a:t>（</a:t>
            </a:r>
            <a:r>
              <a:rPr lang="en-US" altLang="ja-JP" sz="1200" dirty="0"/>
              <a:t>4,088</a:t>
            </a:r>
            <a:r>
              <a:rPr lang="ja-JP" altLang="en-US" sz="1200" dirty="0"/>
              <a:t>人）</a:t>
            </a:r>
          </a:p>
        </p:txBody>
      </p:sp>
      <p:sp>
        <p:nvSpPr>
          <p:cNvPr id="32" name="Rectangle 3"/>
          <p:cNvSpPr>
            <a:spLocks noChangeArrowheads="1"/>
          </p:cNvSpPr>
          <p:nvPr/>
        </p:nvSpPr>
        <p:spPr bwMode="auto">
          <a:xfrm>
            <a:off x="5031139" y="990094"/>
            <a:ext cx="812839" cy="446001"/>
          </a:xfrm>
          <a:prstGeom prst="rect">
            <a:avLst/>
          </a:prstGeom>
          <a:ln w="12700">
            <a:solidFill>
              <a:schemeClr val="tx1"/>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r>
              <a:rPr lang="ja-JP" altLang="en-US" sz="1200" dirty="0"/>
              <a:t>上島町</a:t>
            </a:r>
          </a:p>
          <a:p>
            <a:pPr algn="ctr"/>
            <a:r>
              <a:rPr lang="ja-JP" altLang="en-US" sz="1200" dirty="0"/>
              <a:t>（</a:t>
            </a:r>
            <a:r>
              <a:rPr lang="en-US" altLang="ja-JP" sz="1200" dirty="0"/>
              <a:t>3,215</a:t>
            </a:r>
            <a:r>
              <a:rPr lang="ja-JP" altLang="en-US" sz="1200" dirty="0"/>
              <a:t>人）</a:t>
            </a:r>
          </a:p>
        </p:txBody>
      </p:sp>
      <p:sp>
        <p:nvSpPr>
          <p:cNvPr id="33" name="Rectangle 3"/>
          <p:cNvSpPr>
            <a:spLocks noChangeArrowheads="1"/>
          </p:cNvSpPr>
          <p:nvPr/>
        </p:nvSpPr>
        <p:spPr bwMode="auto">
          <a:xfrm>
            <a:off x="5031140" y="188008"/>
            <a:ext cx="812839" cy="446001"/>
          </a:xfrm>
          <a:prstGeom prst="rect">
            <a:avLst/>
          </a:prstGeom>
          <a:ln w="12700">
            <a:solidFill>
              <a:schemeClr val="tx1"/>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r>
              <a:rPr lang="ja-JP" altLang="en-US" sz="1200" dirty="0"/>
              <a:t>尾道市</a:t>
            </a:r>
          </a:p>
          <a:p>
            <a:pPr algn="ctr"/>
            <a:r>
              <a:rPr lang="ja-JP" altLang="en-US" sz="1200" dirty="0"/>
              <a:t>（</a:t>
            </a:r>
            <a:r>
              <a:rPr lang="en-US" altLang="ja-JP" sz="1200" dirty="0"/>
              <a:t>66,691</a:t>
            </a:r>
            <a:r>
              <a:rPr lang="ja-JP" altLang="en-US" sz="1200" dirty="0"/>
              <a:t>人）</a:t>
            </a:r>
          </a:p>
        </p:txBody>
      </p:sp>
      <p:cxnSp>
        <p:nvCxnSpPr>
          <p:cNvPr id="34" name="直線コネクタ 33"/>
          <p:cNvCxnSpPr>
            <a:stCxn id="33" idx="2"/>
            <a:endCxn id="32" idx="0"/>
          </p:cNvCxnSpPr>
          <p:nvPr/>
        </p:nvCxnSpPr>
        <p:spPr>
          <a:xfrm flipH="1">
            <a:off x="5437559" y="634009"/>
            <a:ext cx="1" cy="356085"/>
          </a:xfrm>
          <a:prstGeom prst="line">
            <a:avLst/>
          </a:prstGeom>
          <a:ln w="1270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39" name="Rectangle 22"/>
          <p:cNvSpPr>
            <a:spLocks noChangeArrowheads="1"/>
          </p:cNvSpPr>
          <p:nvPr/>
        </p:nvSpPr>
        <p:spPr bwMode="auto">
          <a:xfrm>
            <a:off x="5528684" y="703939"/>
            <a:ext cx="936104" cy="216224"/>
          </a:xfrm>
          <a:prstGeom prst="rect">
            <a:avLst/>
          </a:prstGeom>
          <a:ln w="9525">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a:t>675</a:t>
            </a:r>
            <a:r>
              <a:rPr lang="ja-JP" altLang="en-US" sz="1100" dirty="0"/>
              <a:t>人</a:t>
            </a:r>
            <a:r>
              <a:rPr lang="en-US" altLang="ja-JP" sz="1100" dirty="0"/>
              <a:t>(</a:t>
            </a:r>
            <a:r>
              <a:rPr lang="ja-JP" altLang="en-US" sz="1100" dirty="0"/>
              <a:t> </a:t>
            </a:r>
            <a:r>
              <a:rPr lang="en-US" altLang="ja-JP" sz="1100" dirty="0"/>
              <a:t>20.8%)</a:t>
            </a:r>
          </a:p>
        </p:txBody>
      </p:sp>
      <p:sp>
        <p:nvSpPr>
          <p:cNvPr id="40" name="正方形/長方形 39"/>
          <p:cNvSpPr/>
          <p:nvPr/>
        </p:nvSpPr>
        <p:spPr>
          <a:xfrm>
            <a:off x="5849666" y="1003996"/>
            <a:ext cx="542927" cy="1506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dirty="0"/>
              <a:t>0.929</a:t>
            </a:r>
            <a:endParaRPr lang="ja-JP" altLang="en-US" sz="1100" dirty="0"/>
          </a:p>
        </p:txBody>
      </p:sp>
      <p:sp>
        <p:nvSpPr>
          <p:cNvPr id="41" name="正方形/長方形 40"/>
          <p:cNvSpPr/>
          <p:nvPr/>
        </p:nvSpPr>
        <p:spPr>
          <a:xfrm>
            <a:off x="5858571" y="188008"/>
            <a:ext cx="542927" cy="1506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dirty="0"/>
              <a:t>1.003</a:t>
            </a:r>
            <a:endParaRPr lang="ja-JP" altLang="en-US" sz="1100" dirty="0"/>
          </a:p>
        </p:txBody>
      </p:sp>
      <p:cxnSp>
        <p:nvCxnSpPr>
          <p:cNvPr id="43" name="直線矢印コネクタ 42"/>
          <p:cNvCxnSpPr/>
          <p:nvPr/>
        </p:nvCxnSpPr>
        <p:spPr>
          <a:xfrm>
            <a:off x="7281518" y="2513400"/>
            <a:ext cx="964268" cy="0"/>
          </a:xfrm>
          <a:prstGeom prst="straightConnector1">
            <a:avLst/>
          </a:prstGeom>
          <a:ln w="1270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45" name="直線矢印コネクタ 44"/>
          <p:cNvCxnSpPr/>
          <p:nvPr/>
        </p:nvCxnSpPr>
        <p:spPr>
          <a:xfrm>
            <a:off x="5710418" y="2513400"/>
            <a:ext cx="794988" cy="0"/>
          </a:xfrm>
          <a:prstGeom prst="straightConnector1">
            <a:avLst/>
          </a:prstGeom>
          <a:ln w="1270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46" name="正方形/長方形 45"/>
          <p:cNvSpPr/>
          <p:nvPr/>
        </p:nvSpPr>
        <p:spPr>
          <a:xfrm>
            <a:off x="4009606" y="2039217"/>
            <a:ext cx="542927" cy="200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dirty="0"/>
              <a:t>1.080</a:t>
            </a:r>
            <a:endParaRPr lang="ja-JP" altLang="en-US" sz="1100" dirty="0"/>
          </a:p>
        </p:txBody>
      </p:sp>
      <p:sp>
        <p:nvSpPr>
          <p:cNvPr id="52" name="Rectangle 22"/>
          <p:cNvSpPr>
            <a:spLocks noChangeArrowheads="1"/>
          </p:cNvSpPr>
          <p:nvPr/>
        </p:nvSpPr>
        <p:spPr bwMode="auto">
          <a:xfrm>
            <a:off x="3222684" y="2152622"/>
            <a:ext cx="617918" cy="339695"/>
          </a:xfrm>
          <a:prstGeom prst="rect">
            <a:avLst/>
          </a:prstGeom>
          <a:ln w="9525">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a:t>5,626</a:t>
            </a:r>
            <a:r>
              <a:rPr lang="ja-JP" altLang="en-US" sz="1100" dirty="0"/>
              <a:t>人</a:t>
            </a:r>
            <a:endParaRPr lang="en-US" altLang="ja-JP" sz="1100" dirty="0"/>
          </a:p>
          <a:p>
            <a:pPr algn="ctr"/>
            <a:r>
              <a:rPr lang="en-US" altLang="ja-JP" sz="1100" dirty="0"/>
              <a:t>( 35.6%)</a:t>
            </a:r>
          </a:p>
        </p:txBody>
      </p:sp>
      <p:sp>
        <p:nvSpPr>
          <p:cNvPr id="58" name="Rectangle 22"/>
          <p:cNvSpPr>
            <a:spLocks noChangeArrowheads="1"/>
          </p:cNvSpPr>
          <p:nvPr/>
        </p:nvSpPr>
        <p:spPr bwMode="auto">
          <a:xfrm>
            <a:off x="1974355" y="1361095"/>
            <a:ext cx="617918" cy="339695"/>
          </a:xfrm>
          <a:prstGeom prst="rect">
            <a:avLst/>
          </a:prstGeom>
          <a:ln w="9525">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a:t>5,729</a:t>
            </a:r>
            <a:r>
              <a:rPr lang="ja-JP" altLang="en-US" sz="1100" dirty="0"/>
              <a:t>人</a:t>
            </a:r>
            <a:endParaRPr lang="en-US" altLang="ja-JP" sz="1100" dirty="0"/>
          </a:p>
          <a:p>
            <a:pPr algn="ctr"/>
            <a:r>
              <a:rPr lang="en-US" altLang="ja-JP" sz="1100" dirty="0"/>
              <a:t>( 40.9%)</a:t>
            </a:r>
          </a:p>
        </p:txBody>
      </p:sp>
      <p:cxnSp>
        <p:nvCxnSpPr>
          <p:cNvPr id="60" name="直線コネクタ 59"/>
          <p:cNvCxnSpPr/>
          <p:nvPr/>
        </p:nvCxnSpPr>
        <p:spPr>
          <a:xfrm flipV="1">
            <a:off x="3203027" y="2051842"/>
            <a:ext cx="0" cy="691316"/>
          </a:xfrm>
          <a:prstGeom prst="line">
            <a:avLst/>
          </a:prstGeom>
          <a:ln w="1270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61" name="Rectangle 22"/>
          <p:cNvSpPr>
            <a:spLocks noChangeArrowheads="1"/>
          </p:cNvSpPr>
          <p:nvPr/>
        </p:nvSpPr>
        <p:spPr bwMode="auto">
          <a:xfrm>
            <a:off x="2534541" y="2256893"/>
            <a:ext cx="617918" cy="339695"/>
          </a:xfrm>
          <a:prstGeom prst="rect">
            <a:avLst/>
          </a:prstGeom>
          <a:ln w="9525">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a:t>4,288</a:t>
            </a:r>
            <a:r>
              <a:rPr lang="ja-JP" altLang="en-US" sz="1100" dirty="0"/>
              <a:t>人</a:t>
            </a:r>
            <a:endParaRPr lang="en-US" altLang="ja-JP" sz="1100" dirty="0"/>
          </a:p>
          <a:p>
            <a:pPr algn="ctr"/>
            <a:r>
              <a:rPr lang="en-US" altLang="ja-JP" sz="1100" dirty="0"/>
              <a:t>( 40.5%)</a:t>
            </a:r>
          </a:p>
        </p:txBody>
      </p:sp>
      <p:sp>
        <p:nvSpPr>
          <p:cNvPr id="64" name="Rectangle 3"/>
          <p:cNvSpPr>
            <a:spLocks noChangeArrowheads="1"/>
          </p:cNvSpPr>
          <p:nvPr/>
        </p:nvSpPr>
        <p:spPr bwMode="auto">
          <a:xfrm>
            <a:off x="3009397" y="3719241"/>
            <a:ext cx="799300" cy="400771"/>
          </a:xfrm>
          <a:prstGeom prst="rect">
            <a:avLst/>
          </a:prstGeom>
          <a:ln w="12700">
            <a:solidFill>
              <a:schemeClr val="tx1"/>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r>
              <a:rPr lang="ja-JP" altLang="en-US" sz="1200" dirty="0"/>
              <a:t>内子町</a:t>
            </a:r>
            <a:endParaRPr lang="en-US" altLang="ja-JP" sz="1200" dirty="0"/>
          </a:p>
          <a:p>
            <a:pPr algn="ctr"/>
            <a:r>
              <a:rPr lang="ja-JP" altLang="en-US" sz="1200" dirty="0"/>
              <a:t>（</a:t>
            </a:r>
            <a:r>
              <a:rPr lang="en-US" altLang="ja-JP" sz="1200" dirty="0"/>
              <a:t>8,618</a:t>
            </a:r>
            <a:r>
              <a:rPr lang="ja-JP" altLang="en-US" sz="1200" dirty="0"/>
              <a:t>人）</a:t>
            </a:r>
          </a:p>
        </p:txBody>
      </p:sp>
      <p:sp>
        <p:nvSpPr>
          <p:cNvPr id="66" name="Rectangle 3"/>
          <p:cNvSpPr>
            <a:spLocks noChangeArrowheads="1"/>
          </p:cNvSpPr>
          <p:nvPr/>
        </p:nvSpPr>
        <p:spPr bwMode="auto">
          <a:xfrm>
            <a:off x="1840070" y="2746670"/>
            <a:ext cx="799300" cy="400771"/>
          </a:xfrm>
          <a:prstGeom prst="rect">
            <a:avLst/>
          </a:prstGeom>
          <a:ln w="12700">
            <a:solidFill>
              <a:schemeClr val="tx1"/>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r>
              <a:rPr lang="ja-JP" altLang="en-US" sz="1200" dirty="0"/>
              <a:t>伊予市</a:t>
            </a:r>
            <a:endParaRPr lang="en-US" altLang="ja-JP" sz="1200" dirty="0"/>
          </a:p>
          <a:p>
            <a:pPr algn="ctr"/>
            <a:r>
              <a:rPr lang="ja-JP" altLang="en-US" sz="1200" dirty="0"/>
              <a:t>（</a:t>
            </a:r>
            <a:r>
              <a:rPr lang="en-US" altLang="ja-JP" sz="1200" smtClean="0"/>
              <a:t>1,847</a:t>
            </a:r>
            <a:r>
              <a:rPr lang="ja-JP" altLang="en-US" sz="1200" dirty="0"/>
              <a:t>人）</a:t>
            </a:r>
          </a:p>
        </p:txBody>
      </p:sp>
      <p:cxnSp>
        <p:nvCxnSpPr>
          <p:cNvPr id="67" name="直線コネクタ 66"/>
          <p:cNvCxnSpPr/>
          <p:nvPr/>
        </p:nvCxnSpPr>
        <p:spPr>
          <a:xfrm>
            <a:off x="2247606" y="1919464"/>
            <a:ext cx="0" cy="81372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直線コネクタ 69"/>
          <p:cNvCxnSpPr/>
          <p:nvPr/>
        </p:nvCxnSpPr>
        <p:spPr>
          <a:xfrm>
            <a:off x="2247607" y="1919463"/>
            <a:ext cx="555771" cy="0"/>
          </a:xfrm>
          <a:prstGeom prst="line">
            <a:avLst/>
          </a:prstGeom>
          <a:ln w="1270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76" name="正方形/長方形 75"/>
          <p:cNvSpPr/>
          <p:nvPr/>
        </p:nvSpPr>
        <p:spPr>
          <a:xfrm>
            <a:off x="4362359" y="3112108"/>
            <a:ext cx="509516" cy="1994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dirty="0"/>
              <a:t>1.072</a:t>
            </a:r>
            <a:endParaRPr lang="ja-JP" altLang="en-US" sz="1100" dirty="0"/>
          </a:p>
        </p:txBody>
      </p:sp>
      <p:sp>
        <p:nvSpPr>
          <p:cNvPr id="79" name="Rectangle 3"/>
          <p:cNvSpPr>
            <a:spLocks noChangeArrowheads="1"/>
          </p:cNvSpPr>
          <p:nvPr/>
        </p:nvSpPr>
        <p:spPr bwMode="auto">
          <a:xfrm>
            <a:off x="1725353" y="3680296"/>
            <a:ext cx="752891" cy="400771"/>
          </a:xfrm>
          <a:prstGeom prst="rect">
            <a:avLst/>
          </a:prstGeom>
          <a:ln w="12700">
            <a:solidFill>
              <a:schemeClr val="tx1"/>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r>
              <a:rPr lang="ja-JP" altLang="en-US" sz="1200" dirty="0"/>
              <a:t>大洲市</a:t>
            </a:r>
            <a:endParaRPr lang="en-US" altLang="ja-JP" sz="1200" dirty="0"/>
          </a:p>
          <a:p>
            <a:pPr algn="ctr"/>
            <a:r>
              <a:rPr lang="ja-JP" altLang="en-US" sz="1200" dirty="0"/>
              <a:t>（</a:t>
            </a:r>
            <a:r>
              <a:rPr lang="en-US" altLang="ja-JP" sz="1200" dirty="0"/>
              <a:t>21,379</a:t>
            </a:r>
            <a:r>
              <a:rPr lang="ja-JP" altLang="en-US" sz="1200" dirty="0"/>
              <a:t>人）</a:t>
            </a:r>
          </a:p>
        </p:txBody>
      </p:sp>
      <p:cxnSp>
        <p:nvCxnSpPr>
          <p:cNvPr id="80" name="直線矢印コネクタ 79"/>
          <p:cNvCxnSpPr/>
          <p:nvPr/>
        </p:nvCxnSpPr>
        <p:spPr>
          <a:xfrm>
            <a:off x="2471239" y="3896089"/>
            <a:ext cx="538159" cy="0"/>
          </a:xfrm>
          <a:prstGeom prst="straightConnector1">
            <a:avLst/>
          </a:prstGeom>
          <a:ln w="1270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81" name="Rectangle 22"/>
          <p:cNvSpPr>
            <a:spLocks noChangeArrowheads="1"/>
          </p:cNvSpPr>
          <p:nvPr/>
        </p:nvSpPr>
        <p:spPr bwMode="auto">
          <a:xfrm>
            <a:off x="2431358" y="3950729"/>
            <a:ext cx="617918" cy="339695"/>
          </a:xfrm>
          <a:prstGeom prst="rect">
            <a:avLst/>
          </a:prstGeom>
          <a:ln w="9525">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a:t>1,351</a:t>
            </a:r>
            <a:r>
              <a:rPr lang="ja-JP" altLang="en-US" sz="1100" dirty="0"/>
              <a:t>人</a:t>
            </a:r>
            <a:endParaRPr lang="en-US" altLang="ja-JP" sz="1100" dirty="0"/>
          </a:p>
          <a:p>
            <a:pPr algn="ctr"/>
            <a:r>
              <a:rPr lang="en-US" altLang="ja-JP" sz="1100" dirty="0"/>
              <a:t>( 15.7%)</a:t>
            </a:r>
          </a:p>
        </p:txBody>
      </p:sp>
      <p:sp>
        <p:nvSpPr>
          <p:cNvPr id="82" name="Rectangle 3"/>
          <p:cNvSpPr>
            <a:spLocks noChangeArrowheads="1"/>
          </p:cNvSpPr>
          <p:nvPr/>
        </p:nvSpPr>
        <p:spPr bwMode="auto">
          <a:xfrm>
            <a:off x="1373427" y="4732883"/>
            <a:ext cx="799300" cy="400771"/>
          </a:xfrm>
          <a:prstGeom prst="rect">
            <a:avLst/>
          </a:prstGeom>
          <a:ln w="12700">
            <a:solidFill>
              <a:schemeClr val="tx1"/>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r>
              <a:rPr lang="ja-JP" altLang="en-US" sz="1200" dirty="0"/>
              <a:t>西予市</a:t>
            </a:r>
            <a:endParaRPr lang="en-US" altLang="ja-JP" sz="1200" dirty="0"/>
          </a:p>
          <a:p>
            <a:pPr algn="ctr"/>
            <a:r>
              <a:rPr lang="ja-JP" altLang="en-US" sz="1200" dirty="0"/>
              <a:t>（</a:t>
            </a:r>
            <a:r>
              <a:rPr lang="en-US" altLang="ja-JP" sz="1200" dirty="0"/>
              <a:t>18,892</a:t>
            </a:r>
            <a:r>
              <a:rPr lang="ja-JP" altLang="en-US" sz="1200" dirty="0"/>
              <a:t>人）</a:t>
            </a:r>
          </a:p>
        </p:txBody>
      </p:sp>
      <p:sp>
        <p:nvSpPr>
          <p:cNvPr id="83" name="Rectangle 3"/>
          <p:cNvSpPr>
            <a:spLocks noChangeArrowheads="1"/>
          </p:cNvSpPr>
          <p:nvPr/>
        </p:nvSpPr>
        <p:spPr bwMode="auto">
          <a:xfrm>
            <a:off x="708954" y="3934757"/>
            <a:ext cx="799300" cy="400771"/>
          </a:xfrm>
          <a:prstGeom prst="rect">
            <a:avLst/>
          </a:prstGeom>
          <a:ln w="12700">
            <a:solidFill>
              <a:schemeClr val="tx1"/>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r>
              <a:rPr lang="ja-JP" altLang="en-US" sz="1200" dirty="0"/>
              <a:t>八幡浜市</a:t>
            </a:r>
            <a:endParaRPr lang="en-US" altLang="ja-JP" sz="1200" dirty="0"/>
          </a:p>
          <a:p>
            <a:pPr algn="ctr"/>
            <a:r>
              <a:rPr lang="ja-JP" altLang="en-US" sz="1200" dirty="0"/>
              <a:t>（</a:t>
            </a:r>
            <a:r>
              <a:rPr lang="en-US" altLang="ja-JP" sz="1200" dirty="0"/>
              <a:t>18,208</a:t>
            </a:r>
            <a:r>
              <a:rPr lang="ja-JP" altLang="en-US" sz="1200" dirty="0"/>
              <a:t>人）</a:t>
            </a:r>
          </a:p>
        </p:txBody>
      </p:sp>
      <p:sp>
        <p:nvSpPr>
          <p:cNvPr id="84" name="Rectangle 3"/>
          <p:cNvSpPr>
            <a:spLocks noChangeArrowheads="1"/>
          </p:cNvSpPr>
          <p:nvPr/>
        </p:nvSpPr>
        <p:spPr bwMode="auto">
          <a:xfrm>
            <a:off x="184762" y="3171745"/>
            <a:ext cx="704312" cy="405780"/>
          </a:xfrm>
          <a:prstGeom prst="rect">
            <a:avLst/>
          </a:prstGeom>
          <a:ln w="12700">
            <a:solidFill>
              <a:schemeClr val="tx1"/>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r>
              <a:rPr lang="ja-JP" altLang="en-US" sz="1200" dirty="0"/>
              <a:t>伊方町</a:t>
            </a:r>
            <a:endParaRPr lang="en-US" altLang="ja-JP" sz="1200" dirty="0"/>
          </a:p>
          <a:p>
            <a:pPr algn="ctr"/>
            <a:r>
              <a:rPr lang="ja-JP" altLang="en-US" sz="1200" dirty="0"/>
              <a:t>（</a:t>
            </a:r>
            <a:r>
              <a:rPr lang="en-US" altLang="ja-JP" sz="1200" dirty="0"/>
              <a:t>5,312</a:t>
            </a:r>
            <a:r>
              <a:rPr lang="ja-JP" altLang="en-US" sz="1200" dirty="0"/>
              <a:t>人）</a:t>
            </a:r>
          </a:p>
        </p:txBody>
      </p:sp>
      <p:sp>
        <p:nvSpPr>
          <p:cNvPr id="85" name="Rectangle 3"/>
          <p:cNvSpPr>
            <a:spLocks noChangeArrowheads="1"/>
          </p:cNvSpPr>
          <p:nvPr/>
        </p:nvSpPr>
        <p:spPr bwMode="auto">
          <a:xfrm>
            <a:off x="689392" y="5426509"/>
            <a:ext cx="799300" cy="400771"/>
          </a:xfrm>
          <a:prstGeom prst="rect">
            <a:avLst/>
          </a:prstGeom>
          <a:ln w="12700">
            <a:solidFill>
              <a:schemeClr val="tx1"/>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r>
              <a:rPr lang="ja-JP" altLang="en-US" sz="1200" dirty="0"/>
              <a:t>宇和島市</a:t>
            </a:r>
            <a:endParaRPr lang="en-US" altLang="ja-JP" sz="1200" dirty="0"/>
          </a:p>
          <a:p>
            <a:pPr algn="ctr"/>
            <a:r>
              <a:rPr lang="ja-JP" altLang="en-US" sz="1200" dirty="0"/>
              <a:t>（</a:t>
            </a:r>
            <a:r>
              <a:rPr lang="en-US" altLang="ja-JP" sz="1200" dirty="0"/>
              <a:t>18,892</a:t>
            </a:r>
            <a:r>
              <a:rPr lang="ja-JP" altLang="en-US" sz="1200" dirty="0"/>
              <a:t>人）</a:t>
            </a:r>
          </a:p>
        </p:txBody>
      </p:sp>
      <p:sp>
        <p:nvSpPr>
          <p:cNvPr id="86" name="Rectangle 3"/>
          <p:cNvSpPr>
            <a:spLocks noChangeArrowheads="1"/>
          </p:cNvSpPr>
          <p:nvPr/>
        </p:nvSpPr>
        <p:spPr bwMode="auto">
          <a:xfrm>
            <a:off x="681810" y="6349474"/>
            <a:ext cx="803656" cy="405780"/>
          </a:xfrm>
          <a:prstGeom prst="rect">
            <a:avLst/>
          </a:prstGeom>
          <a:ln w="12700">
            <a:solidFill>
              <a:schemeClr val="tx1"/>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r>
              <a:rPr lang="ja-JP" altLang="en-US" sz="1200" dirty="0"/>
              <a:t>愛南町</a:t>
            </a:r>
            <a:endParaRPr lang="en-US" altLang="ja-JP" sz="1200" dirty="0"/>
          </a:p>
          <a:p>
            <a:pPr algn="ctr"/>
            <a:r>
              <a:rPr lang="ja-JP" altLang="en-US" sz="1200" dirty="0"/>
              <a:t>（</a:t>
            </a:r>
            <a:r>
              <a:rPr lang="en-US" altLang="ja-JP" sz="1200" dirty="0"/>
              <a:t>10,228</a:t>
            </a:r>
            <a:r>
              <a:rPr lang="ja-JP" altLang="en-US" sz="1200" dirty="0"/>
              <a:t>人）</a:t>
            </a:r>
          </a:p>
        </p:txBody>
      </p:sp>
      <p:sp>
        <p:nvSpPr>
          <p:cNvPr id="87" name="Rectangle 3"/>
          <p:cNvSpPr>
            <a:spLocks noChangeArrowheads="1"/>
          </p:cNvSpPr>
          <p:nvPr/>
        </p:nvSpPr>
        <p:spPr bwMode="auto">
          <a:xfrm>
            <a:off x="2369136" y="5295072"/>
            <a:ext cx="803656" cy="405780"/>
          </a:xfrm>
          <a:prstGeom prst="rect">
            <a:avLst/>
          </a:prstGeom>
          <a:ln w="12700">
            <a:solidFill>
              <a:schemeClr val="tx1"/>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r>
              <a:rPr lang="ja-JP" altLang="en-US" sz="1200" dirty="0"/>
              <a:t>鬼北町</a:t>
            </a:r>
            <a:endParaRPr lang="en-US" altLang="ja-JP" sz="1200" dirty="0"/>
          </a:p>
          <a:p>
            <a:pPr algn="ctr"/>
            <a:r>
              <a:rPr lang="ja-JP" altLang="en-US" sz="1200" dirty="0"/>
              <a:t>（</a:t>
            </a:r>
            <a:r>
              <a:rPr lang="en-US" altLang="ja-JP" sz="1200" dirty="0"/>
              <a:t>4,762</a:t>
            </a:r>
            <a:r>
              <a:rPr lang="ja-JP" altLang="en-US" sz="1200" dirty="0"/>
              <a:t>人）</a:t>
            </a:r>
          </a:p>
        </p:txBody>
      </p:sp>
      <p:sp>
        <p:nvSpPr>
          <p:cNvPr id="89" name="Rectangle 3"/>
          <p:cNvSpPr>
            <a:spLocks noChangeArrowheads="1"/>
          </p:cNvSpPr>
          <p:nvPr/>
        </p:nvSpPr>
        <p:spPr bwMode="auto">
          <a:xfrm>
            <a:off x="2378282" y="6152595"/>
            <a:ext cx="803656" cy="405780"/>
          </a:xfrm>
          <a:prstGeom prst="rect">
            <a:avLst/>
          </a:prstGeom>
          <a:ln w="12700">
            <a:solidFill>
              <a:schemeClr val="tx1"/>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r>
              <a:rPr lang="ja-JP" altLang="en-US" sz="1200" dirty="0"/>
              <a:t>松野町</a:t>
            </a:r>
            <a:endParaRPr lang="en-US" altLang="ja-JP" sz="1200" dirty="0"/>
          </a:p>
          <a:p>
            <a:pPr algn="ctr"/>
            <a:r>
              <a:rPr lang="ja-JP" altLang="en-US" sz="1200" dirty="0"/>
              <a:t>（</a:t>
            </a:r>
            <a:r>
              <a:rPr lang="en-US" altLang="ja-JP" sz="1200" dirty="0"/>
              <a:t>2,062</a:t>
            </a:r>
            <a:r>
              <a:rPr lang="ja-JP" altLang="en-US" sz="1200" dirty="0"/>
              <a:t>人）</a:t>
            </a:r>
          </a:p>
        </p:txBody>
      </p:sp>
      <p:sp>
        <p:nvSpPr>
          <p:cNvPr id="101" name="Rectangle 22"/>
          <p:cNvSpPr>
            <a:spLocks noChangeArrowheads="1"/>
          </p:cNvSpPr>
          <p:nvPr/>
        </p:nvSpPr>
        <p:spPr bwMode="auto">
          <a:xfrm>
            <a:off x="1579706" y="2366032"/>
            <a:ext cx="617918" cy="339695"/>
          </a:xfrm>
          <a:prstGeom prst="rect">
            <a:avLst/>
          </a:prstGeom>
          <a:ln w="9525">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a:t>5,102</a:t>
            </a:r>
            <a:r>
              <a:rPr lang="ja-JP" altLang="en-US" sz="1100" dirty="0"/>
              <a:t>人</a:t>
            </a:r>
            <a:endParaRPr lang="en-US" altLang="ja-JP" sz="1100" dirty="0"/>
          </a:p>
          <a:p>
            <a:pPr algn="ctr"/>
            <a:r>
              <a:rPr lang="en-US" altLang="ja-JP" sz="1100" dirty="0"/>
              <a:t>( 27.6%)</a:t>
            </a:r>
          </a:p>
        </p:txBody>
      </p:sp>
      <p:cxnSp>
        <p:nvCxnSpPr>
          <p:cNvPr id="99" name="直線コネクタ 98"/>
          <p:cNvCxnSpPr/>
          <p:nvPr/>
        </p:nvCxnSpPr>
        <p:spPr>
          <a:xfrm>
            <a:off x="1083638" y="1254788"/>
            <a:ext cx="0" cy="1995026"/>
          </a:xfrm>
          <a:prstGeom prst="line">
            <a:avLst/>
          </a:prstGeom>
        </p:spPr>
        <p:style>
          <a:lnRef idx="2">
            <a:schemeClr val="accent3"/>
          </a:lnRef>
          <a:fillRef idx="0">
            <a:schemeClr val="accent3"/>
          </a:fillRef>
          <a:effectRef idx="1">
            <a:schemeClr val="accent3"/>
          </a:effectRef>
          <a:fontRef idx="minor">
            <a:schemeClr val="tx1"/>
          </a:fontRef>
        </p:style>
      </p:cxnSp>
      <p:cxnSp>
        <p:nvCxnSpPr>
          <p:cNvPr id="104" name="直線コネクタ 103"/>
          <p:cNvCxnSpPr/>
          <p:nvPr/>
        </p:nvCxnSpPr>
        <p:spPr>
          <a:xfrm flipH="1">
            <a:off x="1083638" y="1254788"/>
            <a:ext cx="2756964" cy="0"/>
          </a:xfrm>
          <a:prstGeom prst="line">
            <a:avLst/>
          </a:prstGeom>
        </p:spPr>
        <p:style>
          <a:lnRef idx="2">
            <a:schemeClr val="accent3"/>
          </a:lnRef>
          <a:fillRef idx="0">
            <a:schemeClr val="accent3"/>
          </a:fillRef>
          <a:effectRef idx="1">
            <a:schemeClr val="accent3"/>
          </a:effectRef>
          <a:fontRef idx="minor">
            <a:schemeClr val="tx1"/>
          </a:fontRef>
        </p:style>
      </p:cxnSp>
      <p:cxnSp>
        <p:nvCxnSpPr>
          <p:cNvPr id="107" name="直線コネクタ 106"/>
          <p:cNvCxnSpPr/>
          <p:nvPr/>
        </p:nvCxnSpPr>
        <p:spPr>
          <a:xfrm flipV="1">
            <a:off x="3840602" y="1254789"/>
            <a:ext cx="0" cy="664675"/>
          </a:xfrm>
          <a:prstGeom prst="line">
            <a:avLst/>
          </a:prstGeom>
        </p:spPr>
        <p:style>
          <a:lnRef idx="2">
            <a:schemeClr val="accent3"/>
          </a:lnRef>
          <a:fillRef idx="0">
            <a:schemeClr val="accent3"/>
          </a:fillRef>
          <a:effectRef idx="1">
            <a:schemeClr val="accent3"/>
          </a:effectRef>
          <a:fontRef idx="minor">
            <a:schemeClr val="tx1"/>
          </a:fontRef>
        </p:style>
      </p:cxnSp>
      <p:cxnSp>
        <p:nvCxnSpPr>
          <p:cNvPr id="110" name="直線コネクタ 109"/>
          <p:cNvCxnSpPr/>
          <p:nvPr/>
        </p:nvCxnSpPr>
        <p:spPr>
          <a:xfrm flipH="1">
            <a:off x="3840602" y="1919463"/>
            <a:ext cx="953660" cy="0"/>
          </a:xfrm>
          <a:prstGeom prst="line">
            <a:avLst/>
          </a:prstGeom>
        </p:spPr>
        <p:style>
          <a:lnRef idx="2">
            <a:schemeClr val="accent3"/>
          </a:lnRef>
          <a:fillRef idx="0">
            <a:schemeClr val="accent3"/>
          </a:fillRef>
          <a:effectRef idx="1">
            <a:schemeClr val="accent3"/>
          </a:effectRef>
          <a:fontRef idx="minor">
            <a:schemeClr val="tx1"/>
          </a:fontRef>
        </p:style>
      </p:cxnSp>
      <p:cxnSp>
        <p:nvCxnSpPr>
          <p:cNvPr id="112" name="直線コネクタ 111"/>
          <p:cNvCxnSpPr/>
          <p:nvPr/>
        </p:nvCxnSpPr>
        <p:spPr>
          <a:xfrm flipV="1">
            <a:off x="4794262" y="1931900"/>
            <a:ext cx="0" cy="957874"/>
          </a:xfrm>
          <a:prstGeom prst="line">
            <a:avLst/>
          </a:prstGeom>
        </p:spPr>
        <p:style>
          <a:lnRef idx="2">
            <a:schemeClr val="accent3"/>
          </a:lnRef>
          <a:fillRef idx="0">
            <a:schemeClr val="accent3"/>
          </a:fillRef>
          <a:effectRef idx="1">
            <a:schemeClr val="accent3"/>
          </a:effectRef>
          <a:fontRef idx="minor">
            <a:schemeClr val="tx1"/>
          </a:fontRef>
        </p:style>
      </p:cxnSp>
      <p:cxnSp>
        <p:nvCxnSpPr>
          <p:cNvPr id="114" name="直線コネクタ 113"/>
          <p:cNvCxnSpPr/>
          <p:nvPr/>
        </p:nvCxnSpPr>
        <p:spPr>
          <a:xfrm flipH="1">
            <a:off x="1074495" y="3249815"/>
            <a:ext cx="2688250" cy="10139"/>
          </a:xfrm>
          <a:prstGeom prst="line">
            <a:avLst/>
          </a:prstGeom>
        </p:spPr>
        <p:style>
          <a:lnRef idx="2">
            <a:schemeClr val="accent3"/>
          </a:lnRef>
          <a:fillRef idx="0">
            <a:schemeClr val="accent3"/>
          </a:fillRef>
          <a:effectRef idx="1">
            <a:schemeClr val="accent3"/>
          </a:effectRef>
          <a:fontRef idx="minor">
            <a:schemeClr val="tx1"/>
          </a:fontRef>
        </p:style>
      </p:cxnSp>
      <p:cxnSp>
        <p:nvCxnSpPr>
          <p:cNvPr id="117" name="直線コネクタ 116"/>
          <p:cNvCxnSpPr/>
          <p:nvPr/>
        </p:nvCxnSpPr>
        <p:spPr>
          <a:xfrm flipV="1">
            <a:off x="3762745" y="2889775"/>
            <a:ext cx="0" cy="344211"/>
          </a:xfrm>
          <a:prstGeom prst="line">
            <a:avLst/>
          </a:prstGeom>
        </p:spPr>
        <p:style>
          <a:lnRef idx="2">
            <a:schemeClr val="accent3"/>
          </a:lnRef>
          <a:fillRef idx="0">
            <a:schemeClr val="accent3"/>
          </a:fillRef>
          <a:effectRef idx="1">
            <a:schemeClr val="accent3"/>
          </a:effectRef>
          <a:fontRef idx="minor">
            <a:schemeClr val="tx1"/>
          </a:fontRef>
        </p:style>
      </p:cxnSp>
      <p:cxnSp>
        <p:nvCxnSpPr>
          <p:cNvPr id="120" name="直線コネクタ 119"/>
          <p:cNvCxnSpPr/>
          <p:nvPr/>
        </p:nvCxnSpPr>
        <p:spPr>
          <a:xfrm flipV="1">
            <a:off x="3751252" y="2889775"/>
            <a:ext cx="1059632" cy="1"/>
          </a:xfrm>
          <a:prstGeom prst="line">
            <a:avLst/>
          </a:prstGeom>
        </p:spPr>
        <p:style>
          <a:lnRef idx="2">
            <a:schemeClr val="accent3"/>
          </a:lnRef>
          <a:fillRef idx="0">
            <a:schemeClr val="accent3"/>
          </a:fillRef>
          <a:effectRef idx="1">
            <a:schemeClr val="accent3"/>
          </a:effectRef>
          <a:fontRef idx="minor">
            <a:schemeClr val="tx1"/>
          </a:fontRef>
        </p:style>
      </p:cxnSp>
      <p:sp>
        <p:nvSpPr>
          <p:cNvPr id="2" name="角丸四角形 1"/>
          <p:cNvSpPr/>
          <p:nvPr/>
        </p:nvSpPr>
        <p:spPr>
          <a:xfrm>
            <a:off x="368750" y="1085346"/>
            <a:ext cx="1468476" cy="27574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200" dirty="0"/>
              <a:t>松山地域就業圏域</a:t>
            </a:r>
          </a:p>
        </p:txBody>
      </p:sp>
      <p:sp>
        <p:nvSpPr>
          <p:cNvPr id="124" name="正方形/長方形 123"/>
          <p:cNvSpPr/>
          <p:nvPr/>
        </p:nvSpPr>
        <p:spPr>
          <a:xfrm>
            <a:off x="186842" y="2962177"/>
            <a:ext cx="509516" cy="1994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dirty="0"/>
              <a:t>1.161</a:t>
            </a:r>
            <a:endParaRPr lang="ja-JP" altLang="en-US" sz="1100" dirty="0"/>
          </a:p>
        </p:txBody>
      </p:sp>
      <p:sp>
        <p:nvSpPr>
          <p:cNvPr id="125" name="正方形/長方形 124"/>
          <p:cNvSpPr/>
          <p:nvPr/>
        </p:nvSpPr>
        <p:spPr>
          <a:xfrm>
            <a:off x="1931563" y="3477406"/>
            <a:ext cx="529955" cy="1994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dirty="0"/>
              <a:t>1.029</a:t>
            </a:r>
            <a:endParaRPr lang="ja-JP" altLang="en-US" sz="1100" dirty="0"/>
          </a:p>
        </p:txBody>
      </p:sp>
      <p:cxnSp>
        <p:nvCxnSpPr>
          <p:cNvPr id="119" name="直線コネクタ 118"/>
          <p:cNvCxnSpPr/>
          <p:nvPr/>
        </p:nvCxnSpPr>
        <p:spPr>
          <a:xfrm flipV="1">
            <a:off x="1609869" y="3397442"/>
            <a:ext cx="2260896" cy="7944"/>
          </a:xfrm>
          <a:prstGeom prst="line">
            <a:avLst/>
          </a:prstGeom>
        </p:spPr>
        <p:style>
          <a:lnRef idx="2">
            <a:schemeClr val="accent5"/>
          </a:lnRef>
          <a:fillRef idx="0">
            <a:schemeClr val="accent5"/>
          </a:fillRef>
          <a:effectRef idx="1">
            <a:schemeClr val="accent5"/>
          </a:effectRef>
          <a:fontRef idx="minor">
            <a:schemeClr val="tx1"/>
          </a:fontRef>
        </p:style>
      </p:cxnSp>
      <p:cxnSp>
        <p:nvCxnSpPr>
          <p:cNvPr id="126" name="直線コネクタ 125"/>
          <p:cNvCxnSpPr/>
          <p:nvPr/>
        </p:nvCxnSpPr>
        <p:spPr>
          <a:xfrm>
            <a:off x="1622603" y="4512985"/>
            <a:ext cx="2260896" cy="0"/>
          </a:xfrm>
          <a:prstGeom prst="line">
            <a:avLst/>
          </a:prstGeom>
        </p:spPr>
        <p:style>
          <a:lnRef idx="2">
            <a:schemeClr val="accent5"/>
          </a:lnRef>
          <a:fillRef idx="0">
            <a:schemeClr val="accent5"/>
          </a:fillRef>
          <a:effectRef idx="1">
            <a:schemeClr val="accent5"/>
          </a:effectRef>
          <a:fontRef idx="minor">
            <a:schemeClr val="tx1"/>
          </a:fontRef>
        </p:style>
      </p:cxnSp>
      <p:cxnSp>
        <p:nvCxnSpPr>
          <p:cNvPr id="127" name="直線コネクタ 126"/>
          <p:cNvCxnSpPr/>
          <p:nvPr/>
        </p:nvCxnSpPr>
        <p:spPr>
          <a:xfrm flipH="1" flipV="1">
            <a:off x="3877151" y="3389499"/>
            <a:ext cx="0" cy="1115543"/>
          </a:xfrm>
          <a:prstGeom prst="line">
            <a:avLst/>
          </a:prstGeom>
        </p:spPr>
        <p:style>
          <a:lnRef idx="2">
            <a:schemeClr val="accent5"/>
          </a:lnRef>
          <a:fillRef idx="0">
            <a:schemeClr val="accent5"/>
          </a:fillRef>
          <a:effectRef idx="1">
            <a:schemeClr val="accent5"/>
          </a:effectRef>
          <a:fontRef idx="minor">
            <a:schemeClr val="tx1"/>
          </a:fontRef>
        </p:style>
      </p:cxnSp>
      <p:cxnSp>
        <p:nvCxnSpPr>
          <p:cNvPr id="132" name="直線コネクタ 131"/>
          <p:cNvCxnSpPr/>
          <p:nvPr/>
        </p:nvCxnSpPr>
        <p:spPr>
          <a:xfrm flipH="1" flipV="1">
            <a:off x="1622603" y="3376985"/>
            <a:ext cx="0" cy="1115543"/>
          </a:xfrm>
          <a:prstGeom prst="line">
            <a:avLst/>
          </a:prstGeom>
        </p:spPr>
        <p:style>
          <a:lnRef idx="2">
            <a:schemeClr val="accent5"/>
          </a:lnRef>
          <a:fillRef idx="0">
            <a:schemeClr val="accent5"/>
          </a:fillRef>
          <a:effectRef idx="1">
            <a:schemeClr val="accent5"/>
          </a:effectRef>
          <a:fontRef idx="minor">
            <a:schemeClr val="tx1"/>
          </a:fontRef>
        </p:style>
      </p:cxnSp>
      <p:cxnSp>
        <p:nvCxnSpPr>
          <p:cNvPr id="135" name="直線コネクタ 134"/>
          <p:cNvCxnSpPr>
            <a:stCxn id="84" idx="2"/>
          </p:cNvCxnSpPr>
          <p:nvPr/>
        </p:nvCxnSpPr>
        <p:spPr>
          <a:xfrm>
            <a:off x="536918" y="3577526"/>
            <a:ext cx="0" cy="53478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6" name="直線矢印コネクタ 135"/>
          <p:cNvCxnSpPr/>
          <p:nvPr/>
        </p:nvCxnSpPr>
        <p:spPr>
          <a:xfrm>
            <a:off x="536183" y="4123773"/>
            <a:ext cx="193548" cy="0"/>
          </a:xfrm>
          <a:prstGeom prst="straightConnector1">
            <a:avLst/>
          </a:prstGeom>
          <a:ln w="1270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39" name="Rectangle 22"/>
          <p:cNvSpPr>
            <a:spLocks noChangeArrowheads="1"/>
          </p:cNvSpPr>
          <p:nvPr/>
        </p:nvSpPr>
        <p:spPr bwMode="auto">
          <a:xfrm>
            <a:off x="593014" y="3668544"/>
            <a:ext cx="915240" cy="211241"/>
          </a:xfrm>
          <a:prstGeom prst="rect">
            <a:avLst/>
          </a:prstGeom>
          <a:ln w="9525">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a:t>619</a:t>
            </a:r>
            <a:r>
              <a:rPr lang="ja-JP" altLang="en-US" sz="1100" dirty="0"/>
              <a:t>人</a:t>
            </a:r>
            <a:r>
              <a:rPr lang="en-US" altLang="ja-JP" sz="1100" dirty="0"/>
              <a:t>( 11.7%)</a:t>
            </a:r>
          </a:p>
        </p:txBody>
      </p:sp>
      <p:sp>
        <p:nvSpPr>
          <p:cNvPr id="140" name="正方形/長方形 139"/>
          <p:cNvSpPr/>
          <p:nvPr/>
        </p:nvSpPr>
        <p:spPr>
          <a:xfrm>
            <a:off x="708954" y="4341132"/>
            <a:ext cx="509516" cy="1994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dirty="0"/>
              <a:t>1.025</a:t>
            </a:r>
            <a:endParaRPr lang="ja-JP" altLang="en-US" sz="1100" dirty="0"/>
          </a:p>
        </p:txBody>
      </p:sp>
      <p:sp>
        <p:nvSpPr>
          <p:cNvPr id="141" name="正方形/長方形 140"/>
          <p:cNvSpPr/>
          <p:nvPr/>
        </p:nvSpPr>
        <p:spPr>
          <a:xfrm>
            <a:off x="2163862" y="4721980"/>
            <a:ext cx="509516" cy="1994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dirty="0"/>
              <a:t>0.942</a:t>
            </a:r>
            <a:endParaRPr lang="ja-JP" altLang="en-US" sz="1100" dirty="0"/>
          </a:p>
        </p:txBody>
      </p:sp>
      <p:cxnSp>
        <p:nvCxnSpPr>
          <p:cNvPr id="143" name="直線コネクタ 142"/>
          <p:cNvCxnSpPr/>
          <p:nvPr/>
        </p:nvCxnSpPr>
        <p:spPr>
          <a:xfrm>
            <a:off x="117230" y="2889775"/>
            <a:ext cx="846482" cy="1"/>
          </a:xfrm>
          <a:prstGeom prst="line">
            <a:avLst/>
          </a:prstGeom>
        </p:spPr>
        <p:style>
          <a:lnRef idx="2">
            <a:schemeClr val="accent6"/>
          </a:lnRef>
          <a:fillRef idx="0">
            <a:schemeClr val="accent6"/>
          </a:fillRef>
          <a:effectRef idx="1">
            <a:schemeClr val="accent6"/>
          </a:effectRef>
          <a:fontRef idx="minor">
            <a:schemeClr val="tx1"/>
          </a:fontRef>
        </p:style>
      </p:cxnSp>
      <p:cxnSp>
        <p:nvCxnSpPr>
          <p:cNvPr id="144" name="直線コネクタ 143"/>
          <p:cNvCxnSpPr/>
          <p:nvPr/>
        </p:nvCxnSpPr>
        <p:spPr>
          <a:xfrm>
            <a:off x="121232" y="4621591"/>
            <a:ext cx="1453296" cy="0"/>
          </a:xfrm>
          <a:prstGeom prst="line">
            <a:avLst/>
          </a:prstGeom>
        </p:spPr>
        <p:style>
          <a:lnRef idx="2">
            <a:schemeClr val="accent6"/>
          </a:lnRef>
          <a:fillRef idx="0">
            <a:schemeClr val="accent6"/>
          </a:fillRef>
          <a:effectRef idx="1">
            <a:schemeClr val="accent6"/>
          </a:effectRef>
          <a:fontRef idx="minor">
            <a:schemeClr val="tx1"/>
          </a:fontRef>
        </p:style>
      </p:cxnSp>
      <p:cxnSp>
        <p:nvCxnSpPr>
          <p:cNvPr id="146" name="直線コネクタ 145"/>
          <p:cNvCxnSpPr/>
          <p:nvPr/>
        </p:nvCxnSpPr>
        <p:spPr>
          <a:xfrm>
            <a:off x="121232" y="2889775"/>
            <a:ext cx="0" cy="1731816"/>
          </a:xfrm>
          <a:prstGeom prst="line">
            <a:avLst/>
          </a:prstGeom>
          <a:ln w="12700"/>
        </p:spPr>
        <p:style>
          <a:lnRef idx="2">
            <a:schemeClr val="accent6"/>
          </a:lnRef>
          <a:fillRef idx="0">
            <a:schemeClr val="accent6"/>
          </a:fillRef>
          <a:effectRef idx="1">
            <a:schemeClr val="accent6"/>
          </a:effectRef>
          <a:fontRef idx="minor">
            <a:schemeClr val="tx1"/>
          </a:fontRef>
        </p:style>
      </p:cxnSp>
      <p:cxnSp>
        <p:nvCxnSpPr>
          <p:cNvPr id="153" name="直線コネクタ 152"/>
          <p:cNvCxnSpPr/>
          <p:nvPr/>
        </p:nvCxnSpPr>
        <p:spPr>
          <a:xfrm flipH="1">
            <a:off x="946402" y="2889776"/>
            <a:ext cx="0" cy="687333"/>
          </a:xfrm>
          <a:prstGeom prst="line">
            <a:avLst/>
          </a:prstGeom>
        </p:spPr>
        <p:style>
          <a:lnRef idx="2">
            <a:schemeClr val="accent6"/>
          </a:lnRef>
          <a:fillRef idx="0">
            <a:schemeClr val="accent6"/>
          </a:fillRef>
          <a:effectRef idx="1">
            <a:schemeClr val="accent6"/>
          </a:effectRef>
          <a:fontRef idx="minor">
            <a:schemeClr val="tx1"/>
          </a:fontRef>
        </p:style>
      </p:cxnSp>
      <p:cxnSp>
        <p:nvCxnSpPr>
          <p:cNvPr id="156" name="直線コネクタ 155"/>
          <p:cNvCxnSpPr/>
          <p:nvPr/>
        </p:nvCxnSpPr>
        <p:spPr>
          <a:xfrm flipV="1">
            <a:off x="946402" y="3577109"/>
            <a:ext cx="633304" cy="417"/>
          </a:xfrm>
          <a:prstGeom prst="line">
            <a:avLst/>
          </a:prstGeom>
        </p:spPr>
        <p:style>
          <a:lnRef idx="2">
            <a:schemeClr val="accent6"/>
          </a:lnRef>
          <a:fillRef idx="0">
            <a:schemeClr val="accent6"/>
          </a:fillRef>
          <a:effectRef idx="1">
            <a:schemeClr val="accent6"/>
          </a:effectRef>
          <a:fontRef idx="minor">
            <a:schemeClr val="tx1"/>
          </a:fontRef>
        </p:style>
      </p:cxnSp>
      <p:cxnSp>
        <p:nvCxnSpPr>
          <p:cNvPr id="160" name="直線コネクタ 159"/>
          <p:cNvCxnSpPr/>
          <p:nvPr/>
        </p:nvCxnSpPr>
        <p:spPr>
          <a:xfrm>
            <a:off x="1574528" y="3574699"/>
            <a:ext cx="5178" cy="1046893"/>
          </a:xfrm>
          <a:prstGeom prst="line">
            <a:avLst/>
          </a:prstGeom>
        </p:spPr>
        <p:style>
          <a:lnRef idx="2">
            <a:schemeClr val="accent6"/>
          </a:lnRef>
          <a:fillRef idx="0">
            <a:schemeClr val="accent6"/>
          </a:fillRef>
          <a:effectRef idx="1">
            <a:schemeClr val="accent6"/>
          </a:effectRef>
          <a:fontRef idx="minor">
            <a:schemeClr val="tx1"/>
          </a:fontRef>
        </p:style>
      </p:cxnSp>
      <p:cxnSp>
        <p:nvCxnSpPr>
          <p:cNvPr id="165" name="直線コネクタ 164"/>
          <p:cNvCxnSpPr>
            <a:stCxn id="87" idx="2"/>
            <a:endCxn id="89" idx="0"/>
          </p:cNvCxnSpPr>
          <p:nvPr/>
        </p:nvCxnSpPr>
        <p:spPr>
          <a:xfrm>
            <a:off x="2770964" y="5700853"/>
            <a:ext cx="9146" cy="451743"/>
          </a:xfrm>
          <a:prstGeom prst="line">
            <a:avLst/>
          </a:prstGeom>
          <a:ln w="1270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167" name="Rectangle 22"/>
          <p:cNvSpPr>
            <a:spLocks noChangeArrowheads="1"/>
          </p:cNvSpPr>
          <p:nvPr/>
        </p:nvSpPr>
        <p:spPr bwMode="auto">
          <a:xfrm>
            <a:off x="2803620" y="5821103"/>
            <a:ext cx="915240" cy="211241"/>
          </a:xfrm>
          <a:prstGeom prst="rect">
            <a:avLst/>
          </a:prstGeom>
          <a:ln w="9525">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a:t>314</a:t>
            </a:r>
            <a:r>
              <a:rPr lang="ja-JP" altLang="en-US" sz="1100" dirty="0"/>
              <a:t>人</a:t>
            </a:r>
            <a:r>
              <a:rPr lang="en-US" altLang="ja-JP" sz="1100" dirty="0"/>
              <a:t>( 15.5%)</a:t>
            </a:r>
          </a:p>
        </p:txBody>
      </p:sp>
      <p:cxnSp>
        <p:nvCxnSpPr>
          <p:cNvPr id="168" name="直線矢印コネクタ 167"/>
          <p:cNvCxnSpPr>
            <a:stCxn id="85" idx="3"/>
            <a:endCxn id="87" idx="1"/>
          </p:cNvCxnSpPr>
          <p:nvPr/>
        </p:nvCxnSpPr>
        <p:spPr>
          <a:xfrm flipV="1">
            <a:off x="1488692" y="5497962"/>
            <a:ext cx="880444" cy="128932"/>
          </a:xfrm>
          <a:prstGeom prst="straightConnector1">
            <a:avLst/>
          </a:prstGeom>
          <a:ln w="1270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170" name="Rectangle 22"/>
          <p:cNvSpPr>
            <a:spLocks noChangeArrowheads="1"/>
          </p:cNvSpPr>
          <p:nvPr/>
        </p:nvSpPr>
        <p:spPr bwMode="auto">
          <a:xfrm>
            <a:off x="1650282" y="5361158"/>
            <a:ext cx="617918" cy="339695"/>
          </a:xfrm>
          <a:prstGeom prst="rect">
            <a:avLst/>
          </a:prstGeom>
          <a:ln w="9525">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a:t>1,070</a:t>
            </a:r>
            <a:r>
              <a:rPr lang="ja-JP" altLang="en-US" sz="1100" dirty="0"/>
              <a:t>人</a:t>
            </a:r>
            <a:endParaRPr lang="en-US" altLang="ja-JP" sz="1100" dirty="0"/>
          </a:p>
          <a:p>
            <a:pPr algn="ctr"/>
            <a:r>
              <a:rPr lang="en-US" altLang="ja-JP" sz="1100" dirty="0"/>
              <a:t>( 22.5%)</a:t>
            </a:r>
          </a:p>
        </p:txBody>
      </p:sp>
      <p:cxnSp>
        <p:nvCxnSpPr>
          <p:cNvPr id="171" name="直線矢印コネクタ 170"/>
          <p:cNvCxnSpPr>
            <a:endCxn id="89" idx="1"/>
          </p:cNvCxnSpPr>
          <p:nvPr/>
        </p:nvCxnSpPr>
        <p:spPr>
          <a:xfrm>
            <a:off x="1485466" y="5845883"/>
            <a:ext cx="892816" cy="509602"/>
          </a:xfrm>
          <a:prstGeom prst="straightConnector1">
            <a:avLst/>
          </a:prstGeom>
          <a:ln w="1270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174" name="Rectangle 22"/>
          <p:cNvSpPr>
            <a:spLocks noChangeArrowheads="1"/>
          </p:cNvSpPr>
          <p:nvPr/>
        </p:nvSpPr>
        <p:spPr bwMode="auto">
          <a:xfrm>
            <a:off x="1665396" y="5918529"/>
            <a:ext cx="617918" cy="339695"/>
          </a:xfrm>
          <a:prstGeom prst="rect">
            <a:avLst/>
          </a:prstGeom>
          <a:ln w="9525">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a:t>369</a:t>
            </a:r>
            <a:r>
              <a:rPr lang="ja-JP" altLang="en-US" sz="1100" dirty="0"/>
              <a:t>人</a:t>
            </a:r>
            <a:endParaRPr lang="en-US" altLang="ja-JP" sz="1100" dirty="0"/>
          </a:p>
          <a:p>
            <a:pPr algn="ctr"/>
            <a:r>
              <a:rPr lang="en-US" altLang="ja-JP" sz="1100" dirty="0"/>
              <a:t>( 18.2%)</a:t>
            </a:r>
          </a:p>
        </p:txBody>
      </p:sp>
      <p:sp>
        <p:nvSpPr>
          <p:cNvPr id="175" name="Rectangle 22"/>
          <p:cNvSpPr>
            <a:spLocks noChangeArrowheads="1"/>
          </p:cNvSpPr>
          <p:nvPr/>
        </p:nvSpPr>
        <p:spPr bwMode="auto">
          <a:xfrm>
            <a:off x="184762" y="6046983"/>
            <a:ext cx="845628" cy="211241"/>
          </a:xfrm>
          <a:prstGeom prst="rect">
            <a:avLst/>
          </a:prstGeom>
          <a:ln w="9525">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a:t>499</a:t>
            </a:r>
            <a:r>
              <a:rPr lang="ja-JP" altLang="en-US" sz="1100" dirty="0"/>
              <a:t>人</a:t>
            </a:r>
            <a:r>
              <a:rPr lang="en-US" altLang="ja-JP" sz="1100" dirty="0"/>
              <a:t>( 4.9%)</a:t>
            </a:r>
          </a:p>
        </p:txBody>
      </p:sp>
      <p:cxnSp>
        <p:nvCxnSpPr>
          <p:cNvPr id="176" name="直線コネクタ 175"/>
          <p:cNvCxnSpPr>
            <a:stCxn id="85" idx="2"/>
            <a:endCxn id="86" idx="0"/>
          </p:cNvCxnSpPr>
          <p:nvPr/>
        </p:nvCxnSpPr>
        <p:spPr>
          <a:xfrm flipH="1">
            <a:off x="1083638" y="5827280"/>
            <a:ext cx="0" cy="522195"/>
          </a:xfrm>
          <a:prstGeom prst="line">
            <a:avLst/>
          </a:prstGeom>
          <a:ln w="1270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87" name="直線コネクタ 186"/>
          <p:cNvCxnSpPr/>
          <p:nvPr/>
        </p:nvCxnSpPr>
        <p:spPr>
          <a:xfrm>
            <a:off x="4913722" y="1889406"/>
            <a:ext cx="2540272" cy="9022"/>
          </a:xfrm>
          <a:prstGeom prst="line">
            <a:avLst/>
          </a:prstGeom>
        </p:spPr>
        <p:style>
          <a:lnRef idx="3">
            <a:schemeClr val="accent2"/>
          </a:lnRef>
          <a:fillRef idx="0">
            <a:schemeClr val="accent2"/>
          </a:fillRef>
          <a:effectRef idx="2">
            <a:schemeClr val="accent2"/>
          </a:effectRef>
          <a:fontRef idx="minor">
            <a:schemeClr val="tx1"/>
          </a:fontRef>
        </p:style>
      </p:cxnSp>
      <p:cxnSp>
        <p:nvCxnSpPr>
          <p:cNvPr id="191" name="直線コネクタ 190"/>
          <p:cNvCxnSpPr/>
          <p:nvPr/>
        </p:nvCxnSpPr>
        <p:spPr>
          <a:xfrm>
            <a:off x="4890898" y="2962177"/>
            <a:ext cx="2563096" cy="3594"/>
          </a:xfrm>
          <a:prstGeom prst="line">
            <a:avLst/>
          </a:prstGeom>
        </p:spPr>
        <p:style>
          <a:lnRef idx="3">
            <a:schemeClr val="accent2"/>
          </a:lnRef>
          <a:fillRef idx="0">
            <a:schemeClr val="accent2"/>
          </a:fillRef>
          <a:effectRef idx="2">
            <a:schemeClr val="accent2"/>
          </a:effectRef>
          <a:fontRef idx="minor">
            <a:schemeClr val="tx1"/>
          </a:fontRef>
        </p:style>
      </p:cxnSp>
      <p:cxnSp>
        <p:nvCxnSpPr>
          <p:cNvPr id="192" name="直線コネクタ 191"/>
          <p:cNvCxnSpPr/>
          <p:nvPr/>
        </p:nvCxnSpPr>
        <p:spPr>
          <a:xfrm>
            <a:off x="4913722" y="1898429"/>
            <a:ext cx="0" cy="1067343"/>
          </a:xfrm>
          <a:prstGeom prst="line">
            <a:avLst/>
          </a:prstGeom>
        </p:spPr>
        <p:style>
          <a:lnRef idx="3">
            <a:schemeClr val="accent2"/>
          </a:lnRef>
          <a:fillRef idx="0">
            <a:schemeClr val="accent2"/>
          </a:fillRef>
          <a:effectRef idx="2">
            <a:schemeClr val="accent2"/>
          </a:effectRef>
          <a:fontRef idx="minor">
            <a:schemeClr val="tx1"/>
          </a:fontRef>
        </p:style>
      </p:cxnSp>
      <p:cxnSp>
        <p:nvCxnSpPr>
          <p:cNvPr id="195" name="直線コネクタ 194"/>
          <p:cNvCxnSpPr/>
          <p:nvPr/>
        </p:nvCxnSpPr>
        <p:spPr>
          <a:xfrm>
            <a:off x="7443784" y="1904005"/>
            <a:ext cx="0" cy="1067343"/>
          </a:xfrm>
          <a:prstGeom prst="line">
            <a:avLst/>
          </a:prstGeom>
        </p:spPr>
        <p:style>
          <a:lnRef idx="3">
            <a:schemeClr val="accent2"/>
          </a:lnRef>
          <a:fillRef idx="0">
            <a:schemeClr val="accent2"/>
          </a:fillRef>
          <a:effectRef idx="2">
            <a:schemeClr val="accent2"/>
          </a:effectRef>
          <a:fontRef idx="minor">
            <a:schemeClr val="tx1"/>
          </a:fontRef>
        </p:style>
      </p:cxnSp>
      <p:cxnSp>
        <p:nvCxnSpPr>
          <p:cNvPr id="201" name="直線コネクタ 200"/>
          <p:cNvCxnSpPr/>
          <p:nvPr/>
        </p:nvCxnSpPr>
        <p:spPr>
          <a:xfrm>
            <a:off x="607576" y="5232227"/>
            <a:ext cx="3233026" cy="0"/>
          </a:xfrm>
          <a:prstGeom prst="line">
            <a:avLst/>
          </a:prstGeom>
        </p:spPr>
        <p:style>
          <a:lnRef idx="2">
            <a:schemeClr val="accent4"/>
          </a:lnRef>
          <a:fillRef idx="0">
            <a:schemeClr val="accent4"/>
          </a:fillRef>
          <a:effectRef idx="1">
            <a:schemeClr val="accent4"/>
          </a:effectRef>
          <a:fontRef idx="minor">
            <a:schemeClr val="tx1"/>
          </a:fontRef>
        </p:style>
      </p:cxnSp>
      <p:cxnSp>
        <p:nvCxnSpPr>
          <p:cNvPr id="204" name="直線コネクタ 203"/>
          <p:cNvCxnSpPr/>
          <p:nvPr/>
        </p:nvCxnSpPr>
        <p:spPr>
          <a:xfrm flipH="1" flipV="1">
            <a:off x="593014" y="5222049"/>
            <a:ext cx="14562" cy="704674"/>
          </a:xfrm>
          <a:prstGeom prst="line">
            <a:avLst/>
          </a:prstGeom>
        </p:spPr>
        <p:style>
          <a:lnRef idx="2">
            <a:schemeClr val="accent4"/>
          </a:lnRef>
          <a:fillRef idx="0">
            <a:schemeClr val="accent4"/>
          </a:fillRef>
          <a:effectRef idx="1">
            <a:schemeClr val="accent4"/>
          </a:effectRef>
          <a:fontRef idx="minor">
            <a:schemeClr val="tx1"/>
          </a:fontRef>
        </p:style>
      </p:cxnSp>
      <p:cxnSp>
        <p:nvCxnSpPr>
          <p:cNvPr id="205" name="直線コネクタ 204"/>
          <p:cNvCxnSpPr/>
          <p:nvPr/>
        </p:nvCxnSpPr>
        <p:spPr>
          <a:xfrm>
            <a:off x="3840602" y="5232228"/>
            <a:ext cx="0" cy="1401963"/>
          </a:xfrm>
          <a:prstGeom prst="line">
            <a:avLst/>
          </a:prstGeom>
        </p:spPr>
        <p:style>
          <a:lnRef idx="2">
            <a:schemeClr val="accent4"/>
          </a:lnRef>
          <a:fillRef idx="0">
            <a:schemeClr val="accent4"/>
          </a:fillRef>
          <a:effectRef idx="1">
            <a:schemeClr val="accent4"/>
          </a:effectRef>
          <a:fontRef idx="minor">
            <a:schemeClr val="tx1"/>
          </a:fontRef>
        </p:style>
      </p:cxnSp>
      <p:cxnSp>
        <p:nvCxnSpPr>
          <p:cNvPr id="213" name="直線コネクタ 212"/>
          <p:cNvCxnSpPr/>
          <p:nvPr/>
        </p:nvCxnSpPr>
        <p:spPr>
          <a:xfrm>
            <a:off x="1580318" y="6634191"/>
            <a:ext cx="2260285" cy="4603"/>
          </a:xfrm>
          <a:prstGeom prst="line">
            <a:avLst/>
          </a:prstGeom>
        </p:spPr>
        <p:style>
          <a:lnRef idx="2">
            <a:schemeClr val="accent4"/>
          </a:lnRef>
          <a:fillRef idx="0">
            <a:schemeClr val="accent4"/>
          </a:fillRef>
          <a:effectRef idx="1">
            <a:schemeClr val="accent4"/>
          </a:effectRef>
          <a:fontRef idx="minor">
            <a:schemeClr val="tx1"/>
          </a:fontRef>
        </p:style>
      </p:cxnSp>
      <p:cxnSp>
        <p:nvCxnSpPr>
          <p:cNvPr id="215" name="直線コネクタ 214"/>
          <p:cNvCxnSpPr/>
          <p:nvPr/>
        </p:nvCxnSpPr>
        <p:spPr>
          <a:xfrm flipH="1" flipV="1">
            <a:off x="1584398" y="5982917"/>
            <a:ext cx="4692" cy="655877"/>
          </a:xfrm>
          <a:prstGeom prst="line">
            <a:avLst/>
          </a:prstGeom>
        </p:spPr>
        <p:style>
          <a:lnRef idx="2">
            <a:schemeClr val="accent4"/>
          </a:lnRef>
          <a:fillRef idx="0">
            <a:schemeClr val="accent4"/>
          </a:fillRef>
          <a:effectRef idx="1">
            <a:schemeClr val="accent4"/>
          </a:effectRef>
          <a:fontRef idx="minor">
            <a:schemeClr val="tx1"/>
          </a:fontRef>
        </p:style>
      </p:cxnSp>
      <p:cxnSp>
        <p:nvCxnSpPr>
          <p:cNvPr id="217" name="直線コネクタ 216"/>
          <p:cNvCxnSpPr/>
          <p:nvPr/>
        </p:nvCxnSpPr>
        <p:spPr>
          <a:xfrm>
            <a:off x="600296" y="5933208"/>
            <a:ext cx="974233" cy="49708"/>
          </a:xfrm>
          <a:prstGeom prst="line">
            <a:avLst/>
          </a:prstGeom>
        </p:spPr>
        <p:style>
          <a:lnRef idx="2">
            <a:schemeClr val="accent4"/>
          </a:lnRef>
          <a:fillRef idx="0">
            <a:schemeClr val="accent4"/>
          </a:fillRef>
          <a:effectRef idx="1">
            <a:schemeClr val="accent4"/>
          </a:effectRef>
          <a:fontRef idx="minor">
            <a:schemeClr val="tx1"/>
          </a:fontRef>
        </p:style>
      </p:cxnSp>
      <p:sp>
        <p:nvSpPr>
          <p:cNvPr id="223" name="角丸四角形 222"/>
          <p:cNvSpPr/>
          <p:nvPr/>
        </p:nvSpPr>
        <p:spPr>
          <a:xfrm>
            <a:off x="3325786" y="5088443"/>
            <a:ext cx="1587937" cy="275748"/>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1200" dirty="0"/>
              <a:t>宇和島地域就業圏域</a:t>
            </a:r>
          </a:p>
        </p:txBody>
      </p:sp>
      <p:sp>
        <p:nvSpPr>
          <p:cNvPr id="100" name="角丸四角形 99"/>
          <p:cNvSpPr/>
          <p:nvPr/>
        </p:nvSpPr>
        <p:spPr>
          <a:xfrm>
            <a:off x="5345327" y="1656074"/>
            <a:ext cx="2006641" cy="27574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200" dirty="0"/>
              <a:t>新居浜・西条地域就業圏域</a:t>
            </a:r>
          </a:p>
        </p:txBody>
      </p:sp>
      <p:pic>
        <p:nvPicPr>
          <p:cNvPr id="102" name="Picture 2" descr="地図表示"/>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92442" y="2624074"/>
            <a:ext cx="3967871" cy="3755459"/>
          </a:xfrm>
          <a:prstGeom prst="rect">
            <a:avLst/>
          </a:prstGeom>
          <a:noFill/>
          <a:extLst>
            <a:ext uri="{909E8E84-426E-40DD-AFC4-6F175D3DCCD1}">
              <a14:hiddenFill xmlns:a14="http://schemas.microsoft.com/office/drawing/2010/main">
                <a:solidFill>
                  <a:srgbClr val="FFFFFF"/>
                </a:solidFill>
              </a14:hiddenFill>
            </a:ext>
          </a:extLst>
        </p:spPr>
      </p:pic>
      <p:sp>
        <p:nvSpPr>
          <p:cNvPr id="3" name="正方形/長方形 2"/>
          <p:cNvSpPr/>
          <p:nvPr/>
        </p:nvSpPr>
        <p:spPr>
          <a:xfrm>
            <a:off x="6847368" y="0"/>
            <a:ext cx="5344632" cy="5590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t>地域就業圏域の</a:t>
            </a:r>
            <a:r>
              <a:rPr kumimoji="1" lang="ja-JP" altLang="en-US" sz="2800" dirty="0" smtClean="0"/>
              <a:t>設定（愛媛県）</a:t>
            </a:r>
            <a:endParaRPr kumimoji="1" lang="en-US" altLang="ja-JP" sz="2800" dirty="0" smtClean="0"/>
          </a:p>
        </p:txBody>
      </p:sp>
      <p:sp>
        <p:nvSpPr>
          <p:cNvPr id="131" name="正方形/長方形 130"/>
          <p:cNvSpPr/>
          <p:nvPr/>
        </p:nvSpPr>
        <p:spPr>
          <a:xfrm>
            <a:off x="4021350" y="6183114"/>
            <a:ext cx="4591930" cy="57214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r>
              <a:rPr lang="ja-JP" altLang="en-US" sz="1400" dirty="0"/>
              <a:t>市町村名の下の数字は常住就業者数。赤枠内の数字は通勤者数、括弧内の％は通勤流出率。国勢調査（</a:t>
            </a:r>
            <a:r>
              <a:rPr lang="en-US" altLang="ja-JP" sz="1400" dirty="0"/>
              <a:t>2010</a:t>
            </a:r>
            <a:r>
              <a:rPr lang="ja-JP" altLang="en-US" sz="1400" dirty="0"/>
              <a:t>年）</a:t>
            </a:r>
          </a:p>
        </p:txBody>
      </p:sp>
      <p:sp>
        <p:nvSpPr>
          <p:cNvPr id="4" name="Rectangle 3"/>
          <p:cNvSpPr>
            <a:spLocks noChangeArrowheads="1"/>
          </p:cNvSpPr>
          <p:nvPr/>
        </p:nvSpPr>
        <p:spPr bwMode="auto">
          <a:xfrm>
            <a:off x="8245786" y="2250304"/>
            <a:ext cx="851944" cy="426653"/>
          </a:xfrm>
          <a:prstGeom prst="rect">
            <a:avLst/>
          </a:prstGeom>
          <a:ln w="12700">
            <a:solidFill>
              <a:schemeClr val="tx1"/>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r>
              <a:rPr lang="ja-JP" altLang="en-US" sz="1200" dirty="0"/>
              <a:t>四国中央市</a:t>
            </a:r>
          </a:p>
          <a:p>
            <a:pPr algn="ctr"/>
            <a:r>
              <a:rPr lang="ja-JP" altLang="en-US" sz="1200" dirty="0"/>
              <a:t>（</a:t>
            </a:r>
            <a:r>
              <a:rPr lang="en-US" altLang="ja-JP" sz="1200" dirty="0"/>
              <a:t>42,856</a:t>
            </a:r>
            <a:r>
              <a:rPr lang="ja-JP" altLang="en-US" sz="1200" dirty="0"/>
              <a:t>人）</a:t>
            </a:r>
          </a:p>
        </p:txBody>
      </p:sp>
    </p:spTree>
    <p:extLst>
      <p:ext uri="{BB962C8B-B14F-4D97-AF65-F5344CB8AC3E}">
        <p14:creationId xmlns:p14="http://schemas.microsoft.com/office/powerpoint/2010/main" val="37220150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地図表示"/>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41120" y="17986"/>
            <a:ext cx="4305300" cy="6741368"/>
          </a:xfrm>
          <a:prstGeom prst="rect">
            <a:avLst/>
          </a:prstGeom>
          <a:noFill/>
          <a:extLst>
            <a:ext uri="{909E8E84-426E-40DD-AFC4-6F175D3DCCD1}">
              <a14:hiddenFill xmlns:a14="http://schemas.microsoft.com/office/drawing/2010/main">
                <a:solidFill>
                  <a:srgbClr val="FFFFFF"/>
                </a:solidFill>
              </a14:hiddenFill>
            </a:ext>
          </a:extLst>
        </p:spPr>
      </p:pic>
      <p:sp>
        <p:nvSpPr>
          <p:cNvPr id="2" name="正方形/長方形 1"/>
          <p:cNvSpPr/>
          <p:nvPr/>
        </p:nvSpPr>
        <p:spPr>
          <a:xfrm>
            <a:off x="693250" y="4122215"/>
            <a:ext cx="1080120" cy="504056"/>
          </a:xfrm>
          <a:prstGeom prst="rect">
            <a:avLst/>
          </a:prstGeom>
          <a:solidFill>
            <a:srgbClr val="FFFF00"/>
          </a:solidFill>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dirty="0"/>
              <a:t>鶴岡市</a:t>
            </a:r>
            <a:endParaRPr lang="en-US" altLang="ja-JP" sz="1400" dirty="0"/>
          </a:p>
          <a:p>
            <a:pPr algn="ctr"/>
            <a:r>
              <a:rPr lang="ja-JP" altLang="en-US" sz="1400" dirty="0"/>
              <a:t>（</a:t>
            </a:r>
            <a:r>
              <a:rPr lang="en-US" altLang="ja-JP" sz="1400" dirty="0"/>
              <a:t>65,987</a:t>
            </a:r>
            <a:r>
              <a:rPr lang="ja-JP" altLang="en-US" sz="1400" dirty="0"/>
              <a:t>人）</a:t>
            </a:r>
          </a:p>
        </p:txBody>
      </p:sp>
      <p:sp>
        <p:nvSpPr>
          <p:cNvPr id="5" name="正方形/長方形 4"/>
          <p:cNvSpPr/>
          <p:nvPr/>
        </p:nvSpPr>
        <p:spPr>
          <a:xfrm>
            <a:off x="2044442" y="3265953"/>
            <a:ext cx="948040" cy="504056"/>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dirty="0"/>
              <a:t>三川町</a:t>
            </a:r>
            <a:endParaRPr lang="en-US" altLang="ja-JP" sz="1400" dirty="0"/>
          </a:p>
          <a:p>
            <a:pPr algn="ctr"/>
            <a:r>
              <a:rPr lang="ja-JP" altLang="en-US" sz="1400" dirty="0"/>
              <a:t>（</a:t>
            </a:r>
            <a:r>
              <a:rPr lang="en-US" altLang="ja-JP" sz="1400" dirty="0"/>
              <a:t>3,820</a:t>
            </a:r>
            <a:r>
              <a:rPr lang="ja-JP" altLang="en-US" sz="1400" dirty="0"/>
              <a:t>人）</a:t>
            </a:r>
          </a:p>
        </p:txBody>
      </p:sp>
      <p:sp>
        <p:nvSpPr>
          <p:cNvPr id="6" name="正方形/長方形 5"/>
          <p:cNvSpPr/>
          <p:nvPr/>
        </p:nvSpPr>
        <p:spPr>
          <a:xfrm>
            <a:off x="3199270" y="4122215"/>
            <a:ext cx="1055562" cy="504056"/>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dirty="0"/>
              <a:t>庄内町</a:t>
            </a:r>
            <a:endParaRPr lang="en-US" altLang="ja-JP" sz="1400" dirty="0"/>
          </a:p>
          <a:p>
            <a:pPr algn="ctr"/>
            <a:r>
              <a:rPr lang="ja-JP" altLang="en-US" sz="1400" dirty="0"/>
              <a:t>（</a:t>
            </a:r>
            <a:r>
              <a:rPr lang="en-US" altLang="ja-JP" sz="1400" dirty="0"/>
              <a:t>11,182</a:t>
            </a:r>
            <a:r>
              <a:rPr lang="ja-JP" altLang="en-US" sz="1400" dirty="0"/>
              <a:t>人）</a:t>
            </a:r>
          </a:p>
        </p:txBody>
      </p:sp>
      <p:cxnSp>
        <p:nvCxnSpPr>
          <p:cNvPr id="7" name="直線矢印コネクタ 6"/>
          <p:cNvCxnSpPr>
            <a:stCxn id="6" idx="1"/>
            <a:endCxn id="2" idx="3"/>
          </p:cNvCxnSpPr>
          <p:nvPr/>
        </p:nvCxnSpPr>
        <p:spPr>
          <a:xfrm flipH="1">
            <a:off x="1773370" y="4374243"/>
            <a:ext cx="1425900" cy="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正方形/長方形 8"/>
          <p:cNvSpPr/>
          <p:nvPr/>
        </p:nvSpPr>
        <p:spPr>
          <a:xfrm>
            <a:off x="2104724" y="1817959"/>
            <a:ext cx="1080120" cy="504056"/>
          </a:xfrm>
          <a:prstGeom prst="rect">
            <a:avLst/>
          </a:prstGeom>
          <a:solidFill>
            <a:srgbClr val="FFFF00"/>
          </a:solidFill>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dirty="0"/>
              <a:t>酒田市</a:t>
            </a:r>
            <a:endParaRPr lang="en-US" altLang="ja-JP" sz="1400" dirty="0"/>
          </a:p>
          <a:p>
            <a:pPr algn="ctr"/>
            <a:r>
              <a:rPr lang="ja-JP" altLang="en-US" sz="1400" dirty="0"/>
              <a:t>（</a:t>
            </a:r>
            <a:r>
              <a:rPr lang="en-US" altLang="ja-JP" sz="1400" dirty="0"/>
              <a:t>53,269</a:t>
            </a:r>
            <a:r>
              <a:rPr lang="ja-JP" altLang="en-US" sz="1400" dirty="0"/>
              <a:t>人）</a:t>
            </a:r>
          </a:p>
        </p:txBody>
      </p:sp>
      <p:cxnSp>
        <p:nvCxnSpPr>
          <p:cNvPr id="10" name="直線コネクタ 9"/>
          <p:cNvCxnSpPr/>
          <p:nvPr/>
        </p:nvCxnSpPr>
        <p:spPr>
          <a:xfrm flipH="1">
            <a:off x="1131658" y="3527370"/>
            <a:ext cx="9001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p:nvPr/>
        </p:nvCxnSpPr>
        <p:spPr>
          <a:xfrm>
            <a:off x="1131658" y="3511280"/>
            <a:ext cx="0" cy="61206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Rectangle 22"/>
          <p:cNvSpPr>
            <a:spLocks noChangeArrowheads="1"/>
          </p:cNvSpPr>
          <p:nvPr/>
        </p:nvSpPr>
        <p:spPr bwMode="auto">
          <a:xfrm>
            <a:off x="1230544" y="3568820"/>
            <a:ext cx="617918" cy="402378"/>
          </a:xfrm>
          <a:prstGeom prst="rect">
            <a:avLst/>
          </a:prstGeom>
          <a:ln w="9525">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a:t>1,300</a:t>
            </a:r>
            <a:r>
              <a:rPr lang="ja-JP" altLang="en-US" sz="1100" dirty="0"/>
              <a:t>人</a:t>
            </a:r>
            <a:endParaRPr lang="en-US" altLang="ja-JP" sz="1100" dirty="0"/>
          </a:p>
          <a:p>
            <a:pPr algn="ctr"/>
            <a:r>
              <a:rPr lang="en-US" altLang="ja-JP" sz="1100" dirty="0"/>
              <a:t>( 34.0%)</a:t>
            </a:r>
          </a:p>
        </p:txBody>
      </p:sp>
      <p:cxnSp>
        <p:nvCxnSpPr>
          <p:cNvPr id="15" name="直線矢印コネクタ 14"/>
          <p:cNvCxnSpPr>
            <a:stCxn id="5" idx="0"/>
          </p:cNvCxnSpPr>
          <p:nvPr/>
        </p:nvCxnSpPr>
        <p:spPr>
          <a:xfrm flipV="1">
            <a:off x="2518462" y="2322015"/>
            <a:ext cx="0" cy="94393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Rectangle 22"/>
          <p:cNvSpPr>
            <a:spLocks noChangeArrowheads="1"/>
          </p:cNvSpPr>
          <p:nvPr/>
        </p:nvSpPr>
        <p:spPr bwMode="auto">
          <a:xfrm>
            <a:off x="2620198" y="2473521"/>
            <a:ext cx="617918" cy="402378"/>
          </a:xfrm>
          <a:prstGeom prst="rect">
            <a:avLst/>
          </a:prstGeom>
          <a:ln w="9525">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a:t>532</a:t>
            </a:r>
            <a:r>
              <a:rPr lang="ja-JP" altLang="en-US" sz="1100" dirty="0"/>
              <a:t>人</a:t>
            </a:r>
            <a:endParaRPr lang="en-US" altLang="ja-JP" sz="1100" dirty="0"/>
          </a:p>
          <a:p>
            <a:pPr algn="ctr"/>
            <a:r>
              <a:rPr lang="en-US" altLang="ja-JP" sz="1100" dirty="0"/>
              <a:t>( 13.9%)</a:t>
            </a:r>
          </a:p>
        </p:txBody>
      </p:sp>
      <p:sp>
        <p:nvSpPr>
          <p:cNvPr id="18" name="Rectangle 22"/>
          <p:cNvSpPr>
            <a:spLocks noChangeArrowheads="1"/>
          </p:cNvSpPr>
          <p:nvPr/>
        </p:nvSpPr>
        <p:spPr bwMode="auto">
          <a:xfrm>
            <a:off x="2128264" y="4425082"/>
            <a:ext cx="617918" cy="402378"/>
          </a:xfrm>
          <a:prstGeom prst="rect">
            <a:avLst/>
          </a:prstGeom>
          <a:ln w="9525">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a:t>1,976</a:t>
            </a:r>
            <a:r>
              <a:rPr lang="ja-JP" altLang="en-US" sz="1100" dirty="0"/>
              <a:t>人</a:t>
            </a:r>
            <a:endParaRPr lang="en-US" altLang="ja-JP" sz="1100" dirty="0"/>
          </a:p>
          <a:p>
            <a:pPr algn="ctr"/>
            <a:r>
              <a:rPr lang="en-US" altLang="ja-JP" sz="1100" dirty="0"/>
              <a:t>( 17.7%)</a:t>
            </a:r>
          </a:p>
        </p:txBody>
      </p:sp>
      <p:sp>
        <p:nvSpPr>
          <p:cNvPr id="19" name="Rectangle 22"/>
          <p:cNvSpPr>
            <a:spLocks noChangeArrowheads="1"/>
          </p:cNvSpPr>
          <p:nvPr/>
        </p:nvSpPr>
        <p:spPr bwMode="auto">
          <a:xfrm>
            <a:off x="3521629" y="1572693"/>
            <a:ext cx="617918" cy="402378"/>
          </a:xfrm>
          <a:prstGeom prst="rect">
            <a:avLst/>
          </a:prstGeom>
          <a:ln w="9525">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a:t>2,756</a:t>
            </a:r>
            <a:r>
              <a:rPr lang="ja-JP" altLang="en-US" sz="1100" dirty="0"/>
              <a:t>人</a:t>
            </a:r>
            <a:endParaRPr lang="en-US" altLang="ja-JP" sz="1100" dirty="0"/>
          </a:p>
          <a:p>
            <a:pPr algn="ctr"/>
            <a:r>
              <a:rPr lang="en-US" altLang="ja-JP" sz="1100" dirty="0"/>
              <a:t>( 24.6%)</a:t>
            </a:r>
          </a:p>
        </p:txBody>
      </p:sp>
      <p:cxnSp>
        <p:nvCxnSpPr>
          <p:cNvPr id="20" name="直線矢印コネクタ 19"/>
          <p:cNvCxnSpPr>
            <a:stCxn id="6" idx="0"/>
          </p:cNvCxnSpPr>
          <p:nvPr/>
        </p:nvCxnSpPr>
        <p:spPr>
          <a:xfrm flipV="1">
            <a:off x="3727051" y="2038175"/>
            <a:ext cx="0" cy="2084040"/>
          </a:xfrm>
          <a:prstGeom prst="straightConnector1">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a:endCxn id="9" idx="3"/>
          </p:cNvCxnSpPr>
          <p:nvPr/>
        </p:nvCxnSpPr>
        <p:spPr>
          <a:xfrm flipH="1">
            <a:off x="3184844" y="2030503"/>
            <a:ext cx="554486" cy="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正方形/長方形 25"/>
          <p:cNvSpPr/>
          <p:nvPr/>
        </p:nvSpPr>
        <p:spPr>
          <a:xfrm>
            <a:off x="834341" y="1177050"/>
            <a:ext cx="1080120" cy="504056"/>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dirty="0"/>
              <a:t>遊佐町</a:t>
            </a:r>
            <a:endParaRPr lang="en-US" altLang="ja-JP" sz="1400" dirty="0"/>
          </a:p>
          <a:p>
            <a:pPr algn="ctr"/>
            <a:r>
              <a:rPr lang="ja-JP" altLang="en-US" sz="1400" dirty="0"/>
              <a:t>（</a:t>
            </a:r>
            <a:r>
              <a:rPr lang="en-US" altLang="ja-JP" sz="1400" dirty="0"/>
              <a:t>7,680</a:t>
            </a:r>
            <a:r>
              <a:rPr lang="ja-JP" altLang="en-US" sz="1400" dirty="0"/>
              <a:t>人）</a:t>
            </a:r>
          </a:p>
        </p:txBody>
      </p:sp>
      <p:cxnSp>
        <p:nvCxnSpPr>
          <p:cNvPr id="27" name="直線矢印コネクタ 26"/>
          <p:cNvCxnSpPr/>
          <p:nvPr/>
        </p:nvCxnSpPr>
        <p:spPr>
          <a:xfrm flipH="1">
            <a:off x="1374402" y="2030503"/>
            <a:ext cx="753863" cy="7672"/>
          </a:xfrm>
          <a:prstGeom prst="straightConnector1">
            <a:avLst/>
          </a:prstGeom>
          <a:ln w="1270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a:stCxn id="26" idx="2"/>
          </p:cNvCxnSpPr>
          <p:nvPr/>
        </p:nvCxnSpPr>
        <p:spPr>
          <a:xfrm>
            <a:off x="1374401" y="1681107"/>
            <a:ext cx="0" cy="35706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Rectangle 22"/>
          <p:cNvSpPr>
            <a:spLocks noChangeArrowheads="1"/>
          </p:cNvSpPr>
          <p:nvPr/>
        </p:nvSpPr>
        <p:spPr bwMode="auto">
          <a:xfrm>
            <a:off x="1373591" y="2081479"/>
            <a:ext cx="617918" cy="402378"/>
          </a:xfrm>
          <a:prstGeom prst="rect">
            <a:avLst/>
          </a:prstGeom>
          <a:ln w="9525">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a:t>3,053</a:t>
            </a:r>
            <a:r>
              <a:rPr lang="ja-JP" altLang="en-US" sz="1100" dirty="0"/>
              <a:t>人</a:t>
            </a:r>
            <a:endParaRPr lang="en-US" altLang="ja-JP" sz="1100" dirty="0"/>
          </a:p>
          <a:p>
            <a:pPr algn="ctr"/>
            <a:r>
              <a:rPr lang="en-US" altLang="ja-JP" sz="1100" dirty="0"/>
              <a:t>( 38.8%)</a:t>
            </a:r>
          </a:p>
        </p:txBody>
      </p:sp>
      <p:sp>
        <p:nvSpPr>
          <p:cNvPr id="34" name="正方形/長方形 33"/>
          <p:cNvSpPr/>
          <p:nvPr/>
        </p:nvSpPr>
        <p:spPr>
          <a:xfrm>
            <a:off x="1403087" y="977644"/>
            <a:ext cx="511374" cy="1994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dirty="0"/>
              <a:t>0.715</a:t>
            </a:r>
            <a:endParaRPr lang="ja-JP" altLang="en-US" sz="1100" dirty="0"/>
          </a:p>
        </p:txBody>
      </p:sp>
      <p:sp>
        <p:nvSpPr>
          <p:cNvPr id="35" name="正方形/長方形 34"/>
          <p:cNvSpPr/>
          <p:nvPr/>
        </p:nvSpPr>
        <p:spPr>
          <a:xfrm>
            <a:off x="3766602" y="3923421"/>
            <a:ext cx="511374" cy="1994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dirty="0"/>
              <a:t>0.742</a:t>
            </a:r>
            <a:endParaRPr lang="ja-JP" altLang="en-US" sz="1100" dirty="0"/>
          </a:p>
        </p:txBody>
      </p:sp>
      <p:sp>
        <p:nvSpPr>
          <p:cNvPr id="36" name="正方形/長方形 35"/>
          <p:cNvSpPr/>
          <p:nvPr/>
        </p:nvSpPr>
        <p:spPr>
          <a:xfrm>
            <a:off x="2673470" y="1618553"/>
            <a:ext cx="511374" cy="1994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dirty="0"/>
              <a:t>1.066</a:t>
            </a:r>
            <a:endParaRPr lang="ja-JP" altLang="en-US" sz="1100" dirty="0"/>
          </a:p>
        </p:txBody>
      </p:sp>
      <p:sp>
        <p:nvSpPr>
          <p:cNvPr id="37" name="正方形/長方形 36"/>
          <p:cNvSpPr/>
          <p:nvPr/>
        </p:nvSpPr>
        <p:spPr>
          <a:xfrm>
            <a:off x="1995994" y="3039412"/>
            <a:ext cx="511374" cy="1994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dirty="0"/>
              <a:t>1.334</a:t>
            </a:r>
            <a:endParaRPr lang="ja-JP" altLang="en-US" sz="1100" dirty="0"/>
          </a:p>
        </p:txBody>
      </p:sp>
      <p:sp>
        <p:nvSpPr>
          <p:cNvPr id="38" name="正方形/長方形 37"/>
          <p:cNvSpPr/>
          <p:nvPr/>
        </p:nvSpPr>
        <p:spPr>
          <a:xfrm>
            <a:off x="693250" y="4628054"/>
            <a:ext cx="511374" cy="1994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dirty="0"/>
              <a:t>1.003</a:t>
            </a:r>
            <a:endParaRPr lang="ja-JP" altLang="en-US" sz="1100" dirty="0"/>
          </a:p>
        </p:txBody>
      </p:sp>
      <p:sp>
        <p:nvSpPr>
          <p:cNvPr id="39" name="正方形/長方形 38"/>
          <p:cNvSpPr/>
          <p:nvPr/>
        </p:nvSpPr>
        <p:spPr>
          <a:xfrm>
            <a:off x="267562" y="5890666"/>
            <a:ext cx="4591930" cy="57214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r>
              <a:rPr lang="ja-JP" altLang="en-US" sz="1400" dirty="0"/>
              <a:t>市町村名の下の数字は常住就業者数。赤枠内の数字は通勤者数、括弧内の％は通勤流出率。国勢調査（</a:t>
            </a:r>
            <a:r>
              <a:rPr lang="en-US" altLang="ja-JP" sz="1400" dirty="0"/>
              <a:t>2010</a:t>
            </a:r>
            <a:r>
              <a:rPr lang="ja-JP" altLang="en-US" sz="1400" dirty="0"/>
              <a:t>年）</a:t>
            </a:r>
          </a:p>
        </p:txBody>
      </p:sp>
      <p:cxnSp>
        <p:nvCxnSpPr>
          <p:cNvPr id="4" name="直線コネクタ 3"/>
          <p:cNvCxnSpPr/>
          <p:nvPr/>
        </p:nvCxnSpPr>
        <p:spPr>
          <a:xfrm>
            <a:off x="344905" y="778098"/>
            <a:ext cx="4038923" cy="0"/>
          </a:xfrm>
          <a:prstGeom prst="line">
            <a:avLst/>
          </a:prstGeom>
          <a:ln w="19050"/>
        </p:spPr>
        <p:style>
          <a:lnRef idx="2">
            <a:schemeClr val="accent2"/>
          </a:lnRef>
          <a:fillRef idx="0">
            <a:schemeClr val="accent2"/>
          </a:fillRef>
          <a:effectRef idx="1">
            <a:schemeClr val="accent2"/>
          </a:effectRef>
          <a:fontRef idx="minor">
            <a:schemeClr val="tx1"/>
          </a:fontRef>
        </p:style>
      </p:cxnSp>
      <p:cxnSp>
        <p:nvCxnSpPr>
          <p:cNvPr id="30" name="直線コネクタ 29"/>
          <p:cNvCxnSpPr/>
          <p:nvPr/>
        </p:nvCxnSpPr>
        <p:spPr>
          <a:xfrm flipV="1">
            <a:off x="4346478" y="778098"/>
            <a:ext cx="0" cy="4431224"/>
          </a:xfrm>
          <a:prstGeom prst="line">
            <a:avLst/>
          </a:prstGeom>
          <a:ln w="19050"/>
        </p:spPr>
        <p:style>
          <a:lnRef idx="2">
            <a:schemeClr val="accent2"/>
          </a:lnRef>
          <a:fillRef idx="0">
            <a:schemeClr val="accent2"/>
          </a:fillRef>
          <a:effectRef idx="1">
            <a:schemeClr val="accent2"/>
          </a:effectRef>
          <a:fontRef idx="minor">
            <a:schemeClr val="tx1"/>
          </a:fontRef>
        </p:style>
      </p:cxnSp>
      <p:cxnSp>
        <p:nvCxnSpPr>
          <p:cNvPr id="40" name="直線コネクタ 39"/>
          <p:cNvCxnSpPr/>
          <p:nvPr/>
        </p:nvCxnSpPr>
        <p:spPr>
          <a:xfrm flipH="1">
            <a:off x="344905" y="780194"/>
            <a:ext cx="11461" cy="4433490"/>
          </a:xfrm>
          <a:prstGeom prst="line">
            <a:avLst/>
          </a:prstGeom>
          <a:ln w="19050"/>
        </p:spPr>
        <p:style>
          <a:lnRef idx="2">
            <a:schemeClr val="accent2"/>
          </a:lnRef>
          <a:fillRef idx="0">
            <a:schemeClr val="accent2"/>
          </a:fillRef>
          <a:effectRef idx="1">
            <a:schemeClr val="accent2"/>
          </a:effectRef>
          <a:fontRef idx="minor">
            <a:schemeClr val="tx1"/>
          </a:fontRef>
        </p:style>
      </p:cxnSp>
      <p:cxnSp>
        <p:nvCxnSpPr>
          <p:cNvPr id="41" name="直線コネクタ 40"/>
          <p:cNvCxnSpPr/>
          <p:nvPr/>
        </p:nvCxnSpPr>
        <p:spPr>
          <a:xfrm>
            <a:off x="356366" y="2949953"/>
            <a:ext cx="2739509" cy="3431"/>
          </a:xfrm>
          <a:prstGeom prst="line">
            <a:avLst/>
          </a:prstGeom>
          <a:ln w="19050"/>
        </p:spPr>
        <p:style>
          <a:lnRef idx="2">
            <a:schemeClr val="accent2"/>
          </a:lnRef>
          <a:fillRef idx="0">
            <a:schemeClr val="accent2"/>
          </a:fillRef>
          <a:effectRef idx="1">
            <a:schemeClr val="accent2"/>
          </a:effectRef>
          <a:fontRef idx="minor">
            <a:schemeClr val="tx1"/>
          </a:fontRef>
        </p:style>
      </p:cxnSp>
      <p:cxnSp>
        <p:nvCxnSpPr>
          <p:cNvPr id="47" name="直線コネクタ 46"/>
          <p:cNvCxnSpPr/>
          <p:nvPr/>
        </p:nvCxnSpPr>
        <p:spPr>
          <a:xfrm flipV="1">
            <a:off x="3095875" y="2974598"/>
            <a:ext cx="0" cy="2234724"/>
          </a:xfrm>
          <a:prstGeom prst="line">
            <a:avLst/>
          </a:prstGeom>
          <a:ln w="19050"/>
        </p:spPr>
        <p:style>
          <a:lnRef idx="2">
            <a:schemeClr val="accent2"/>
          </a:lnRef>
          <a:fillRef idx="0">
            <a:schemeClr val="accent2"/>
          </a:fillRef>
          <a:effectRef idx="1">
            <a:schemeClr val="accent2"/>
          </a:effectRef>
          <a:fontRef idx="minor">
            <a:schemeClr val="tx1"/>
          </a:fontRef>
        </p:style>
      </p:cxnSp>
      <p:sp>
        <p:nvSpPr>
          <p:cNvPr id="42" name="Rectangle 2"/>
          <p:cNvSpPr txBox="1">
            <a:spLocks noChangeArrowheads="1"/>
          </p:cNvSpPr>
          <p:nvPr/>
        </p:nvSpPr>
        <p:spPr>
          <a:xfrm>
            <a:off x="112439" y="17231"/>
            <a:ext cx="5112568" cy="562074"/>
          </a:xfrm>
          <a:prstGeom prst="rect">
            <a:avLst/>
          </a:prstGeom>
        </p:spPr>
        <p:txBody>
          <a:bodyPr anchor="ctr">
            <a:normAutofit fontScale="90000"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600" dirty="0" smtClean="0"/>
              <a:t>山形県の地域</a:t>
            </a:r>
            <a:r>
              <a:rPr lang="ja-JP" altLang="en-US" sz="3600" dirty="0"/>
              <a:t>就業圏域</a:t>
            </a:r>
          </a:p>
        </p:txBody>
      </p:sp>
      <p:sp>
        <p:nvSpPr>
          <p:cNvPr id="43" name="正方形/長方形 42"/>
          <p:cNvSpPr/>
          <p:nvPr/>
        </p:nvSpPr>
        <p:spPr>
          <a:xfrm>
            <a:off x="6301060" y="2422682"/>
            <a:ext cx="1055413" cy="504056"/>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dirty="0" smtClean="0"/>
              <a:t>新庄市</a:t>
            </a:r>
            <a:endParaRPr lang="en-US" altLang="ja-JP" sz="1400" dirty="0"/>
          </a:p>
          <a:p>
            <a:pPr algn="ctr"/>
            <a:r>
              <a:rPr lang="ja-JP" altLang="en-US" sz="1400" dirty="0" smtClean="0"/>
              <a:t>（</a:t>
            </a:r>
            <a:r>
              <a:rPr lang="en-US" altLang="ja-JP" sz="1400" dirty="0" smtClean="0"/>
              <a:t>18,404</a:t>
            </a:r>
            <a:r>
              <a:rPr lang="ja-JP" altLang="en-US" sz="1400" dirty="0" smtClean="0"/>
              <a:t>人</a:t>
            </a:r>
            <a:r>
              <a:rPr lang="ja-JP" altLang="en-US" sz="1400" dirty="0"/>
              <a:t>）</a:t>
            </a:r>
          </a:p>
        </p:txBody>
      </p:sp>
      <p:sp>
        <p:nvSpPr>
          <p:cNvPr id="45" name="正方形/長方形 44"/>
          <p:cNvSpPr/>
          <p:nvPr/>
        </p:nvSpPr>
        <p:spPr>
          <a:xfrm>
            <a:off x="4575355" y="1355585"/>
            <a:ext cx="1051434" cy="504056"/>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dirty="0" smtClean="0"/>
              <a:t>真室川町</a:t>
            </a:r>
            <a:endParaRPr lang="en-US" altLang="ja-JP" sz="1400" dirty="0"/>
          </a:p>
          <a:p>
            <a:pPr algn="ctr"/>
            <a:r>
              <a:rPr lang="ja-JP" altLang="en-US" sz="1400" dirty="0" smtClean="0"/>
              <a:t>（</a:t>
            </a:r>
            <a:r>
              <a:rPr lang="en-US" altLang="ja-JP" sz="1400" dirty="0" smtClean="0"/>
              <a:t>4,293</a:t>
            </a:r>
            <a:r>
              <a:rPr lang="ja-JP" altLang="en-US" sz="1400" dirty="0" smtClean="0"/>
              <a:t>人</a:t>
            </a:r>
            <a:r>
              <a:rPr lang="ja-JP" altLang="en-US" sz="1400" dirty="0"/>
              <a:t>）</a:t>
            </a:r>
          </a:p>
        </p:txBody>
      </p:sp>
      <p:sp>
        <p:nvSpPr>
          <p:cNvPr id="46" name="正方形/長方形 45"/>
          <p:cNvSpPr/>
          <p:nvPr/>
        </p:nvSpPr>
        <p:spPr>
          <a:xfrm>
            <a:off x="6337789" y="1366525"/>
            <a:ext cx="976819" cy="504056"/>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dirty="0" smtClean="0"/>
              <a:t>金山町</a:t>
            </a:r>
            <a:endParaRPr lang="en-US" altLang="ja-JP" sz="1400" dirty="0"/>
          </a:p>
          <a:p>
            <a:pPr algn="ctr"/>
            <a:r>
              <a:rPr lang="ja-JP" altLang="en-US" sz="1400" dirty="0" smtClean="0"/>
              <a:t>（</a:t>
            </a:r>
            <a:r>
              <a:rPr lang="en-US" altLang="ja-JP" sz="1400" dirty="0" smtClean="0"/>
              <a:t>3,106</a:t>
            </a:r>
            <a:r>
              <a:rPr lang="ja-JP" altLang="en-US" sz="1400" dirty="0" smtClean="0"/>
              <a:t>人</a:t>
            </a:r>
            <a:r>
              <a:rPr lang="ja-JP" altLang="en-US" sz="1400" dirty="0"/>
              <a:t>）</a:t>
            </a:r>
          </a:p>
        </p:txBody>
      </p:sp>
      <p:sp>
        <p:nvSpPr>
          <p:cNvPr id="48" name="正方形/長方形 47"/>
          <p:cNvSpPr/>
          <p:nvPr/>
        </p:nvSpPr>
        <p:spPr>
          <a:xfrm>
            <a:off x="7869555" y="1718256"/>
            <a:ext cx="987750" cy="466016"/>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dirty="0" smtClean="0"/>
              <a:t>最上町</a:t>
            </a:r>
            <a:endParaRPr lang="en-US" altLang="ja-JP" sz="1400" dirty="0"/>
          </a:p>
          <a:p>
            <a:pPr algn="ctr"/>
            <a:r>
              <a:rPr lang="ja-JP" altLang="en-US" sz="1400" dirty="0" smtClean="0"/>
              <a:t>（</a:t>
            </a:r>
            <a:r>
              <a:rPr lang="en-US" altLang="ja-JP" sz="1400" dirty="0" smtClean="0"/>
              <a:t>4,873</a:t>
            </a:r>
            <a:r>
              <a:rPr lang="ja-JP" altLang="en-US" sz="1400" dirty="0" smtClean="0"/>
              <a:t>人</a:t>
            </a:r>
            <a:r>
              <a:rPr lang="ja-JP" altLang="en-US" sz="1400" dirty="0"/>
              <a:t>）</a:t>
            </a:r>
          </a:p>
        </p:txBody>
      </p:sp>
      <p:cxnSp>
        <p:nvCxnSpPr>
          <p:cNvPr id="49" name="直線コネクタ 48"/>
          <p:cNvCxnSpPr/>
          <p:nvPr/>
        </p:nvCxnSpPr>
        <p:spPr>
          <a:xfrm flipV="1">
            <a:off x="344905" y="5209322"/>
            <a:ext cx="4001573" cy="4362"/>
          </a:xfrm>
          <a:prstGeom prst="line">
            <a:avLst/>
          </a:prstGeom>
          <a:ln w="19050"/>
        </p:spPr>
        <p:style>
          <a:lnRef idx="2">
            <a:schemeClr val="accent2"/>
          </a:lnRef>
          <a:fillRef idx="0">
            <a:schemeClr val="accent2"/>
          </a:fillRef>
          <a:effectRef idx="1">
            <a:schemeClr val="accent2"/>
          </a:effectRef>
          <a:fontRef idx="minor">
            <a:schemeClr val="tx1"/>
          </a:fontRef>
        </p:style>
      </p:cxnSp>
      <p:sp>
        <p:nvSpPr>
          <p:cNvPr id="54" name="正方形/長方形 53"/>
          <p:cNvSpPr/>
          <p:nvPr/>
        </p:nvSpPr>
        <p:spPr>
          <a:xfrm>
            <a:off x="7351336" y="3275342"/>
            <a:ext cx="976819" cy="504056"/>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dirty="0" smtClean="0"/>
              <a:t>舟形町</a:t>
            </a:r>
            <a:endParaRPr lang="en-US" altLang="ja-JP" sz="1400" dirty="0"/>
          </a:p>
          <a:p>
            <a:pPr algn="ctr"/>
            <a:r>
              <a:rPr lang="ja-JP" altLang="en-US" sz="1400" dirty="0" smtClean="0"/>
              <a:t>（</a:t>
            </a:r>
            <a:r>
              <a:rPr lang="en-US" altLang="ja-JP" sz="1400" dirty="0" smtClean="0"/>
              <a:t>2,861</a:t>
            </a:r>
            <a:r>
              <a:rPr lang="ja-JP" altLang="en-US" sz="1400" dirty="0" smtClean="0"/>
              <a:t>人</a:t>
            </a:r>
            <a:r>
              <a:rPr lang="ja-JP" altLang="en-US" sz="1400" dirty="0"/>
              <a:t>）</a:t>
            </a:r>
          </a:p>
        </p:txBody>
      </p:sp>
      <p:sp>
        <p:nvSpPr>
          <p:cNvPr id="55" name="正方形/長方形 54"/>
          <p:cNvSpPr/>
          <p:nvPr/>
        </p:nvSpPr>
        <p:spPr>
          <a:xfrm>
            <a:off x="4525909" y="2422682"/>
            <a:ext cx="1051434" cy="504056"/>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dirty="0" smtClean="0"/>
              <a:t>鮭川村</a:t>
            </a:r>
            <a:endParaRPr lang="en-US" altLang="ja-JP" sz="1400" dirty="0"/>
          </a:p>
          <a:p>
            <a:pPr algn="ctr"/>
            <a:r>
              <a:rPr lang="ja-JP" altLang="en-US" sz="1400" dirty="0" smtClean="0"/>
              <a:t>（</a:t>
            </a:r>
            <a:r>
              <a:rPr lang="en-US" altLang="ja-JP" sz="1400" dirty="0" smtClean="0"/>
              <a:t>2,459</a:t>
            </a:r>
            <a:r>
              <a:rPr lang="ja-JP" altLang="en-US" sz="1400" dirty="0" smtClean="0"/>
              <a:t>人</a:t>
            </a:r>
            <a:r>
              <a:rPr lang="ja-JP" altLang="en-US" sz="1400" dirty="0"/>
              <a:t>）</a:t>
            </a:r>
          </a:p>
        </p:txBody>
      </p:sp>
      <p:sp>
        <p:nvSpPr>
          <p:cNvPr id="57" name="正方形/長方形 56"/>
          <p:cNvSpPr/>
          <p:nvPr/>
        </p:nvSpPr>
        <p:spPr>
          <a:xfrm>
            <a:off x="4564302" y="3489779"/>
            <a:ext cx="1051434" cy="504056"/>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dirty="0" smtClean="0"/>
              <a:t>戸沢村</a:t>
            </a:r>
            <a:endParaRPr lang="en-US" altLang="ja-JP" sz="1400" dirty="0"/>
          </a:p>
          <a:p>
            <a:pPr algn="ctr"/>
            <a:r>
              <a:rPr lang="ja-JP" altLang="en-US" sz="1400" dirty="0" smtClean="0"/>
              <a:t>（</a:t>
            </a:r>
            <a:r>
              <a:rPr lang="en-US" altLang="ja-JP" sz="1400" dirty="0" smtClean="0"/>
              <a:t>2,472</a:t>
            </a:r>
            <a:r>
              <a:rPr lang="ja-JP" altLang="en-US" sz="1400" dirty="0" smtClean="0"/>
              <a:t>人</a:t>
            </a:r>
            <a:r>
              <a:rPr lang="ja-JP" altLang="en-US" sz="1400" dirty="0"/>
              <a:t>）</a:t>
            </a:r>
          </a:p>
        </p:txBody>
      </p:sp>
      <p:sp>
        <p:nvSpPr>
          <p:cNvPr id="58" name="正方形/長方形 57"/>
          <p:cNvSpPr/>
          <p:nvPr/>
        </p:nvSpPr>
        <p:spPr>
          <a:xfrm>
            <a:off x="4564302" y="4475729"/>
            <a:ext cx="1051434" cy="504056"/>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dirty="0" smtClean="0"/>
              <a:t>大蔵村</a:t>
            </a:r>
            <a:endParaRPr lang="en-US" altLang="ja-JP" sz="1400" dirty="0"/>
          </a:p>
          <a:p>
            <a:pPr algn="ctr"/>
            <a:r>
              <a:rPr lang="ja-JP" altLang="en-US" sz="1400" dirty="0" smtClean="0"/>
              <a:t>（</a:t>
            </a:r>
            <a:r>
              <a:rPr lang="en-US" altLang="ja-JP" sz="1400" dirty="0" smtClean="0"/>
              <a:t>1,842</a:t>
            </a:r>
            <a:r>
              <a:rPr lang="ja-JP" altLang="en-US" sz="1400" dirty="0" smtClean="0"/>
              <a:t>人</a:t>
            </a:r>
            <a:r>
              <a:rPr lang="ja-JP" altLang="en-US" sz="1400" dirty="0"/>
              <a:t>）</a:t>
            </a:r>
          </a:p>
        </p:txBody>
      </p:sp>
      <p:cxnSp>
        <p:nvCxnSpPr>
          <p:cNvPr id="63" name="直線矢印コネクタ 62"/>
          <p:cNvCxnSpPr/>
          <p:nvPr/>
        </p:nvCxnSpPr>
        <p:spPr>
          <a:xfrm flipH="1">
            <a:off x="5564260" y="2663202"/>
            <a:ext cx="753863" cy="7672"/>
          </a:xfrm>
          <a:prstGeom prst="straightConnector1">
            <a:avLst/>
          </a:prstGeom>
          <a:ln w="1270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4" name="直線矢印コネクタ 63"/>
          <p:cNvCxnSpPr>
            <a:endCxn id="43" idx="0"/>
          </p:cNvCxnSpPr>
          <p:nvPr/>
        </p:nvCxnSpPr>
        <p:spPr>
          <a:xfrm>
            <a:off x="6826198" y="1871789"/>
            <a:ext cx="2569" cy="550893"/>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5" name="直線コネクタ 64"/>
          <p:cNvCxnSpPr/>
          <p:nvPr/>
        </p:nvCxnSpPr>
        <p:spPr>
          <a:xfrm flipH="1" flipV="1">
            <a:off x="5615736" y="3749942"/>
            <a:ext cx="1210462"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直線コネクタ 65"/>
          <p:cNvCxnSpPr>
            <a:endCxn id="58" idx="3"/>
          </p:cNvCxnSpPr>
          <p:nvPr/>
        </p:nvCxnSpPr>
        <p:spPr>
          <a:xfrm flipH="1">
            <a:off x="5615736" y="4727757"/>
            <a:ext cx="121046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直線矢印コネクタ 66"/>
          <p:cNvCxnSpPr/>
          <p:nvPr/>
        </p:nvCxnSpPr>
        <p:spPr>
          <a:xfrm flipV="1">
            <a:off x="6826198" y="2926738"/>
            <a:ext cx="0" cy="1801019"/>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2" name="直線コネクタ 71"/>
          <p:cNvCxnSpPr/>
          <p:nvPr/>
        </p:nvCxnSpPr>
        <p:spPr>
          <a:xfrm flipH="1">
            <a:off x="5636002" y="1607613"/>
            <a:ext cx="30518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直線コネクタ 74"/>
          <p:cNvCxnSpPr/>
          <p:nvPr/>
        </p:nvCxnSpPr>
        <p:spPr>
          <a:xfrm>
            <a:off x="5941191" y="1607613"/>
            <a:ext cx="0" cy="51499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直線コネクタ 75"/>
          <p:cNvCxnSpPr/>
          <p:nvPr/>
        </p:nvCxnSpPr>
        <p:spPr>
          <a:xfrm>
            <a:off x="8377555" y="2184272"/>
            <a:ext cx="0" cy="48660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直線コネクタ 76"/>
          <p:cNvCxnSpPr/>
          <p:nvPr/>
        </p:nvCxnSpPr>
        <p:spPr>
          <a:xfrm flipH="1" flipV="1">
            <a:off x="7351337" y="2663202"/>
            <a:ext cx="1026218" cy="0"/>
          </a:xfrm>
          <a:prstGeom prst="line">
            <a:avLst/>
          </a:prstGeom>
          <a:ln w="1270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81" name="直線コネクタ 80"/>
          <p:cNvCxnSpPr/>
          <p:nvPr/>
        </p:nvCxnSpPr>
        <p:spPr>
          <a:xfrm>
            <a:off x="7839745" y="2670874"/>
            <a:ext cx="0" cy="58785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直線矢印コネクタ 83"/>
          <p:cNvCxnSpPr/>
          <p:nvPr/>
        </p:nvCxnSpPr>
        <p:spPr>
          <a:xfrm flipH="1" flipV="1">
            <a:off x="5941192" y="2121799"/>
            <a:ext cx="885006" cy="810"/>
          </a:xfrm>
          <a:prstGeom prst="straightConnector1">
            <a:avLst/>
          </a:prstGeom>
          <a:ln w="1270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87" name="Rectangle 22"/>
          <p:cNvSpPr>
            <a:spLocks noChangeArrowheads="1"/>
          </p:cNvSpPr>
          <p:nvPr/>
        </p:nvSpPr>
        <p:spPr bwMode="auto">
          <a:xfrm>
            <a:off x="5254645" y="1934219"/>
            <a:ext cx="630911" cy="387796"/>
          </a:xfrm>
          <a:prstGeom prst="rect">
            <a:avLst/>
          </a:prstGeom>
          <a:ln w="9525">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smtClean="0"/>
              <a:t>1,073</a:t>
            </a:r>
            <a:r>
              <a:rPr lang="ja-JP" altLang="en-US" sz="1100" dirty="0" smtClean="0"/>
              <a:t>人</a:t>
            </a:r>
            <a:endParaRPr lang="en-US" altLang="ja-JP" sz="1100" dirty="0"/>
          </a:p>
          <a:p>
            <a:pPr algn="ctr"/>
            <a:r>
              <a:rPr lang="en-US" altLang="ja-JP" sz="1100" dirty="0"/>
              <a:t>( </a:t>
            </a:r>
            <a:r>
              <a:rPr lang="en-US" altLang="ja-JP" sz="1100" dirty="0" smtClean="0"/>
              <a:t>25.0%)</a:t>
            </a:r>
            <a:endParaRPr lang="en-US" altLang="ja-JP" sz="1100" dirty="0"/>
          </a:p>
        </p:txBody>
      </p:sp>
      <p:sp>
        <p:nvSpPr>
          <p:cNvPr id="88" name="Rectangle 22"/>
          <p:cNvSpPr>
            <a:spLocks noChangeArrowheads="1"/>
          </p:cNvSpPr>
          <p:nvPr/>
        </p:nvSpPr>
        <p:spPr bwMode="auto">
          <a:xfrm>
            <a:off x="6897826" y="1934219"/>
            <a:ext cx="582442" cy="326557"/>
          </a:xfrm>
          <a:prstGeom prst="rect">
            <a:avLst/>
          </a:prstGeom>
          <a:ln w="9525">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smtClean="0"/>
              <a:t>853</a:t>
            </a:r>
            <a:r>
              <a:rPr lang="ja-JP" altLang="en-US" sz="1100" dirty="0" smtClean="0"/>
              <a:t>人</a:t>
            </a:r>
            <a:endParaRPr lang="en-US" altLang="ja-JP" sz="1100" dirty="0"/>
          </a:p>
          <a:p>
            <a:pPr algn="ctr"/>
            <a:r>
              <a:rPr lang="en-US" altLang="ja-JP" sz="1100" dirty="0"/>
              <a:t>( </a:t>
            </a:r>
            <a:r>
              <a:rPr lang="en-US" altLang="ja-JP" sz="1100" dirty="0" smtClean="0"/>
              <a:t>27.5%)</a:t>
            </a:r>
            <a:endParaRPr lang="en-US" altLang="ja-JP" sz="1100" dirty="0"/>
          </a:p>
        </p:txBody>
      </p:sp>
      <p:sp>
        <p:nvSpPr>
          <p:cNvPr id="89" name="Rectangle 22"/>
          <p:cNvSpPr>
            <a:spLocks noChangeArrowheads="1"/>
          </p:cNvSpPr>
          <p:nvPr/>
        </p:nvSpPr>
        <p:spPr bwMode="auto">
          <a:xfrm>
            <a:off x="5616385" y="2765369"/>
            <a:ext cx="642809" cy="335054"/>
          </a:xfrm>
          <a:prstGeom prst="rect">
            <a:avLst/>
          </a:prstGeom>
          <a:ln w="9525">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smtClean="0"/>
              <a:t>669</a:t>
            </a:r>
            <a:r>
              <a:rPr lang="ja-JP" altLang="en-US" sz="1100" dirty="0" smtClean="0"/>
              <a:t>人</a:t>
            </a:r>
            <a:endParaRPr lang="en-US" altLang="ja-JP" sz="1100" dirty="0"/>
          </a:p>
          <a:p>
            <a:pPr algn="ctr"/>
            <a:r>
              <a:rPr lang="en-US" altLang="ja-JP" sz="1100" dirty="0"/>
              <a:t>( </a:t>
            </a:r>
            <a:r>
              <a:rPr lang="en-US" altLang="ja-JP" sz="1100" dirty="0" smtClean="0"/>
              <a:t>27.2%)</a:t>
            </a:r>
            <a:endParaRPr lang="en-US" altLang="ja-JP" sz="1100" dirty="0"/>
          </a:p>
        </p:txBody>
      </p:sp>
      <p:sp>
        <p:nvSpPr>
          <p:cNvPr id="90" name="Rectangle 22"/>
          <p:cNvSpPr>
            <a:spLocks noChangeArrowheads="1"/>
          </p:cNvSpPr>
          <p:nvPr/>
        </p:nvSpPr>
        <p:spPr bwMode="auto">
          <a:xfrm>
            <a:off x="5908865" y="3352450"/>
            <a:ext cx="632160" cy="366719"/>
          </a:xfrm>
          <a:prstGeom prst="rect">
            <a:avLst/>
          </a:prstGeom>
          <a:ln w="9525">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smtClean="0"/>
              <a:t>773</a:t>
            </a:r>
            <a:r>
              <a:rPr lang="ja-JP" altLang="en-US" sz="1100" dirty="0" smtClean="0"/>
              <a:t>人</a:t>
            </a:r>
            <a:endParaRPr lang="en-US" altLang="ja-JP" sz="1100" dirty="0"/>
          </a:p>
          <a:p>
            <a:pPr algn="ctr"/>
            <a:r>
              <a:rPr lang="en-US" altLang="ja-JP" sz="1100" dirty="0"/>
              <a:t>( </a:t>
            </a:r>
            <a:r>
              <a:rPr lang="en-US" altLang="ja-JP" sz="1100" dirty="0" smtClean="0"/>
              <a:t>31.9%)</a:t>
            </a:r>
            <a:endParaRPr lang="en-US" altLang="ja-JP" sz="1100" dirty="0"/>
          </a:p>
        </p:txBody>
      </p:sp>
      <p:sp>
        <p:nvSpPr>
          <p:cNvPr id="91" name="Rectangle 22"/>
          <p:cNvSpPr>
            <a:spLocks noChangeArrowheads="1"/>
          </p:cNvSpPr>
          <p:nvPr/>
        </p:nvSpPr>
        <p:spPr bwMode="auto">
          <a:xfrm>
            <a:off x="5923107" y="4299284"/>
            <a:ext cx="580367" cy="373798"/>
          </a:xfrm>
          <a:prstGeom prst="rect">
            <a:avLst/>
          </a:prstGeom>
          <a:ln w="9525">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smtClean="0"/>
              <a:t>556</a:t>
            </a:r>
            <a:r>
              <a:rPr lang="ja-JP" altLang="en-US" sz="1100" dirty="0" smtClean="0"/>
              <a:t>人</a:t>
            </a:r>
            <a:endParaRPr lang="en-US" altLang="ja-JP" sz="1100" dirty="0"/>
          </a:p>
          <a:p>
            <a:pPr algn="ctr"/>
            <a:r>
              <a:rPr lang="en-US" altLang="ja-JP" sz="1100" dirty="0"/>
              <a:t>( </a:t>
            </a:r>
            <a:r>
              <a:rPr lang="en-US" altLang="ja-JP" sz="1100" dirty="0" smtClean="0"/>
              <a:t>30.2%)</a:t>
            </a:r>
            <a:endParaRPr lang="en-US" altLang="ja-JP" sz="1100" dirty="0"/>
          </a:p>
        </p:txBody>
      </p:sp>
      <p:sp>
        <p:nvSpPr>
          <p:cNvPr id="92" name="Rectangle 22"/>
          <p:cNvSpPr>
            <a:spLocks noChangeArrowheads="1"/>
          </p:cNvSpPr>
          <p:nvPr/>
        </p:nvSpPr>
        <p:spPr bwMode="auto">
          <a:xfrm>
            <a:off x="7881611" y="2903722"/>
            <a:ext cx="583511" cy="295115"/>
          </a:xfrm>
          <a:prstGeom prst="rect">
            <a:avLst/>
          </a:prstGeom>
          <a:ln w="9525">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smtClean="0"/>
              <a:t>822</a:t>
            </a:r>
            <a:r>
              <a:rPr lang="ja-JP" altLang="en-US" sz="1100" dirty="0" smtClean="0"/>
              <a:t>人</a:t>
            </a:r>
            <a:endParaRPr lang="en-US" altLang="ja-JP" sz="1100" dirty="0"/>
          </a:p>
          <a:p>
            <a:pPr algn="ctr"/>
            <a:r>
              <a:rPr lang="en-US" altLang="ja-JP" sz="1100" dirty="0"/>
              <a:t>( </a:t>
            </a:r>
            <a:r>
              <a:rPr lang="en-US" altLang="ja-JP" sz="1100" dirty="0" smtClean="0"/>
              <a:t>28.7%)</a:t>
            </a:r>
            <a:endParaRPr lang="en-US" altLang="ja-JP" sz="1100" dirty="0"/>
          </a:p>
        </p:txBody>
      </p:sp>
      <p:sp>
        <p:nvSpPr>
          <p:cNvPr id="94" name="Rectangle 22"/>
          <p:cNvSpPr>
            <a:spLocks noChangeArrowheads="1"/>
          </p:cNvSpPr>
          <p:nvPr/>
        </p:nvSpPr>
        <p:spPr bwMode="auto">
          <a:xfrm>
            <a:off x="7728624" y="2260776"/>
            <a:ext cx="604889" cy="359166"/>
          </a:xfrm>
          <a:prstGeom prst="rect">
            <a:avLst/>
          </a:prstGeom>
          <a:ln w="9525">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a:r>
              <a:rPr lang="en-US" altLang="ja-JP" sz="1100" dirty="0" smtClean="0"/>
              <a:t>601</a:t>
            </a:r>
            <a:r>
              <a:rPr lang="ja-JP" altLang="en-US" sz="1100" dirty="0" smtClean="0"/>
              <a:t>人</a:t>
            </a:r>
            <a:endParaRPr lang="en-US" altLang="ja-JP" sz="1100" dirty="0"/>
          </a:p>
          <a:p>
            <a:pPr algn="ctr"/>
            <a:r>
              <a:rPr lang="en-US" altLang="ja-JP" sz="1100" dirty="0"/>
              <a:t>( </a:t>
            </a:r>
            <a:r>
              <a:rPr lang="en-US" altLang="ja-JP" sz="1100" dirty="0" smtClean="0"/>
              <a:t>12.3%)</a:t>
            </a:r>
            <a:endParaRPr lang="en-US" altLang="ja-JP" sz="1100" dirty="0"/>
          </a:p>
        </p:txBody>
      </p:sp>
      <p:sp>
        <p:nvSpPr>
          <p:cNvPr id="95" name="正方形/長方形 94"/>
          <p:cNvSpPr/>
          <p:nvPr/>
        </p:nvSpPr>
        <p:spPr>
          <a:xfrm>
            <a:off x="6956981" y="2933698"/>
            <a:ext cx="511374" cy="1994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dirty="0" smtClean="0"/>
              <a:t>1.187</a:t>
            </a:r>
            <a:endParaRPr lang="ja-JP" altLang="en-US" sz="1100" dirty="0"/>
          </a:p>
        </p:txBody>
      </p:sp>
      <p:sp>
        <p:nvSpPr>
          <p:cNvPr id="93" name="正方形/長方形 92"/>
          <p:cNvSpPr/>
          <p:nvPr/>
        </p:nvSpPr>
        <p:spPr>
          <a:xfrm>
            <a:off x="201675" y="5213684"/>
            <a:ext cx="4325382" cy="401053"/>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smtClean="0"/>
              <a:t>荘内地域＝坂田就業圏域＋鶴岡就業圏域</a:t>
            </a:r>
            <a:endParaRPr kumimoji="1" lang="ja-JP" altLang="en-US" dirty="0"/>
          </a:p>
        </p:txBody>
      </p:sp>
      <p:sp>
        <p:nvSpPr>
          <p:cNvPr id="97" name="正方形/長方形 96"/>
          <p:cNvSpPr/>
          <p:nvPr/>
        </p:nvSpPr>
        <p:spPr>
          <a:xfrm>
            <a:off x="4628802" y="5213684"/>
            <a:ext cx="4325382" cy="401053"/>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smtClean="0"/>
              <a:t>最上地域＝最上就業圏域</a:t>
            </a:r>
            <a:endParaRPr kumimoji="1" lang="ja-JP" altLang="en-US" dirty="0"/>
          </a:p>
        </p:txBody>
      </p:sp>
    </p:spTree>
    <p:extLst>
      <p:ext uri="{BB962C8B-B14F-4D97-AF65-F5344CB8AC3E}">
        <p14:creationId xmlns:p14="http://schemas.microsoft.com/office/powerpoint/2010/main" val="11607364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17043</TotalTime>
  <Words>1553</Words>
  <Application>Microsoft Office PowerPoint</Application>
  <PresentationFormat>ワイド画面</PresentationFormat>
  <Paragraphs>340</Paragraphs>
  <Slides>14</Slides>
  <Notes>13</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14</vt:i4>
      </vt:variant>
    </vt:vector>
  </HeadingPairs>
  <TitlesOfParts>
    <vt:vector size="20" baseType="lpstr">
      <vt:lpstr>ＭＳ Ｐゴシック</vt:lpstr>
      <vt:lpstr>ＭＳ ゴシック</vt:lpstr>
      <vt:lpstr>Arial</vt:lpstr>
      <vt:lpstr>Calibri</vt:lpstr>
      <vt:lpstr>Times New Roman</vt:lpstr>
      <vt:lpstr>Office ​​テーマ</vt:lpstr>
      <vt:lpstr>地域経済構造分析：解説と実例</vt:lpstr>
      <vt:lpstr>Ⅰ地域（圏域）の設定 　　分析の対象地域、地域政策の誤謬 Ⅱ 地域経済の状況 　　人口、雇用、賃金、所得、税収 Ⅲ 地域経済構造の識別と相互の関係 　　基盤産業、基幹産業、雇用吸収       相互関係と動向 Ⅳ 地域経済の連関と循環 　（１）連関構造：つながり 　（２）循環構造：めぐる Ⅴ地域経済のポートフォリオ 　 地域経済の安定性・頑健性 Ⅵ 地域経済の資産（ストック）分析 　 地域資源、人材、有形資産、無形資産</vt:lpstr>
      <vt:lpstr>地域経済構造分析で何がわかる？</vt:lpstr>
      <vt:lpstr>地域経済構造分析で何がわかる？</vt:lpstr>
      <vt:lpstr>Ⅰ 地域（圏域）の設定 分析の対象地域 </vt:lpstr>
      <vt:lpstr>PowerPoint プレゼンテーション</vt:lpstr>
      <vt:lpstr>PowerPoint プレゼンテーション</vt:lpstr>
      <vt:lpstr>PowerPoint プレゼンテーション</vt:lpstr>
      <vt:lpstr>PowerPoint プレゼンテーション</vt:lpstr>
      <vt:lpstr>Ⅱ 地域経済の状況 人口、雇用、所得、財政 </vt:lpstr>
      <vt:lpstr>PowerPoint プレゼンテーション</vt:lpstr>
      <vt:lpstr>PowerPoint プレゼンテーション</vt:lpstr>
      <vt:lpstr>PowerPoint プレゼンテーション</vt:lpstr>
      <vt:lpstr>PowerPoint プレゼンテーション</vt:lpstr>
    </vt:vector>
  </TitlesOfParts>
  <Company>岡山大学</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昼夜間就業者(95-00)</dc:title>
  <dc:creator>民谷 真佑子</dc:creator>
  <cp:lastModifiedBy>中村良平</cp:lastModifiedBy>
  <cp:revision>580</cp:revision>
  <cp:lastPrinted>2015-07-07T06:18:08Z</cp:lastPrinted>
  <dcterms:created xsi:type="dcterms:W3CDTF">2014-06-18T12:25:42Z</dcterms:created>
  <dcterms:modified xsi:type="dcterms:W3CDTF">2017-10-16T03:13:35Z</dcterms:modified>
</cp:coreProperties>
</file>