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92" r:id="rId3"/>
    <p:sldId id="317" r:id="rId4"/>
    <p:sldId id="333" r:id="rId5"/>
    <p:sldId id="313" r:id="rId6"/>
    <p:sldId id="314" r:id="rId7"/>
    <p:sldId id="283" r:id="rId8"/>
    <p:sldId id="284" r:id="rId9"/>
    <p:sldId id="311" r:id="rId10"/>
    <p:sldId id="312" r:id="rId11"/>
    <p:sldId id="327" r:id="rId12"/>
    <p:sldId id="329" r:id="rId13"/>
    <p:sldId id="330" r:id="rId14"/>
    <p:sldId id="328" r:id="rId15"/>
    <p:sldId id="332" r:id="rId16"/>
    <p:sldId id="331" r:id="rId17"/>
    <p:sldId id="258" r:id="rId18"/>
    <p:sldId id="259" r:id="rId19"/>
    <p:sldId id="282" r:id="rId20"/>
    <p:sldId id="277" r:id="rId21"/>
    <p:sldId id="303" r:id="rId22"/>
    <p:sldId id="307" r:id="rId23"/>
    <p:sldId id="308" r:id="rId24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59" autoAdjust="0"/>
    <p:restoredTop sz="94157" autoAdjust="0"/>
  </p:normalViewPr>
  <p:slideViewPr>
    <p:cSldViewPr>
      <p:cViewPr varScale="1">
        <p:scale>
          <a:sx n="111" d="100"/>
          <a:sy n="111" d="100"/>
        </p:scale>
        <p:origin x="89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48"/>
    </p:cViewPr>
  </p:sorterViewPr>
  <p:notesViewPr>
    <p:cSldViewPr>
      <p:cViewPr varScale="1">
        <p:scale>
          <a:sx n="98" d="100"/>
          <a:sy n="98" d="100"/>
        </p:scale>
        <p:origin x="351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42E05C-ADAF-49BF-9DB8-DE055D012698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14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AD4FA-6A02-4224-8F75-C02EB1E237C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582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ja.wikipedia.org/wiki/%E5%9F%8B%E7%AB%8B%E5%9C%B0" TargetMode="External"/><Relationship Id="rId3" Type="http://schemas.openxmlformats.org/officeDocument/2006/relationships/hyperlink" Target="http://ja.wikipedia.org/wiki/%E9%B9%BF%E5%85%90%E5%B3%B6%E7%9C%8C" TargetMode="External"/><Relationship Id="rId7" Type="http://schemas.openxmlformats.org/officeDocument/2006/relationships/hyperlink" Target="http://ja.wikipedia.org/wiki/%E5%BF%97%E5%B8%83%E5%BF%97%E6%B9%BE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ja.wikipedia.org/wiki/%E8%82%9D%E5%B1%9E%E9%83%A1" TargetMode="External"/><Relationship Id="rId5" Type="http://schemas.openxmlformats.org/officeDocument/2006/relationships/hyperlink" Target="http://ja.wikipedia.org/wiki/%E7%94%BA" TargetMode="External"/><Relationship Id="rId10" Type="http://schemas.openxmlformats.org/officeDocument/2006/relationships/hyperlink" Target="http://ja.wikipedia.org/wiki/%E6%9B%BD%E6%96%BC%E9%83%A1" TargetMode="External"/><Relationship Id="rId4" Type="http://schemas.openxmlformats.org/officeDocument/2006/relationships/hyperlink" Target="http://ja.wikipedia.org/wiki/%E5%A4%A7%E9%9A%85%E5%8D%8A%E5%B3%B6" TargetMode="External"/><Relationship Id="rId9" Type="http://schemas.openxmlformats.org/officeDocument/2006/relationships/hyperlink" Target="http://ja.wikipedia.org/wiki/%E7%9F%B3%E6%B2%B9%E5%82%99%E8%93%84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212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5119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勝央町は美作地域就業圏域内。西粟倉村も同様。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4B6CA-3C04-41E0-A7E1-7FCAC3EBEB0B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7503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28386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再吉野昼夜間就業者比率は０．９４２と１．０をかなり下回っている。通勤流出のほうが流入より大きいわけだが、最大の流出地は八幡浜市への６．５％である。その八幡浜市は昼夜間比率が１．０２５と就業圏域の中心都市として位置づけられる。八幡浜市が郊外的地域ではないので、西予市は単独で就業圏域を形成していると考え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B252FC-333D-4CA5-980E-00C9A0A156A6}" type="slidenum">
              <a:rPr kumimoji="1" lang="ja-JP" altLang="en-US" smtClean="0"/>
              <a:pPr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32626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5320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20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9481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21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4106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22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53742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ja-JP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東串良町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（ひがしくしらちょう）は、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鹿児島県"/>
              </a:rPr>
              <a:t>鹿児島県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大隅半島"/>
              </a:rPr>
              <a:t>大隅半島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にある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町"/>
              </a:rPr>
              <a:t>町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で、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肝属郡"/>
              </a:rPr>
              <a:t>肝属郡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に属する。町域の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志布志湾"/>
              </a:rPr>
              <a:t>志布志湾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を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埋立地"/>
              </a:rPr>
              <a:t>埋立て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石油備蓄"/>
              </a:rPr>
              <a:t>石油備蓄基地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が建設されている。</a:t>
            </a:r>
            <a:endParaRPr kumimoji="1" lang="en-US" altLang="ja-JP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kumimoji="1" lang="ja-JP" altLang="ja-JP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大崎町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（おおさきちょう）は、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鹿児島県"/>
              </a:rPr>
              <a:t>鹿児島県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（離島を除く）の東南部にある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町"/>
              </a:rPr>
              <a:t>町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で、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曽於郡"/>
              </a:rPr>
              <a:t>曽於郡</a:t>
            </a:r>
            <a:r>
              <a:rPr kumimoji="1" lang="ja-JP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（そおぐん）</a:t>
            </a:r>
            <a:r>
              <a:rPr kumimoji="1" lang="ja-JP" altLang="ja-JP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に属する。 国指定の重要文化財である横瀬古墳などの史跡を有する町である。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28DA0-440E-47DB-99E6-7788312ACB47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763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4940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145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dirty="0" smtClean="0">
                <a:solidFill>
                  <a:schemeClr val="tx1"/>
                </a:solidFill>
              </a:rPr>
              <a:t>緑の姫路地域就業圏域で、常住人口は</a:t>
            </a:r>
            <a:r>
              <a:rPr kumimoji="1" lang="en-US" altLang="ja-JP" dirty="0" smtClean="0">
                <a:solidFill>
                  <a:schemeClr val="tx1"/>
                </a:solidFill>
              </a:rPr>
              <a:t>834,488</a:t>
            </a:r>
            <a:r>
              <a:rPr kumimoji="1" lang="ja-JP" altLang="en-US" dirty="0" smtClean="0">
                <a:solidFill>
                  <a:schemeClr val="tx1"/>
                </a:solidFill>
              </a:rPr>
              <a:t>人（</a:t>
            </a:r>
            <a:r>
              <a:rPr kumimoji="1" lang="en-US" altLang="ja-JP" dirty="0" smtClean="0">
                <a:solidFill>
                  <a:schemeClr val="tx1"/>
                </a:solidFill>
              </a:rPr>
              <a:t>2010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年）、</a:t>
            </a:r>
            <a:r>
              <a:rPr kumimoji="1" lang="en-US" altLang="ja-JP" dirty="0" smtClean="0">
                <a:solidFill>
                  <a:schemeClr val="tx1"/>
                </a:solidFill>
              </a:rPr>
              <a:t>822,225</a:t>
            </a:r>
            <a:r>
              <a:rPr kumimoji="1" lang="ja-JP" altLang="en-US" dirty="0" smtClean="0">
                <a:solidFill>
                  <a:schemeClr val="tx1"/>
                </a:solidFill>
              </a:rPr>
              <a:t>人（</a:t>
            </a:r>
            <a:r>
              <a:rPr kumimoji="1" lang="en-US" altLang="ja-JP" dirty="0" smtClean="0">
                <a:solidFill>
                  <a:schemeClr val="tx1"/>
                </a:solidFill>
              </a:rPr>
              <a:t>2015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年、国勢調査速報）、ピークは</a:t>
            </a:r>
            <a:r>
              <a:rPr kumimoji="1" lang="en-US" altLang="ja-JP" dirty="0" smtClean="0">
                <a:solidFill>
                  <a:schemeClr val="tx1"/>
                </a:solidFill>
              </a:rPr>
              <a:t>2000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年の</a:t>
            </a:r>
            <a:r>
              <a:rPr kumimoji="1" lang="en-US" altLang="ja-JP" dirty="0" smtClean="0">
                <a:solidFill>
                  <a:schemeClr val="tx1"/>
                </a:solidFill>
              </a:rPr>
              <a:t>848,306</a:t>
            </a:r>
            <a:r>
              <a:rPr kumimoji="1" lang="ja-JP" altLang="en-US" dirty="0" smtClean="0">
                <a:solidFill>
                  <a:schemeClr val="tx1"/>
                </a:solidFill>
              </a:rPr>
              <a:t>人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21D26-F900-471B-B08B-9BD80514526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140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7674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6054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7607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3160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1463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AD4FA-6A02-4224-8F75-C02EB1E237C2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3737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483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509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359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224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24094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362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795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656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719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470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4590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E7058-959C-4A1F-8D66-E252D64DEBFC}" type="datetimeFigureOut">
              <a:rPr kumimoji="1" lang="ja-JP" altLang="en-US" smtClean="0"/>
              <a:pPr/>
              <a:t>2017/10/17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2CB71-0AE5-42C3-8527-1D10E1A9524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95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1268760"/>
            <a:ext cx="10363200" cy="1470025"/>
          </a:xfrm>
        </p:spPr>
        <p:txBody>
          <a:bodyPr/>
          <a:lstStyle/>
          <a:p>
            <a:r>
              <a:rPr kumimoji="1" lang="ja-JP" altLang="en-US" dirty="0" smtClean="0"/>
              <a:t>地域就業圏域の設定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270992"/>
          </a:xfrm>
        </p:spPr>
        <p:txBody>
          <a:bodyPr/>
          <a:lstStyle/>
          <a:p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年版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63352" y="188640"/>
            <a:ext cx="2664296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2017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７日未完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7896200" y="5157192"/>
            <a:ext cx="41000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地図　</a:t>
            </a:r>
            <a:r>
              <a:rPr lang="en-US" altLang="ja-JP" dirty="0" smtClean="0"/>
              <a:t>http</a:t>
            </a:r>
            <a:r>
              <a:rPr lang="en-US" altLang="ja-JP" dirty="0" smtClean="0"/>
              <a:t>://mujina.sakura.ne.jp/history/</a:t>
            </a:r>
            <a:endParaRPr lang="ja-JP" altLang="en-US" dirty="0"/>
          </a:p>
        </p:txBody>
      </p:sp>
      <p:sp>
        <p:nvSpPr>
          <p:cNvPr id="6" name="フッター プレースホルダ 3"/>
          <p:cNvSpPr txBox="1">
            <a:spLocks/>
          </p:cNvSpPr>
          <p:nvPr/>
        </p:nvSpPr>
        <p:spPr>
          <a:xfrm>
            <a:off x="3080048" y="6316395"/>
            <a:ext cx="6081537" cy="2787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dirty="0" smtClean="0"/>
              <a:t>Copyright© Ryohei Nakamura, Department of Economics, Okayama University </a:t>
            </a:r>
            <a:r>
              <a:rPr lang="en-US" altLang="ja-JP" b="1" dirty="0" smtClean="0"/>
              <a:t>2017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73314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3738546" y="642919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西ノ島町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1,434</a:t>
            </a:r>
            <a:r>
              <a:rPr lang="ja-JP" altLang="en-US" sz="1200" dirty="0"/>
              <a:t>人）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096396" y="292893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奥出雲町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7,179</a:t>
            </a:r>
            <a:r>
              <a:rPr lang="ja-JP" altLang="en-US" sz="1200" dirty="0"/>
              <a:t>人）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809720" y="2285992"/>
            <a:ext cx="445124" cy="154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0.968</a:t>
            </a:r>
            <a:endParaRPr lang="ja-JP" altLang="en-US" sz="900" dirty="0"/>
          </a:p>
        </p:txBody>
      </p:sp>
      <p:sp>
        <p:nvSpPr>
          <p:cNvPr id="5" name="正方形/長方形 4"/>
          <p:cNvSpPr/>
          <p:nvPr/>
        </p:nvSpPr>
        <p:spPr>
          <a:xfrm>
            <a:off x="5381621" y="142853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</a:t>
            </a:r>
            <a:r>
              <a:rPr lang="ja-JP" altLang="en-US" sz="900" dirty="0"/>
              <a:t>００２</a:t>
            </a:r>
          </a:p>
        </p:txBody>
      </p:sp>
      <p:cxnSp>
        <p:nvCxnSpPr>
          <p:cNvPr id="6" name="直線コネクタ 5"/>
          <p:cNvCxnSpPr/>
          <p:nvPr/>
        </p:nvCxnSpPr>
        <p:spPr>
          <a:xfrm rot="5400000">
            <a:off x="4104392" y="1348642"/>
            <a:ext cx="571504" cy="17312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2238348" y="1071547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( 2,2%)</a:t>
            </a: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4881554" y="1000108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(1.5%)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 rot="5400000" flipH="1" flipV="1">
            <a:off x="4489439" y="1249347"/>
            <a:ext cx="642942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5400000">
            <a:off x="6854755" y="598543"/>
            <a:ext cx="214314" cy="17312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10800000">
            <a:off x="2952728" y="928670"/>
            <a:ext cx="77664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738414" y="1428737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知夫村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268</a:t>
            </a:r>
            <a:r>
              <a:rPr lang="ja-JP" altLang="en-US" sz="1200" dirty="0"/>
              <a:t>人）</a:t>
            </a: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6096000" y="357167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7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( 0.1%)</a:t>
            </a:r>
          </a:p>
        </p:txBody>
      </p:sp>
      <p:cxnSp>
        <p:nvCxnSpPr>
          <p:cNvPr id="15" name="直線矢印コネクタ 14"/>
          <p:cNvCxnSpPr/>
          <p:nvPr/>
        </p:nvCxnSpPr>
        <p:spPr>
          <a:xfrm rot="5400000" flipH="1" flipV="1">
            <a:off x="2709577" y="1171027"/>
            <a:ext cx="485508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738678" y="3143248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江津市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11,478</a:t>
            </a:r>
            <a:r>
              <a:rPr lang="ja-JP" altLang="en-US" sz="1200" dirty="0"/>
              <a:t>人）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3309918" y="364331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浜田市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291,46</a:t>
            </a:r>
            <a:r>
              <a:rPr lang="ja-JP" altLang="en-US" sz="1200" dirty="0"/>
              <a:t>人）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524100" y="4286256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益田市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23,604</a:t>
            </a:r>
            <a:r>
              <a:rPr lang="ja-JP" altLang="en-US" sz="1200" dirty="0"/>
              <a:t>人）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1881158" y="507207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津和野町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4,170</a:t>
            </a:r>
            <a:r>
              <a:rPr lang="ja-JP" altLang="en-US" sz="1200" dirty="0"/>
              <a:t>人）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452794" y="6000768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岩国市</a:t>
            </a:r>
          </a:p>
          <a:p>
            <a:pPr algn="ctr"/>
            <a:endParaRPr lang="ja-JP" altLang="en-US" sz="1200" dirty="0"/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1881158" y="6000768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吉賀町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3,305</a:t>
            </a:r>
            <a:r>
              <a:rPr lang="ja-JP" altLang="en-US" sz="1200" dirty="0"/>
              <a:t>人）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7810512" y="2500306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雲南市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21,511</a:t>
            </a:r>
            <a:r>
              <a:rPr lang="ja-JP" altLang="en-US" sz="1200" dirty="0"/>
              <a:t>人）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7953388" y="3929066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飯南町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2,768</a:t>
            </a:r>
            <a:r>
              <a:rPr lang="ja-JP" altLang="en-US" sz="1200" dirty="0"/>
              <a:t>人）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5810248" y="2786058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大田市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17,951</a:t>
            </a:r>
            <a:r>
              <a:rPr lang="ja-JP" altLang="en-US" sz="1200" dirty="0"/>
              <a:t>人）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6810380" y="364331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美郷町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2,364</a:t>
            </a:r>
            <a:r>
              <a:rPr lang="ja-JP" altLang="en-US" sz="1200" dirty="0"/>
              <a:t>人）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595934" y="3786190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川本町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1,853</a:t>
            </a:r>
            <a:r>
              <a:rPr lang="ja-JP" altLang="en-US" sz="1200" dirty="0"/>
              <a:t>人）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5524496" y="4643446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邑南町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5,942</a:t>
            </a:r>
            <a:r>
              <a:rPr lang="ja-JP" altLang="en-US" sz="1200" dirty="0"/>
              <a:t>人）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5524496" y="5572140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北広島町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524364" y="1571613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海士町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1,094</a:t>
            </a:r>
            <a:r>
              <a:rPr lang="ja-JP" altLang="en-US" sz="1200" dirty="0"/>
              <a:t>人）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6453190" y="1857365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出雲市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71,586</a:t>
            </a:r>
            <a:r>
              <a:rPr lang="ja-JP" altLang="en-US" sz="1200" dirty="0"/>
              <a:t>人）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596198" y="1428737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斐川町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13,969</a:t>
            </a:r>
            <a:r>
              <a:rPr lang="ja-JP" altLang="en-US" sz="1200" dirty="0"/>
              <a:t>人）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8096264" y="571481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松江市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92,693</a:t>
            </a:r>
            <a:r>
              <a:rPr lang="ja-JP" altLang="en-US" sz="1200" dirty="0"/>
              <a:t>人）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9453586" y="1571613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安来市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20,800</a:t>
            </a:r>
            <a:r>
              <a:rPr lang="ja-JP" altLang="en-US" sz="1200" dirty="0"/>
              <a:t>人）</a:t>
            </a: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9596462" y="571481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東出雲町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7,179</a:t>
            </a:r>
            <a:r>
              <a:rPr lang="ja-JP" altLang="en-US" sz="1200" dirty="0"/>
              <a:t>人）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5095868" y="357167"/>
            <a:ext cx="887162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隠岐の島町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7,195</a:t>
            </a:r>
            <a:r>
              <a:rPr lang="ja-JP" altLang="en-US" sz="1200" dirty="0"/>
              <a:t>人）</a:t>
            </a: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6810380" y="142853"/>
            <a:ext cx="744286" cy="357191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特別区部</a:t>
            </a:r>
            <a:endParaRPr lang="en-US" altLang="ja-JP" sz="1200" dirty="0"/>
          </a:p>
          <a:p>
            <a:pPr algn="ctr"/>
            <a:endParaRPr lang="ja-JP" altLang="en-US" sz="1200" dirty="0"/>
          </a:p>
        </p:txBody>
      </p:sp>
      <p:cxnSp>
        <p:nvCxnSpPr>
          <p:cNvPr id="39" name="直線矢印コネクタ 38"/>
          <p:cNvCxnSpPr/>
          <p:nvPr/>
        </p:nvCxnSpPr>
        <p:spPr>
          <a:xfrm>
            <a:off x="4381488" y="1643050"/>
            <a:ext cx="14287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22"/>
          <p:cNvSpPr>
            <a:spLocks noChangeArrowheads="1"/>
          </p:cNvSpPr>
          <p:nvPr/>
        </p:nvSpPr>
        <p:spPr bwMode="auto">
          <a:xfrm>
            <a:off x="3667108" y="1285860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(3.5%)</a:t>
            </a: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1738282" y="3071810"/>
            <a:ext cx="667498" cy="307456"/>
          </a:xfrm>
          <a:prstGeom prst="rect">
            <a:avLst/>
          </a:prstGeom>
          <a:ln w="9525"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ja-JP" sz="1100" dirty="0"/>
          </a:p>
        </p:txBody>
      </p:sp>
      <p:cxnSp>
        <p:nvCxnSpPr>
          <p:cNvPr id="53" name="直線矢印コネクタ 52"/>
          <p:cNvCxnSpPr/>
          <p:nvPr/>
        </p:nvCxnSpPr>
        <p:spPr>
          <a:xfrm rot="10800000">
            <a:off x="2666976" y="6215082"/>
            <a:ext cx="77664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rot="5400000">
            <a:off x="2604194" y="5063418"/>
            <a:ext cx="571504" cy="17312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rot="5400000">
            <a:off x="3461450" y="4349038"/>
            <a:ext cx="571504" cy="17312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2666976" y="5357826"/>
            <a:ext cx="214314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>
            <a:off x="3309918" y="4643446"/>
            <a:ext cx="428628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 rot="5400000">
            <a:off x="4818772" y="3777534"/>
            <a:ext cx="428628" cy="17312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4095736" y="4000504"/>
            <a:ext cx="928694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>
            <a:off x="3524232" y="3286124"/>
            <a:ext cx="121444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rot="5400000" flipH="1" flipV="1">
            <a:off x="3346431" y="3463925"/>
            <a:ext cx="35719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 rot="5400000" flipH="1" flipV="1">
            <a:off x="5524496" y="5357826"/>
            <a:ext cx="42862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rot="5400000" flipH="1" flipV="1">
            <a:off x="5525290" y="4428338"/>
            <a:ext cx="42862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6596066" y="3071810"/>
            <a:ext cx="42862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5400000" flipH="1" flipV="1">
            <a:off x="6739339" y="3357165"/>
            <a:ext cx="571504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/>
          <p:nvPr/>
        </p:nvCxnSpPr>
        <p:spPr>
          <a:xfrm rot="10800000">
            <a:off x="6096000" y="2071678"/>
            <a:ext cx="358778" cy="1588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 rot="5400000">
            <a:off x="7632711" y="3463925"/>
            <a:ext cx="928694" cy="1588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>
            <a:off x="8596330" y="2714620"/>
            <a:ext cx="71438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rot="5400000" flipH="1" flipV="1">
            <a:off x="9210832" y="2814498"/>
            <a:ext cx="19975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>
            <a:off x="7239008" y="2071678"/>
            <a:ext cx="71438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rot="5400000" flipH="1" flipV="1">
            <a:off x="7846628" y="1964124"/>
            <a:ext cx="214314" cy="79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4524364" y="928670"/>
            <a:ext cx="285752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>
            <a:off x="6667504" y="928670"/>
            <a:ext cx="142876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5400000" flipH="1" flipV="1">
            <a:off x="6203157" y="1393017"/>
            <a:ext cx="928694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rot="5400000" flipH="1" flipV="1">
            <a:off x="5738810" y="2428868"/>
            <a:ext cx="71438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 rot="10800000">
            <a:off x="6810380" y="1500174"/>
            <a:ext cx="803130" cy="1588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/>
          <p:nvPr/>
        </p:nvCxnSpPr>
        <p:spPr>
          <a:xfrm rot="16200000" flipV="1">
            <a:off x="6638468" y="1672086"/>
            <a:ext cx="357190" cy="13367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>
            <a:off x="8882082" y="785794"/>
            <a:ext cx="71438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 rot="5400000">
            <a:off x="8239934" y="1356504"/>
            <a:ext cx="714380" cy="1588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矢印コネクタ 109"/>
          <p:cNvCxnSpPr/>
          <p:nvPr/>
        </p:nvCxnSpPr>
        <p:spPr>
          <a:xfrm>
            <a:off x="8596330" y="1714488"/>
            <a:ext cx="85725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rot="5400000">
            <a:off x="7704149" y="1749413"/>
            <a:ext cx="1500198" cy="1588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正方形/長方形 113"/>
          <p:cNvSpPr/>
          <p:nvPr/>
        </p:nvSpPr>
        <p:spPr>
          <a:xfrm>
            <a:off x="7953388" y="2285992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0.909</a:t>
            </a:r>
            <a:endParaRPr lang="ja-JP" altLang="en-US" sz="900" dirty="0"/>
          </a:p>
        </p:txBody>
      </p:sp>
      <p:sp>
        <p:nvSpPr>
          <p:cNvPr id="115" name="Rectangle 22"/>
          <p:cNvSpPr>
            <a:spLocks noChangeArrowheads="1"/>
          </p:cNvSpPr>
          <p:nvPr/>
        </p:nvSpPr>
        <p:spPr bwMode="auto">
          <a:xfrm>
            <a:off x="8524892" y="1928802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2,612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(12.1%)</a:t>
            </a:r>
          </a:p>
        </p:txBody>
      </p:sp>
      <p:sp>
        <p:nvSpPr>
          <p:cNvPr id="117" name="Rectangle 22"/>
          <p:cNvSpPr>
            <a:spLocks noChangeArrowheads="1"/>
          </p:cNvSpPr>
          <p:nvPr/>
        </p:nvSpPr>
        <p:spPr bwMode="auto">
          <a:xfrm>
            <a:off x="8167702" y="3357562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113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(4.1%)</a:t>
            </a:r>
          </a:p>
        </p:txBody>
      </p:sp>
      <p:sp>
        <p:nvSpPr>
          <p:cNvPr id="118" name="Rectangle 22"/>
          <p:cNvSpPr>
            <a:spLocks noChangeArrowheads="1"/>
          </p:cNvSpPr>
          <p:nvPr/>
        </p:nvSpPr>
        <p:spPr bwMode="auto">
          <a:xfrm>
            <a:off x="8739206" y="2428868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3,269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(45.5%)</a:t>
            </a:r>
          </a:p>
        </p:txBody>
      </p:sp>
      <p:sp>
        <p:nvSpPr>
          <p:cNvPr id="119" name="Rectangle 22"/>
          <p:cNvSpPr>
            <a:spLocks noChangeArrowheads="1"/>
          </p:cNvSpPr>
          <p:nvPr/>
        </p:nvSpPr>
        <p:spPr bwMode="auto">
          <a:xfrm>
            <a:off x="8739206" y="1357298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2,152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(10.3%)</a:t>
            </a:r>
          </a:p>
        </p:txBody>
      </p:sp>
      <p:sp>
        <p:nvSpPr>
          <p:cNvPr id="120" name="Rectangle 22"/>
          <p:cNvSpPr>
            <a:spLocks noChangeArrowheads="1"/>
          </p:cNvSpPr>
          <p:nvPr/>
        </p:nvSpPr>
        <p:spPr bwMode="auto">
          <a:xfrm>
            <a:off x="7381884" y="571480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2,006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(2.2%)</a:t>
            </a:r>
          </a:p>
        </p:txBody>
      </p:sp>
      <p:sp>
        <p:nvSpPr>
          <p:cNvPr id="121" name="Rectangle 22"/>
          <p:cNvSpPr>
            <a:spLocks noChangeArrowheads="1"/>
          </p:cNvSpPr>
          <p:nvPr/>
        </p:nvSpPr>
        <p:spPr bwMode="auto">
          <a:xfrm>
            <a:off x="8953520" y="500042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3,269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(45.5%)</a:t>
            </a:r>
          </a:p>
        </p:txBody>
      </p:sp>
      <p:cxnSp>
        <p:nvCxnSpPr>
          <p:cNvPr id="125" name="直線矢印コネクタ 124"/>
          <p:cNvCxnSpPr/>
          <p:nvPr/>
        </p:nvCxnSpPr>
        <p:spPr>
          <a:xfrm>
            <a:off x="6024562" y="714356"/>
            <a:ext cx="928694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22"/>
          <p:cNvSpPr>
            <a:spLocks noChangeArrowheads="1"/>
          </p:cNvSpPr>
          <p:nvPr/>
        </p:nvSpPr>
        <p:spPr bwMode="auto">
          <a:xfrm>
            <a:off x="4167174" y="3643314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1,151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(3.9%)</a:t>
            </a:r>
          </a:p>
        </p:txBody>
      </p:sp>
      <p:sp>
        <p:nvSpPr>
          <p:cNvPr id="130" name="Rectangle 22"/>
          <p:cNvSpPr>
            <a:spLocks noChangeArrowheads="1"/>
          </p:cNvSpPr>
          <p:nvPr/>
        </p:nvSpPr>
        <p:spPr bwMode="auto">
          <a:xfrm>
            <a:off x="4024298" y="2928934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2,068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(18.0%)</a:t>
            </a:r>
          </a:p>
        </p:txBody>
      </p:sp>
      <p:sp>
        <p:nvSpPr>
          <p:cNvPr id="131" name="Rectangle 22"/>
          <p:cNvSpPr>
            <a:spLocks noChangeArrowheads="1"/>
          </p:cNvSpPr>
          <p:nvPr/>
        </p:nvSpPr>
        <p:spPr bwMode="auto">
          <a:xfrm>
            <a:off x="5381620" y="2428868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986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(5.5%)</a:t>
            </a:r>
          </a:p>
        </p:txBody>
      </p:sp>
      <p:sp>
        <p:nvSpPr>
          <p:cNvPr id="132" name="Rectangle 22"/>
          <p:cNvSpPr>
            <a:spLocks noChangeArrowheads="1"/>
          </p:cNvSpPr>
          <p:nvPr/>
        </p:nvSpPr>
        <p:spPr bwMode="auto">
          <a:xfrm>
            <a:off x="7239008" y="2143116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4,120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(29.5%)</a:t>
            </a:r>
          </a:p>
        </p:txBody>
      </p:sp>
      <p:sp>
        <p:nvSpPr>
          <p:cNvPr id="134" name="Rectangle 22"/>
          <p:cNvSpPr>
            <a:spLocks noChangeArrowheads="1"/>
          </p:cNvSpPr>
          <p:nvPr/>
        </p:nvSpPr>
        <p:spPr bwMode="auto">
          <a:xfrm>
            <a:off x="6810380" y="1142984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4,856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(6.8%)</a:t>
            </a:r>
          </a:p>
        </p:txBody>
      </p:sp>
      <p:sp>
        <p:nvSpPr>
          <p:cNvPr id="135" name="Rectangle 22"/>
          <p:cNvSpPr>
            <a:spLocks noChangeArrowheads="1"/>
          </p:cNvSpPr>
          <p:nvPr/>
        </p:nvSpPr>
        <p:spPr bwMode="auto">
          <a:xfrm>
            <a:off x="3809984" y="4357694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893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(3.8%)</a:t>
            </a:r>
          </a:p>
        </p:txBody>
      </p:sp>
      <p:sp>
        <p:nvSpPr>
          <p:cNvPr id="136" name="Rectangle 22"/>
          <p:cNvSpPr>
            <a:spLocks noChangeArrowheads="1"/>
          </p:cNvSpPr>
          <p:nvPr/>
        </p:nvSpPr>
        <p:spPr bwMode="auto">
          <a:xfrm>
            <a:off x="5024430" y="5143512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243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(4.1%)</a:t>
            </a:r>
          </a:p>
        </p:txBody>
      </p:sp>
      <p:sp>
        <p:nvSpPr>
          <p:cNvPr id="137" name="Rectangle 22"/>
          <p:cNvSpPr>
            <a:spLocks noChangeArrowheads="1"/>
          </p:cNvSpPr>
          <p:nvPr/>
        </p:nvSpPr>
        <p:spPr bwMode="auto">
          <a:xfrm>
            <a:off x="5024430" y="4286256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155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(8.4%)</a:t>
            </a:r>
          </a:p>
        </p:txBody>
      </p:sp>
      <p:sp>
        <p:nvSpPr>
          <p:cNvPr id="138" name="Rectangle 22"/>
          <p:cNvSpPr>
            <a:spLocks noChangeArrowheads="1"/>
          </p:cNvSpPr>
          <p:nvPr/>
        </p:nvSpPr>
        <p:spPr bwMode="auto">
          <a:xfrm>
            <a:off x="7096132" y="3071810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206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(8.7%)</a:t>
            </a:r>
          </a:p>
        </p:txBody>
      </p:sp>
      <p:sp>
        <p:nvSpPr>
          <p:cNvPr id="139" name="Rectangle 22"/>
          <p:cNvSpPr>
            <a:spLocks noChangeArrowheads="1"/>
          </p:cNvSpPr>
          <p:nvPr/>
        </p:nvSpPr>
        <p:spPr bwMode="auto">
          <a:xfrm>
            <a:off x="2952728" y="5000636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641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(15.4%)</a:t>
            </a:r>
          </a:p>
        </p:txBody>
      </p:sp>
      <p:sp>
        <p:nvSpPr>
          <p:cNvPr id="140" name="Rectangle 22"/>
          <p:cNvSpPr>
            <a:spLocks noChangeArrowheads="1"/>
          </p:cNvSpPr>
          <p:nvPr/>
        </p:nvSpPr>
        <p:spPr bwMode="auto">
          <a:xfrm>
            <a:off x="2738414" y="5857892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110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(3.3%)</a:t>
            </a:r>
          </a:p>
        </p:txBody>
      </p:sp>
      <p:sp>
        <p:nvSpPr>
          <p:cNvPr id="144" name="正方形/長方形 143"/>
          <p:cNvSpPr/>
          <p:nvPr/>
        </p:nvSpPr>
        <p:spPr>
          <a:xfrm>
            <a:off x="6881818" y="164305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0.961</a:t>
            </a:r>
            <a:endParaRPr lang="ja-JP" altLang="en-US" sz="900" dirty="0"/>
          </a:p>
        </p:txBody>
      </p:sp>
      <p:sp>
        <p:nvSpPr>
          <p:cNvPr id="146" name="正方形/長方形 145"/>
          <p:cNvSpPr/>
          <p:nvPr/>
        </p:nvSpPr>
        <p:spPr>
          <a:xfrm>
            <a:off x="9739338" y="1357298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0.951</a:t>
            </a:r>
            <a:endParaRPr lang="ja-JP" altLang="en-US" sz="900" dirty="0"/>
          </a:p>
        </p:txBody>
      </p:sp>
      <p:sp>
        <p:nvSpPr>
          <p:cNvPr id="147" name="正方形/長方形 146"/>
          <p:cNvSpPr/>
          <p:nvPr/>
        </p:nvSpPr>
        <p:spPr>
          <a:xfrm>
            <a:off x="7881950" y="1214422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1.053</a:t>
            </a:r>
            <a:endParaRPr lang="ja-JP" altLang="en-US" sz="900" dirty="0"/>
          </a:p>
        </p:txBody>
      </p:sp>
      <p:sp>
        <p:nvSpPr>
          <p:cNvPr id="148" name="正方形/長方形 147"/>
          <p:cNvSpPr/>
          <p:nvPr/>
        </p:nvSpPr>
        <p:spPr>
          <a:xfrm>
            <a:off x="9882214" y="357166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0.818</a:t>
            </a:r>
            <a:endParaRPr lang="ja-JP" altLang="en-US" sz="900" dirty="0"/>
          </a:p>
        </p:txBody>
      </p:sp>
      <p:sp>
        <p:nvSpPr>
          <p:cNvPr id="149" name="正方形/長方形 148"/>
          <p:cNvSpPr/>
          <p:nvPr/>
        </p:nvSpPr>
        <p:spPr>
          <a:xfrm>
            <a:off x="4952992" y="1428736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0.978</a:t>
            </a:r>
            <a:endParaRPr lang="ja-JP" altLang="en-US" sz="900" dirty="0"/>
          </a:p>
        </p:txBody>
      </p:sp>
      <p:sp>
        <p:nvSpPr>
          <p:cNvPr id="150" name="正方形/長方形 149"/>
          <p:cNvSpPr/>
          <p:nvPr/>
        </p:nvSpPr>
        <p:spPr>
          <a:xfrm>
            <a:off x="8310578" y="357166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1.078</a:t>
            </a:r>
            <a:endParaRPr lang="ja-JP" altLang="en-US" sz="900" dirty="0"/>
          </a:p>
        </p:txBody>
      </p:sp>
      <p:sp>
        <p:nvSpPr>
          <p:cNvPr id="152" name="正方形/長方形 151"/>
          <p:cNvSpPr/>
          <p:nvPr/>
        </p:nvSpPr>
        <p:spPr>
          <a:xfrm>
            <a:off x="3024166" y="128586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1.011</a:t>
            </a:r>
            <a:endParaRPr lang="ja-JP" altLang="en-US" sz="900" dirty="0"/>
          </a:p>
        </p:txBody>
      </p:sp>
      <p:sp>
        <p:nvSpPr>
          <p:cNvPr id="153" name="正方形/長方形 152"/>
          <p:cNvSpPr/>
          <p:nvPr/>
        </p:nvSpPr>
        <p:spPr>
          <a:xfrm>
            <a:off x="4024298" y="428604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1.013</a:t>
            </a:r>
            <a:endParaRPr lang="ja-JP" altLang="en-US" sz="900" dirty="0"/>
          </a:p>
        </p:txBody>
      </p:sp>
      <p:sp>
        <p:nvSpPr>
          <p:cNvPr id="157" name="正方形/長方形 156"/>
          <p:cNvSpPr/>
          <p:nvPr/>
        </p:nvSpPr>
        <p:spPr>
          <a:xfrm>
            <a:off x="2809852" y="4071942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1.007</a:t>
            </a:r>
            <a:endParaRPr lang="ja-JP" altLang="en-US" sz="900" dirty="0"/>
          </a:p>
        </p:txBody>
      </p:sp>
      <p:sp>
        <p:nvSpPr>
          <p:cNvPr id="158" name="正方形/長方形 157"/>
          <p:cNvSpPr/>
          <p:nvPr/>
        </p:nvSpPr>
        <p:spPr>
          <a:xfrm>
            <a:off x="5810248" y="450057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0.963</a:t>
            </a:r>
            <a:endParaRPr lang="ja-JP" altLang="en-US" sz="900" dirty="0"/>
          </a:p>
        </p:txBody>
      </p:sp>
      <p:sp>
        <p:nvSpPr>
          <p:cNvPr id="160" name="正方形/長方形 159"/>
          <p:cNvSpPr/>
          <p:nvPr/>
        </p:nvSpPr>
        <p:spPr>
          <a:xfrm>
            <a:off x="5881686" y="3643314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1.151</a:t>
            </a:r>
            <a:endParaRPr lang="ja-JP" altLang="en-US" sz="900" dirty="0"/>
          </a:p>
        </p:txBody>
      </p:sp>
      <p:sp>
        <p:nvSpPr>
          <p:cNvPr id="161" name="正方形/長方形 160"/>
          <p:cNvSpPr/>
          <p:nvPr/>
        </p:nvSpPr>
        <p:spPr>
          <a:xfrm>
            <a:off x="5024430" y="3000372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0.918</a:t>
            </a:r>
            <a:endParaRPr lang="ja-JP" altLang="en-US" sz="900" dirty="0"/>
          </a:p>
        </p:txBody>
      </p:sp>
      <p:sp>
        <p:nvSpPr>
          <p:cNvPr id="162" name="正方形/長方形 161"/>
          <p:cNvSpPr/>
          <p:nvPr/>
        </p:nvSpPr>
        <p:spPr>
          <a:xfrm>
            <a:off x="7096132" y="3500438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0.853</a:t>
            </a:r>
            <a:endParaRPr lang="ja-JP" altLang="en-US" sz="900" dirty="0"/>
          </a:p>
        </p:txBody>
      </p:sp>
      <p:sp>
        <p:nvSpPr>
          <p:cNvPr id="163" name="正方形/長方形 162"/>
          <p:cNvSpPr/>
          <p:nvPr/>
        </p:nvSpPr>
        <p:spPr>
          <a:xfrm>
            <a:off x="6167438" y="2643182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0.971</a:t>
            </a:r>
            <a:endParaRPr lang="ja-JP" altLang="en-US" sz="900" dirty="0"/>
          </a:p>
        </p:txBody>
      </p:sp>
      <p:sp>
        <p:nvSpPr>
          <p:cNvPr id="164" name="正方形/長方形 163"/>
          <p:cNvSpPr/>
          <p:nvPr/>
        </p:nvSpPr>
        <p:spPr>
          <a:xfrm>
            <a:off x="8239140" y="378619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1.015</a:t>
            </a:r>
            <a:endParaRPr lang="ja-JP" altLang="en-US" sz="900" dirty="0"/>
          </a:p>
        </p:txBody>
      </p:sp>
      <p:sp>
        <p:nvSpPr>
          <p:cNvPr id="165" name="正方形/長方形 164"/>
          <p:cNvSpPr/>
          <p:nvPr/>
        </p:nvSpPr>
        <p:spPr>
          <a:xfrm>
            <a:off x="9453586" y="271462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0818</a:t>
            </a:r>
            <a:endParaRPr lang="ja-JP" altLang="en-US" sz="900" dirty="0"/>
          </a:p>
        </p:txBody>
      </p:sp>
      <p:sp>
        <p:nvSpPr>
          <p:cNvPr id="170" name="正方形/長方形 169"/>
          <p:cNvSpPr/>
          <p:nvPr/>
        </p:nvSpPr>
        <p:spPr>
          <a:xfrm>
            <a:off x="2166910" y="5786454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1.014</a:t>
            </a:r>
            <a:endParaRPr lang="ja-JP" altLang="en-US" sz="900" dirty="0"/>
          </a:p>
        </p:txBody>
      </p:sp>
      <p:sp>
        <p:nvSpPr>
          <p:cNvPr id="171" name="正方形/長方形 170"/>
          <p:cNvSpPr/>
          <p:nvPr/>
        </p:nvSpPr>
        <p:spPr>
          <a:xfrm>
            <a:off x="2095472" y="485776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0.900</a:t>
            </a:r>
            <a:endParaRPr lang="ja-JP" altLang="en-US" sz="900" dirty="0"/>
          </a:p>
        </p:txBody>
      </p:sp>
      <p:sp>
        <p:nvSpPr>
          <p:cNvPr id="172" name="正方形/長方形 171"/>
          <p:cNvSpPr/>
          <p:nvPr/>
        </p:nvSpPr>
        <p:spPr>
          <a:xfrm>
            <a:off x="3595670" y="3500438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1.052</a:t>
            </a:r>
            <a:endParaRPr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65421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44" y="908720"/>
            <a:ext cx="5687937" cy="544063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19336" y="44625"/>
            <a:ext cx="3312368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３３　岡山県 </a:t>
            </a:r>
            <a:r>
              <a:rPr lang="ja-JP" altLang="en-US" dirty="0"/>
              <a:t>市町村地図</a:t>
            </a:r>
          </a:p>
        </p:txBody>
      </p:sp>
    </p:spTree>
    <p:extLst>
      <p:ext uri="{BB962C8B-B14F-4D97-AF65-F5344CB8AC3E}">
        <p14:creationId xmlns:p14="http://schemas.microsoft.com/office/powerpoint/2010/main" val="3865568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1" name="直線コネクタ 190"/>
          <p:cNvCxnSpPr/>
          <p:nvPr/>
        </p:nvCxnSpPr>
        <p:spPr>
          <a:xfrm flipH="1">
            <a:off x="2830613" y="4111069"/>
            <a:ext cx="3279475" cy="27804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矢印コネクタ 3"/>
          <p:cNvCxnSpPr/>
          <p:nvPr/>
        </p:nvCxnSpPr>
        <p:spPr>
          <a:xfrm flipH="1" flipV="1">
            <a:off x="7095467" y="3881397"/>
            <a:ext cx="1659548" cy="7948"/>
          </a:xfrm>
          <a:prstGeom prst="straightConnector1">
            <a:avLst/>
          </a:prstGeom>
          <a:ln w="127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カギ線コネクタ 21"/>
          <p:cNvCxnSpPr>
            <a:stCxn id="32" idx="1"/>
          </p:cNvCxnSpPr>
          <p:nvPr/>
        </p:nvCxnSpPr>
        <p:spPr>
          <a:xfrm rot="10800000">
            <a:off x="6449171" y="4203028"/>
            <a:ext cx="1030394" cy="1228386"/>
          </a:xfrm>
          <a:prstGeom prst="bentConnector2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970049" y="4027476"/>
            <a:ext cx="1794833" cy="797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6483796" y="2282397"/>
            <a:ext cx="1" cy="1413322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>
            <a:stCxn id="27" idx="1"/>
            <a:endCxn id="30" idx="3"/>
          </p:cNvCxnSpPr>
          <p:nvPr/>
        </p:nvCxnSpPr>
        <p:spPr>
          <a:xfrm flipH="1" flipV="1">
            <a:off x="5204166" y="3925236"/>
            <a:ext cx="917854" cy="1366"/>
          </a:xfrm>
          <a:prstGeom prst="line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6122020" y="3673019"/>
            <a:ext cx="965096" cy="507166"/>
          </a:xfrm>
          <a:prstGeom prst="rect">
            <a:avLst/>
          </a:prstGeom>
          <a:solidFill>
            <a:srgbClr val="FFFF00"/>
          </a:solidFill>
          <a:ln w="12700" cmpd="dbl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倉敷市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218,576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28" name="正方形/長方形 27"/>
          <p:cNvSpPr/>
          <p:nvPr/>
        </p:nvSpPr>
        <p:spPr>
          <a:xfrm>
            <a:off x="5456570" y="6034089"/>
            <a:ext cx="6351075" cy="57214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市町村名の下の数字は常住就業者数。</a:t>
            </a:r>
            <a:r>
              <a:rPr lang="ja-JP" altLang="en-US" sz="1400" dirty="0" smtClean="0"/>
              <a:t>赤枠内</a:t>
            </a:r>
            <a:r>
              <a:rPr kumimoji="1" lang="ja-JP" altLang="en-US" sz="1400" dirty="0" smtClean="0"/>
              <a:t>の数字は通勤者数、括弧内の％は通勤流出率</a:t>
            </a:r>
            <a:r>
              <a:rPr lang="ja-JP" altLang="en-US" sz="1400" dirty="0"/>
              <a:t>。国勢</a:t>
            </a:r>
            <a:r>
              <a:rPr lang="ja-JP" altLang="en-US" sz="1400" dirty="0" smtClean="0"/>
              <a:t>調査（</a:t>
            </a:r>
            <a:r>
              <a:rPr kumimoji="1" lang="en-US" altLang="ja-JP" sz="1400" dirty="0" smtClean="0"/>
              <a:t>2010</a:t>
            </a:r>
            <a:r>
              <a:rPr kumimoji="1" lang="ja-JP" altLang="en-US" sz="1400" dirty="0" smtClean="0"/>
              <a:t>年）</a:t>
            </a:r>
            <a:endParaRPr kumimoji="1" lang="ja-JP" altLang="en-US" sz="1400" dirty="0"/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6803316" y="4546320"/>
            <a:ext cx="723600" cy="331200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900" dirty="0" smtClean="0"/>
              <a:t>早島町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（</a:t>
            </a:r>
            <a:r>
              <a:rPr lang="ja-JP" altLang="en-US" sz="900" dirty="0"/>
              <a:t> </a:t>
            </a:r>
            <a:r>
              <a:rPr lang="en-US" altLang="ja-JP" sz="900" dirty="0" smtClean="0"/>
              <a:t>5,514</a:t>
            </a:r>
            <a:r>
              <a:rPr lang="ja-JP" altLang="en-US" sz="900" dirty="0" smtClean="0"/>
              <a:t>人）</a:t>
            </a:r>
            <a:endParaRPr lang="ja-JP" altLang="en-US" sz="900" dirty="0"/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4405471" y="3692499"/>
            <a:ext cx="798695" cy="46547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浅口市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ja-JP" altLang="en-US" sz="1200" dirty="0"/>
              <a:t> </a:t>
            </a:r>
            <a:r>
              <a:rPr lang="en-US" altLang="ja-JP" sz="1200" dirty="0"/>
              <a:t>15,370</a:t>
            </a:r>
            <a:r>
              <a:rPr lang="ja-JP" altLang="en-US" sz="1200" dirty="0" smtClean="0"/>
              <a:t> 人）</a:t>
            </a:r>
            <a:endParaRPr lang="ja-JP" altLang="en-US" sz="1200" dirty="0"/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6677265" y="2079688"/>
            <a:ext cx="836405" cy="465474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総社市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ja-JP" altLang="en-US" sz="1200" dirty="0"/>
              <a:t> </a:t>
            </a:r>
            <a:r>
              <a:rPr lang="en-US" altLang="ja-JP" sz="1200" dirty="0"/>
              <a:t>31,317</a:t>
            </a:r>
            <a:r>
              <a:rPr lang="ja-JP" altLang="en-US" sz="1200" dirty="0" smtClean="0"/>
              <a:t> 人）</a:t>
            </a:r>
            <a:endParaRPr lang="ja-JP" altLang="en-US" sz="1200" dirty="0"/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7479565" y="5198677"/>
            <a:ext cx="836405" cy="465474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玉野市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ja-JP" altLang="en-US" sz="1200" dirty="0"/>
              <a:t> </a:t>
            </a:r>
            <a:r>
              <a:rPr lang="en-US" altLang="ja-JP" sz="1200" dirty="0"/>
              <a:t>29,094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cxnSp>
        <p:nvCxnSpPr>
          <p:cNvPr id="33" name="カギ線コネクタ 32"/>
          <p:cNvCxnSpPr>
            <a:endCxn id="92" idx="2"/>
          </p:cNvCxnSpPr>
          <p:nvPr/>
        </p:nvCxnSpPr>
        <p:spPr>
          <a:xfrm rot="5400000" flipH="1" flipV="1">
            <a:off x="8156639" y="4355165"/>
            <a:ext cx="1220058" cy="901396"/>
          </a:xfrm>
          <a:prstGeom prst="bentConnector3">
            <a:avLst>
              <a:gd name="adj1" fmla="val -1070"/>
            </a:avLst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22"/>
          <p:cNvSpPr>
            <a:spLocks noChangeArrowheads="1"/>
          </p:cNvSpPr>
          <p:nvPr/>
        </p:nvSpPr>
        <p:spPr bwMode="auto">
          <a:xfrm>
            <a:off x="5389600" y="3573317"/>
            <a:ext cx="531649" cy="299597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900" dirty="0" smtClean="0"/>
              <a:t>3,885</a:t>
            </a:r>
            <a:r>
              <a:rPr lang="ja-JP" altLang="en-US" sz="900" dirty="0" smtClean="0"/>
              <a:t>人</a:t>
            </a:r>
            <a:endParaRPr lang="en-US" altLang="ja-JP" sz="900" dirty="0" smtClean="0"/>
          </a:p>
          <a:p>
            <a:pPr algn="ctr"/>
            <a:r>
              <a:rPr lang="en-US" altLang="ja-JP" sz="900" dirty="0" smtClean="0"/>
              <a:t>(25.3 %)</a:t>
            </a:r>
            <a:endParaRPr lang="en-US" altLang="ja-JP" sz="900" dirty="0"/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8093114" y="2318596"/>
            <a:ext cx="619200" cy="338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4,898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(15.6 %)</a:t>
            </a:r>
            <a:endParaRPr lang="en-US" altLang="ja-JP" sz="1100" dirty="0"/>
          </a:p>
        </p:txBody>
      </p:sp>
      <p:sp>
        <p:nvSpPr>
          <p:cNvPr id="38" name="Rectangle 22"/>
          <p:cNvSpPr>
            <a:spLocks noChangeArrowheads="1"/>
          </p:cNvSpPr>
          <p:nvPr/>
        </p:nvSpPr>
        <p:spPr bwMode="auto">
          <a:xfrm>
            <a:off x="5836677" y="5014492"/>
            <a:ext cx="546823" cy="338400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050" dirty="0" smtClean="0"/>
              <a:t>2,079</a:t>
            </a:r>
            <a:r>
              <a:rPr lang="ja-JP" altLang="en-US" sz="1050" dirty="0" smtClean="0"/>
              <a:t>人</a:t>
            </a:r>
            <a:endParaRPr lang="en-US" altLang="ja-JP" sz="1050" dirty="0" smtClean="0"/>
          </a:p>
          <a:p>
            <a:pPr algn="ctr"/>
            <a:r>
              <a:rPr lang="en-US" altLang="ja-JP" sz="1050" dirty="0" smtClean="0"/>
              <a:t>(7.1%)</a:t>
            </a:r>
            <a:endParaRPr lang="en-US" altLang="ja-JP" sz="1050" dirty="0"/>
          </a:p>
        </p:txBody>
      </p:sp>
      <p:sp>
        <p:nvSpPr>
          <p:cNvPr id="39" name="Rectangle 22"/>
          <p:cNvSpPr>
            <a:spLocks noChangeArrowheads="1"/>
          </p:cNvSpPr>
          <p:nvPr/>
        </p:nvSpPr>
        <p:spPr bwMode="auto">
          <a:xfrm>
            <a:off x="6532449" y="4916243"/>
            <a:ext cx="541734" cy="294223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000" dirty="0" smtClean="0"/>
              <a:t>1,705</a:t>
            </a:r>
            <a:r>
              <a:rPr lang="ja-JP" altLang="en-US" sz="1000" dirty="0" smtClean="0"/>
              <a:t>人</a:t>
            </a:r>
            <a:endParaRPr lang="en-US" altLang="ja-JP" sz="1000" dirty="0" smtClean="0"/>
          </a:p>
          <a:p>
            <a:pPr algn="ctr"/>
            <a:r>
              <a:rPr lang="en-US" altLang="ja-JP" sz="1000" dirty="0" smtClean="0"/>
              <a:t>(30.9 %)</a:t>
            </a:r>
            <a:endParaRPr lang="en-US" altLang="ja-JP" sz="1000" dirty="0"/>
          </a:p>
        </p:txBody>
      </p:sp>
      <p:sp>
        <p:nvSpPr>
          <p:cNvPr id="40" name="Rectangle 22"/>
          <p:cNvSpPr>
            <a:spLocks noChangeArrowheads="1"/>
          </p:cNvSpPr>
          <p:nvPr/>
        </p:nvSpPr>
        <p:spPr bwMode="auto">
          <a:xfrm>
            <a:off x="7860917" y="4473497"/>
            <a:ext cx="1012387" cy="179866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000" dirty="0" smtClean="0"/>
              <a:t>1,884</a:t>
            </a:r>
            <a:r>
              <a:rPr lang="ja-JP" altLang="en-US" sz="1000" dirty="0" smtClean="0"/>
              <a:t>人</a:t>
            </a:r>
            <a:r>
              <a:rPr lang="en-US" altLang="ja-JP" sz="1000" dirty="0" smtClean="0"/>
              <a:t>(34.1%)</a:t>
            </a:r>
            <a:endParaRPr lang="en-US" altLang="ja-JP" sz="1000" dirty="0"/>
          </a:p>
        </p:txBody>
      </p:sp>
      <p:sp>
        <p:nvSpPr>
          <p:cNvPr id="41" name="Rectangle 22"/>
          <p:cNvSpPr>
            <a:spLocks noChangeArrowheads="1"/>
          </p:cNvSpPr>
          <p:nvPr/>
        </p:nvSpPr>
        <p:spPr bwMode="auto">
          <a:xfrm>
            <a:off x="8471217" y="5027436"/>
            <a:ext cx="619200" cy="338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5,778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(19.9 %)</a:t>
            </a:r>
            <a:endParaRPr lang="en-US" altLang="ja-JP" sz="1100" dirty="0"/>
          </a:p>
        </p:txBody>
      </p:sp>
      <p:sp>
        <p:nvSpPr>
          <p:cNvPr id="42" name="正方形/長方形 41"/>
          <p:cNvSpPr/>
          <p:nvPr/>
        </p:nvSpPr>
        <p:spPr>
          <a:xfrm>
            <a:off x="7187832" y="4309439"/>
            <a:ext cx="443263" cy="202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0.863</a:t>
            </a:r>
            <a:endParaRPr kumimoji="1" lang="ja-JP" altLang="en-US" sz="900" dirty="0"/>
          </a:p>
        </p:txBody>
      </p:sp>
      <p:sp>
        <p:nvSpPr>
          <p:cNvPr id="43" name="正方形/長方形 42"/>
          <p:cNvSpPr/>
          <p:nvPr/>
        </p:nvSpPr>
        <p:spPr>
          <a:xfrm>
            <a:off x="7834542" y="5011882"/>
            <a:ext cx="440081" cy="171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0.947</a:t>
            </a:r>
            <a:endParaRPr kumimoji="1" lang="ja-JP" altLang="en-US" sz="900" dirty="0"/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7449978" y="4073785"/>
            <a:ext cx="1063800" cy="169200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23,573</a:t>
            </a:r>
            <a:r>
              <a:rPr lang="ja-JP" altLang="en-US" sz="1100" dirty="0" smtClean="0"/>
              <a:t>人</a:t>
            </a:r>
            <a:r>
              <a:rPr lang="en-US" altLang="ja-JP" sz="1100" dirty="0" smtClean="0"/>
              <a:t>(10.8 %)</a:t>
            </a:r>
            <a:endParaRPr lang="en-US" altLang="ja-JP" sz="1100" dirty="0"/>
          </a:p>
        </p:txBody>
      </p:sp>
      <p:sp>
        <p:nvSpPr>
          <p:cNvPr id="45" name="Rectangle 22"/>
          <p:cNvSpPr>
            <a:spLocks noChangeArrowheads="1"/>
          </p:cNvSpPr>
          <p:nvPr/>
        </p:nvSpPr>
        <p:spPr bwMode="auto">
          <a:xfrm>
            <a:off x="7425314" y="3647131"/>
            <a:ext cx="1065600" cy="171353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16,124</a:t>
            </a:r>
            <a:r>
              <a:rPr lang="ja-JP" altLang="en-US" sz="1100" dirty="0" smtClean="0"/>
              <a:t>人</a:t>
            </a:r>
            <a:r>
              <a:rPr lang="en-US" altLang="ja-JP" sz="1100" dirty="0" smtClean="0"/>
              <a:t>(4.8 %)</a:t>
            </a:r>
            <a:endParaRPr lang="en-US" altLang="ja-JP" sz="1100" dirty="0"/>
          </a:p>
        </p:txBody>
      </p:sp>
      <p:cxnSp>
        <p:nvCxnSpPr>
          <p:cNvPr id="46" name="直線矢印コネクタ 45"/>
          <p:cNvCxnSpPr>
            <a:stCxn id="29" idx="1"/>
          </p:cNvCxnSpPr>
          <p:nvPr/>
        </p:nvCxnSpPr>
        <p:spPr>
          <a:xfrm flipH="1">
            <a:off x="6604568" y="4711920"/>
            <a:ext cx="19874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27" idx="2"/>
          </p:cNvCxnSpPr>
          <p:nvPr/>
        </p:nvCxnSpPr>
        <p:spPr>
          <a:xfrm>
            <a:off x="6604568" y="4180185"/>
            <a:ext cx="0" cy="523352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正方形/長方形 47"/>
          <p:cNvSpPr/>
          <p:nvPr/>
        </p:nvSpPr>
        <p:spPr>
          <a:xfrm>
            <a:off x="6585951" y="1880284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0.856</a:t>
            </a:r>
            <a:endParaRPr kumimoji="1" lang="ja-JP" altLang="en-US" sz="1100" dirty="0"/>
          </a:p>
        </p:txBody>
      </p:sp>
      <p:sp>
        <p:nvSpPr>
          <p:cNvPr id="49" name="Rectangle 22"/>
          <p:cNvSpPr>
            <a:spLocks noChangeArrowheads="1"/>
          </p:cNvSpPr>
          <p:nvPr/>
        </p:nvSpPr>
        <p:spPr bwMode="auto">
          <a:xfrm>
            <a:off x="6534766" y="2743043"/>
            <a:ext cx="619200" cy="338400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6,345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( 20.3%)</a:t>
            </a:r>
            <a:endParaRPr lang="en-US" altLang="ja-JP" sz="1100" dirty="0"/>
          </a:p>
        </p:txBody>
      </p:sp>
      <p:sp>
        <p:nvSpPr>
          <p:cNvPr id="50" name="正方形/長方形 49"/>
          <p:cNvSpPr/>
          <p:nvPr/>
        </p:nvSpPr>
        <p:spPr>
          <a:xfrm>
            <a:off x="4711415" y="3473615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0.719</a:t>
            </a:r>
            <a:endParaRPr kumimoji="1" lang="ja-JP" altLang="en-US" sz="1100" dirty="0"/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504527" y="3841785"/>
            <a:ext cx="619200" cy="338400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1,300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(5.7%)</a:t>
            </a:r>
            <a:endParaRPr lang="en-US" altLang="ja-JP" sz="1100" dirty="0"/>
          </a:p>
        </p:txBody>
      </p: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4584838" y="2708710"/>
            <a:ext cx="794582" cy="424094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矢掛</a:t>
            </a:r>
            <a:r>
              <a:rPr lang="ja-JP" altLang="en-US" sz="1200" dirty="0"/>
              <a:t>町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ja-JP" altLang="en-US" sz="1200" dirty="0"/>
              <a:t> </a:t>
            </a:r>
            <a:r>
              <a:rPr lang="ja-JP" altLang="en-US" sz="1200" dirty="0" smtClean="0"/>
              <a:t> </a:t>
            </a:r>
            <a:r>
              <a:rPr lang="en-US" altLang="ja-JP" sz="1200" dirty="0" smtClean="0"/>
              <a:t>6,800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cxnSp>
        <p:nvCxnSpPr>
          <p:cNvPr id="54" name="直線矢印コネクタ 53"/>
          <p:cNvCxnSpPr/>
          <p:nvPr/>
        </p:nvCxnSpPr>
        <p:spPr>
          <a:xfrm>
            <a:off x="5397387" y="2871556"/>
            <a:ext cx="946184" cy="4124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>
            <a:off x="6315101" y="2876153"/>
            <a:ext cx="0" cy="81956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3"/>
          <p:cNvSpPr>
            <a:spLocks noChangeArrowheads="1"/>
          </p:cNvSpPr>
          <p:nvPr/>
        </p:nvSpPr>
        <p:spPr bwMode="auto">
          <a:xfrm>
            <a:off x="3453120" y="4372337"/>
            <a:ext cx="722015" cy="33120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900" dirty="0"/>
              <a:t>里庄</a:t>
            </a:r>
            <a:r>
              <a:rPr lang="ja-JP" altLang="en-US" sz="900" dirty="0" smtClean="0"/>
              <a:t>町</a:t>
            </a:r>
            <a:endParaRPr lang="en-US" altLang="ja-JP" sz="900" dirty="0" smtClean="0"/>
          </a:p>
          <a:p>
            <a:pPr algn="ctr"/>
            <a:r>
              <a:rPr lang="ja-JP" altLang="en-US" sz="900" dirty="0" smtClean="0"/>
              <a:t>（</a:t>
            </a:r>
            <a:r>
              <a:rPr lang="ja-JP" altLang="en-US" sz="900" dirty="0"/>
              <a:t> </a:t>
            </a:r>
            <a:r>
              <a:rPr lang="ja-JP" altLang="en-US" sz="900" dirty="0" smtClean="0"/>
              <a:t> </a:t>
            </a:r>
            <a:r>
              <a:rPr lang="en-US" altLang="ja-JP" sz="900" dirty="0" smtClean="0"/>
              <a:t>4,966</a:t>
            </a:r>
            <a:r>
              <a:rPr lang="ja-JP" altLang="en-US" sz="900" dirty="0" smtClean="0"/>
              <a:t>人）</a:t>
            </a:r>
            <a:endParaRPr lang="ja-JP" altLang="en-US" sz="900" dirty="0"/>
          </a:p>
        </p:txBody>
      </p:sp>
      <p:cxnSp>
        <p:nvCxnSpPr>
          <p:cNvPr id="57" name="カギ線コネクタ 56"/>
          <p:cNvCxnSpPr>
            <a:stCxn id="56" idx="3"/>
            <a:endCxn id="30" idx="2"/>
          </p:cNvCxnSpPr>
          <p:nvPr/>
        </p:nvCxnSpPr>
        <p:spPr>
          <a:xfrm flipV="1">
            <a:off x="4175135" y="4157973"/>
            <a:ext cx="629684" cy="379964"/>
          </a:xfrm>
          <a:prstGeom prst="bentConnector2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2500528" y="4629664"/>
            <a:ext cx="793274" cy="300838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800" dirty="0" smtClean="0"/>
              <a:t>←</a:t>
            </a:r>
            <a:r>
              <a:rPr lang="en-US" altLang="ja-JP" sz="800" dirty="0" smtClean="0"/>
              <a:t>958</a:t>
            </a:r>
            <a:r>
              <a:rPr lang="ja-JP" altLang="en-US" sz="800" dirty="0" smtClean="0"/>
              <a:t>人</a:t>
            </a:r>
            <a:r>
              <a:rPr lang="en-US" altLang="ja-JP" sz="800" dirty="0" smtClean="0"/>
              <a:t>( 19.3%)</a:t>
            </a:r>
          </a:p>
          <a:p>
            <a:pPr algn="ctr"/>
            <a:r>
              <a:rPr lang="ja-JP" altLang="en-US" sz="800" dirty="0" smtClean="0"/>
              <a:t>→</a:t>
            </a:r>
            <a:r>
              <a:rPr lang="en-US" altLang="ja-JP" sz="800" dirty="0" smtClean="0"/>
              <a:t>1,109</a:t>
            </a:r>
            <a:r>
              <a:rPr lang="ja-JP" altLang="en-US" sz="800" dirty="0" smtClean="0"/>
              <a:t>人（</a:t>
            </a:r>
            <a:r>
              <a:rPr lang="en-US" altLang="ja-JP" sz="800" dirty="0" smtClean="0"/>
              <a:t>4.9%</a:t>
            </a:r>
            <a:r>
              <a:rPr lang="ja-JP" altLang="en-US" sz="800" dirty="0" smtClean="0"/>
              <a:t>）</a:t>
            </a:r>
            <a:endParaRPr lang="en-US" altLang="ja-JP" sz="800" dirty="0"/>
          </a:p>
        </p:txBody>
      </p:sp>
      <p:sp>
        <p:nvSpPr>
          <p:cNvPr id="63" name="正方形/長方形 62"/>
          <p:cNvSpPr/>
          <p:nvPr/>
        </p:nvSpPr>
        <p:spPr>
          <a:xfrm>
            <a:off x="4049398" y="4242457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1.045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7442565" y="1149255"/>
            <a:ext cx="910404" cy="384526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吉備</a:t>
            </a:r>
            <a:r>
              <a:rPr lang="ja-JP" altLang="en-US" sz="1200" dirty="0" smtClean="0"/>
              <a:t>中央町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6,085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cxnSp>
        <p:nvCxnSpPr>
          <p:cNvPr id="65" name="カギ線コネクタ 64"/>
          <p:cNvCxnSpPr>
            <a:stCxn id="64" idx="1"/>
          </p:cNvCxnSpPr>
          <p:nvPr/>
        </p:nvCxnSpPr>
        <p:spPr>
          <a:xfrm rot="10800000" flipV="1">
            <a:off x="7197763" y="1341517"/>
            <a:ext cx="244803" cy="738169"/>
          </a:xfrm>
          <a:prstGeom prst="bentConnector2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カギ線コネクタ 65"/>
          <p:cNvCxnSpPr>
            <a:stCxn id="64" idx="3"/>
          </p:cNvCxnSpPr>
          <p:nvPr/>
        </p:nvCxnSpPr>
        <p:spPr>
          <a:xfrm>
            <a:off x="8352969" y="1341518"/>
            <a:ext cx="791542" cy="2351855"/>
          </a:xfrm>
          <a:prstGeom prst="bentConnector2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22"/>
          <p:cNvSpPr>
            <a:spLocks noChangeArrowheads="1"/>
          </p:cNvSpPr>
          <p:nvPr/>
        </p:nvSpPr>
        <p:spPr bwMode="auto">
          <a:xfrm>
            <a:off x="9192244" y="1421268"/>
            <a:ext cx="507392" cy="42568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658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( 10.8%)</a:t>
            </a:r>
            <a:endParaRPr lang="en-US" altLang="ja-JP" sz="1100" dirty="0"/>
          </a:p>
        </p:txBody>
      </p:sp>
      <p:sp>
        <p:nvSpPr>
          <p:cNvPr id="68" name="Rectangle 22"/>
          <p:cNvSpPr>
            <a:spLocks noChangeArrowheads="1"/>
          </p:cNvSpPr>
          <p:nvPr/>
        </p:nvSpPr>
        <p:spPr bwMode="auto">
          <a:xfrm>
            <a:off x="6254536" y="1440208"/>
            <a:ext cx="890069" cy="17510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289</a:t>
            </a:r>
            <a:r>
              <a:rPr lang="ja-JP" altLang="en-US" sz="1100" dirty="0" smtClean="0"/>
              <a:t>人</a:t>
            </a:r>
            <a:r>
              <a:rPr lang="en-US" altLang="ja-JP" sz="1100" dirty="0" smtClean="0"/>
              <a:t>( 4.7%)</a:t>
            </a:r>
            <a:endParaRPr lang="en-US" altLang="ja-JP" sz="1100" dirty="0"/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5246420" y="4678306"/>
            <a:ext cx="570732" cy="274502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800" dirty="0" smtClean="0"/>
              <a:t>610</a:t>
            </a:r>
            <a:r>
              <a:rPr lang="ja-JP" altLang="en-US" sz="800" dirty="0" smtClean="0"/>
              <a:t>人</a:t>
            </a:r>
            <a:endParaRPr lang="en-US" altLang="ja-JP" sz="800" dirty="0" smtClean="0"/>
          </a:p>
          <a:p>
            <a:pPr algn="ctr"/>
            <a:r>
              <a:rPr lang="en-US" altLang="ja-JP" sz="800" dirty="0" smtClean="0"/>
              <a:t>( 12.3%)</a:t>
            </a:r>
            <a:endParaRPr lang="en-US" altLang="ja-JP" sz="800" dirty="0"/>
          </a:p>
        </p:txBody>
      </p:sp>
      <p:sp>
        <p:nvSpPr>
          <p:cNvPr id="71" name="正方形/長方形 70"/>
          <p:cNvSpPr/>
          <p:nvPr/>
        </p:nvSpPr>
        <p:spPr>
          <a:xfrm>
            <a:off x="7806130" y="1549747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/>
              <a:t>1.002</a:t>
            </a:r>
            <a:endParaRPr kumimoji="1" lang="ja-JP" altLang="en-US" sz="1100" dirty="0"/>
          </a:p>
        </p:txBody>
      </p:sp>
      <p:sp>
        <p:nvSpPr>
          <p:cNvPr id="72" name="Rectangle 22"/>
          <p:cNvSpPr>
            <a:spLocks noChangeArrowheads="1"/>
          </p:cNvSpPr>
          <p:nvPr/>
        </p:nvSpPr>
        <p:spPr bwMode="auto">
          <a:xfrm>
            <a:off x="1234671" y="4295536"/>
            <a:ext cx="514679" cy="273579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000" dirty="0"/>
              <a:t>4,692</a:t>
            </a:r>
            <a:r>
              <a:rPr lang="ja-JP" altLang="en-US" sz="1000" dirty="0" smtClean="0"/>
              <a:t>人</a:t>
            </a:r>
            <a:endParaRPr lang="en-US" altLang="ja-JP" sz="1000" dirty="0" smtClean="0"/>
          </a:p>
          <a:p>
            <a:pPr algn="ctr"/>
            <a:r>
              <a:rPr lang="en-US" altLang="ja-JP" sz="1000" dirty="0" smtClean="0"/>
              <a:t>(</a:t>
            </a:r>
            <a:r>
              <a:rPr lang="en-US" altLang="ja-JP" sz="1000" dirty="0"/>
              <a:t>20.5</a:t>
            </a:r>
            <a:r>
              <a:rPr lang="en-US" altLang="ja-JP" sz="1000" dirty="0" smtClean="0"/>
              <a:t> %)</a:t>
            </a:r>
            <a:endParaRPr lang="en-US" altLang="ja-JP" sz="1000" dirty="0"/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1978160" y="3942262"/>
            <a:ext cx="836405" cy="465474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笠岡市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22,864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74" name="正方形/長方形 73"/>
          <p:cNvSpPr/>
          <p:nvPr/>
        </p:nvSpPr>
        <p:spPr>
          <a:xfrm>
            <a:off x="6588536" y="3473615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/>
              <a:t>0.984</a:t>
            </a:r>
            <a:endParaRPr kumimoji="1" lang="ja-JP" altLang="en-US" sz="1100" dirty="0"/>
          </a:p>
        </p:txBody>
      </p:sp>
      <p:sp>
        <p:nvSpPr>
          <p:cNvPr id="75" name="Rectangle 3"/>
          <p:cNvSpPr>
            <a:spLocks noChangeArrowheads="1"/>
          </p:cNvSpPr>
          <p:nvPr/>
        </p:nvSpPr>
        <p:spPr bwMode="auto">
          <a:xfrm>
            <a:off x="149610" y="3915265"/>
            <a:ext cx="919663" cy="5025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mpd="dbl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福山</a:t>
            </a:r>
            <a:r>
              <a:rPr lang="ja-JP" altLang="en-US" sz="1200" dirty="0" smtClean="0"/>
              <a:t>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ja-JP" altLang="en-US" sz="1200" dirty="0"/>
              <a:t> </a:t>
            </a:r>
            <a:r>
              <a:rPr lang="en-US" altLang="ja-JP" sz="1200" dirty="0" smtClean="0"/>
              <a:t>209,716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76" name="正方形/長方形 75"/>
          <p:cNvSpPr/>
          <p:nvPr/>
        </p:nvSpPr>
        <p:spPr>
          <a:xfrm>
            <a:off x="2773146" y="3760652"/>
            <a:ext cx="513246" cy="20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 smtClean="0"/>
              <a:t>0.888</a:t>
            </a:r>
            <a:endParaRPr kumimoji="1" lang="ja-JP" altLang="en-US" sz="900" dirty="0"/>
          </a:p>
        </p:txBody>
      </p:sp>
      <p:sp>
        <p:nvSpPr>
          <p:cNvPr id="79" name="正方形/長方形 78"/>
          <p:cNvSpPr/>
          <p:nvPr/>
        </p:nvSpPr>
        <p:spPr>
          <a:xfrm>
            <a:off x="609441" y="3723115"/>
            <a:ext cx="476531" cy="1996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1.014</a:t>
            </a:r>
            <a:endParaRPr kumimoji="1" lang="en-US" altLang="ja-JP" sz="900" dirty="0" smtClean="0"/>
          </a:p>
        </p:txBody>
      </p:sp>
      <p:sp>
        <p:nvSpPr>
          <p:cNvPr id="81" name="Rectangle 22"/>
          <p:cNvSpPr>
            <a:spLocks noChangeArrowheads="1"/>
          </p:cNvSpPr>
          <p:nvPr/>
        </p:nvSpPr>
        <p:spPr bwMode="auto">
          <a:xfrm>
            <a:off x="1785562" y="3370549"/>
            <a:ext cx="488066" cy="344667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000" dirty="0" smtClean="0"/>
              <a:t>1,098</a:t>
            </a:r>
            <a:r>
              <a:rPr lang="ja-JP" altLang="en-US" sz="1000" dirty="0" smtClean="0"/>
              <a:t>人</a:t>
            </a:r>
            <a:endParaRPr lang="en-US" altLang="ja-JP" sz="1000" dirty="0" smtClean="0"/>
          </a:p>
          <a:p>
            <a:pPr algn="ctr"/>
            <a:r>
              <a:rPr lang="en-US" altLang="ja-JP" sz="1000" dirty="0" smtClean="0"/>
              <a:t>( 4.8%)</a:t>
            </a:r>
            <a:endParaRPr lang="en-US" altLang="ja-JP" sz="1000" dirty="0"/>
          </a:p>
        </p:txBody>
      </p:sp>
      <p:sp>
        <p:nvSpPr>
          <p:cNvPr id="82" name="Rectangle 22"/>
          <p:cNvSpPr>
            <a:spLocks noChangeArrowheads="1"/>
          </p:cNvSpPr>
          <p:nvPr/>
        </p:nvSpPr>
        <p:spPr bwMode="auto">
          <a:xfrm>
            <a:off x="2396362" y="5731143"/>
            <a:ext cx="619200" cy="338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802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</a:t>
            </a:r>
            <a:r>
              <a:rPr lang="en-US" altLang="ja-JP" sz="1100" dirty="0"/>
              <a:t>5.2</a:t>
            </a:r>
            <a:r>
              <a:rPr lang="en-US" altLang="ja-JP" sz="1100" dirty="0" smtClean="0"/>
              <a:t>%)</a:t>
            </a:r>
            <a:endParaRPr lang="en-US" altLang="ja-JP" sz="1100" dirty="0"/>
          </a:p>
        </p:txBody>
      </p:sp>
      <p:sp>
        <p:nvSpPr>
          <p:cNvPr id="88" name="正方形/長方形 87"/>
          <p:cNvSpPr/>
          <p:nvPr/>
        </p:nvSpPr>
        <p:spPr>
          <a:xfrm>
            <a:off x="4947054" y="2492285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0.910</a:t>
            </a:r>
          </a:p>
        </p:txBody>
      </p:sp>
      <p:sp>
        <p:nvSpPr>
          <p:cNvPr id="90" name="Rectangle 22"/>
          <p:cNvSpPr>
            <a:spLocks noChangeArrowheads="1"/>
          </p:cNvSpPr>
          <p:nvPr/>
        </p:nvSpPr>
        <p:spPr bwMode="auto">
          <a:xfrm>
            <a:off x="4878143" y="4242986"/>
            <a:ext cx="752083" cy="276932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800" dirty="0" smtClean="0"/>
              <a:t>←</a:t>
            </a:r>
            <a:r>
              <a:rPr lang="en-US" altLang="ja-JP" sz="800" dirty="0" smtClean="0"/>
              <a:t>1,030</a:t>
            </a:r>
            <a:r>
              <a:rPr lang="ja-JP" altLang="en-US" sz="800" dirty="0" smtClean="0"/>
              <a:t>人（</a:t>
            </a:r>
            <a:r>
              <a:rPr lang="en-US" altLang="ja-JP" sz="800" dirty="0" smtClean="0"/>
              <a:t>6.7%</a:t>
            </a:r>
            <a:r>
              <a:rPr lang="ja-JP" altLang="en-US" sz="800" dirty="0" smtClean="0"/>
              <a:t>）</a:t>
            </a:r>
            <a:endParaRPr lang="en-US" altLang="ja-JP" sz="800" dirty="0" smtClean="0"/>
          </a:p>
          <a:p>
            <a:pPr algn="ctr"/>
            <a:r>
              <a:rPr lang="ja-JP" altLang="en-US" sz="800" dirty="0" smtClean="0"/>
              <a:t>→</a:t>
            </a:r>
            <a:r>
              <a:rPr lang="en-US" altLang="ja-JP" sz="800" dirty="0" smtClean="0"/>
              <a:t>603</a:t>
            </a:r>
            <a:r>
              <a:rPr lang="ja-JP" altLang="en-US" sz="800" dirty="0" smtClean="0"/>
              <a:t>人</a:t>
            </a:r>
            <a:r>
              <a:rPr lang="en-US" altLang="ja-JP" sz="800" dirty="0" smtClean="0"/>
              <a:t>( 12.1%)</a:t>
            </a:r>
            <a:endParaRPr lang="en-US" altLang="ja-JP" sz="800" dirty="0"/>
          </a:p>
        </p:txBody>
      </p:sp>
      <p:sp>
        <p:nvSpPr>
          <p:cNvPr id="91" name="Rectangle 22"/>
          <p:cNvSpPr>
            <a:spLocks noChangeArrowheads="1"/>
          </p:cNvSpPr>
          <p:nvPr/>
        </p:nvSpPr>
        <p:spPr bwMode="auto">
          <a:xfrm>
            <a:off x="2631694" y="5147544"/>
            <a:ext cx="619200" cy="338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1,203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(7.8 %)</a:t>
            </a:r>
            <a:endParaRPr lang="en-US" altLang="ja-JP" sz="1100" dirty="0"/>
          </a:p>
        </p:txBody>
      </p:sp>
      <p:sp>
        <p:nvSpPr>
          <p:cNvPr id="92" name="Rectangle 3"/>
          <p:cNvSpPr>
            <a:spLocks noChangeArrowheads="1"/>
          </p:cNvSpPr>
          <p:nvPr/>
        </p:nvSpPr>
        <p:spPr bwMode="auto">
          <a:xfrm>
            <a:off x="8764882" y="3693372"/>
            <a:ext cx="904968" cy="50246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0800000" scaled="1"/>
            <a:tileRect/>
          </a:gradFill>
          <a:ln w="12700" cmpd="dbl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岡山市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ja-JP" altLang="en-US" sz="1200" dirty="0"/>
              <a:t> </a:t>
            </a:r>
            <a:r>
              <a:rPr lang="en-US" altLang="ja-JP" sz="1200" dirty="0"/>
              <a:t>332,578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93" name="正方形/長方形 92"/>
          <p:cNvSpPr/>
          <p:nvPr/>
        </p:nvSpPr>
        <p:spPr>
          <a:xfrm>
            <a:off x="9335222" y="3466972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1.061</a:t>
            </a:r>
            <a:endParaRPr kumimoji="1" lang="ja-JP" altLang="en-US" sz="1100" dirty="0"/>
          </a:p>
        </p:txBody>
      </p:sp>
      <p:sp>
        <p:nvSpPr>
          <p:cNvPr id="95" name="Rectangle 22"/>
          <p:cNvSpPr>
            <a:spLocks noChangeArrowheads="1"/>
          </p:cNvSpPr>
          <p:nvPr/>
        </p:nvSpPr>
        <p:spPr bwMode="auto">
          <a:xfrm>
            <a:off x="5540008" y="2938403"/>
            <a:ext cx="619200" cy="338400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1,071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( 15.8%)</a:t>
            </a:r>
            <a:endParaRPr lang="en-US" altLang="ja-JP" sz="1100" dirty="0"/>
          </a:p>
        </p:txBody>
      </p:sp>
      <p:sp>
        <p:nvSpPr>
          <p:cNvPr id="98" name="Rectangle 3"/>
          <p:cNvSpPr>
            <a:spLocks noChangeArrowheads="1"/>
          </p:cNvSpPr>
          <p:nvPr/>
        </p:nvSpPr>
        <p:spPr bwMode="auto">
          <a:xfrm>
            <a:off x="1992721" y="1831170"/>
            <a:ext cx="836405" cy="465474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高梁市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16,134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99" name="Rectangle 3"/>
          <p:cNvSpPr>
            <a:spLocks noChangeArrowheads="1"/>
          </p:cNvSpPr>
          <p:nvPr/>
        </p:nvSpPr>
        <p:spPr bwMode="auto">
          <a:xfrm>
            <a:off x="1992721" y="572984"/>
            <a:ext cx="836405" cy="465474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新見市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15,475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cxnSp>
        <p:nvCxnSpPr>
          <p:cNvPr id="100" name="直線矢印コネクタ 99"/>
          <p:cNvCxnSpPr/>
          <p:nvPr/>
        </p:nvCxnSpPr>
        <p:spPr>
          <a:xfrm>
            <a:off x="6483796" y="2291361"/>
            <a:ext cx="215775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3"/>
          <p:cNvSpPr>
            <a:spLocks noChangeArrowheads="1"/>
          </p:cNvSpPr>
          <p:nvPr/>
        </p:nvSpPr>
        <p:spPr bwMode="auto">
          <a:xfrm>
            <a:off x="9626228" y="2627932"/>
            <a:ext cx="794582" cy="396527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赤磐市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21,860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cxnSp>
        <p:nvCxnSpPr>
          <p:cNvPr id="102" name="直線矢印コネクタ 101"/>
          <p:cNvCxnSpPr/>
          <p:nvPr/>
        </p:nvCxnSpPr>
        <p:spPr>
          <a:xfrm>
            <a:off x="9028683" y="2312424"/>
            <a:ext cx="3939" cy="135988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矢印コネクタ 102"/>
          <p:cNvCxnSpPr>
            <a:endCxn id="101" idx="1"/>
          </p:cNvCxnSpPr>
          <p:nvPr/>
        </p:nvCxnSpPr>
        <p:spPr>
          <a:xfrm>
            <a:off x="9226892" y="2819858"/>
            <a:ext cx="399336" cy="6338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22"/>
          <p:cNvSpPr>
            <a:spLocks noChangeArrowheads="1"/>
          </p:cNvSpPr>
          <p:nvPr/>
        </p:nvSpPr>
        <p:spPr bwMode="auto">
          <a:xfrm>
            <a:off x="9238773" y="2230651"/>
            <a:ext cx="619200" cy="338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6,796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(31.1 %)</a:t>
            </a:r>
            <a:endParaRPr lang="en-US" altLang="ja-JP" sz="1100" dirty="0"/>
          </a:p>
        </p:txBody>
      </p:sp>
      <p:sp>
        <p:nvSpPr>
          <p:cNvPr id="108" name="Rectangle 3"/>
          <p:cNvSpPr>
            <a:spLocks noChangeArrowheads="1"/>
          </p:cNvSpPr>
          <p:nvPr/>
        </p:nvSpPr>
        <p:spPr bwMode="auto">
          <a:xfrm>
            <a:off x="10098972" y="4716565"/>
            <a:ext cx="794582" cy="396527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瀬戸内市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18,910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109" name="Rectangle 3"/>
          <p:cNvSpPr>
            <a:spLocks noChangeArrowheads="1"/>
          </p:cNvSpPr>
          <p:nvPr/>
        </p:nvSpPr>
        <p:spPr bwMode="auto">
          <a:xfrm>
            <a:off x="11290845" y="4321654"/>
            <a:ext cx="794582" cy="396527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備前市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18,223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110" name="Rectangle 3"/>
          <p:cNvSpPr>
            <a:spLocks noChangeArrowheads="1"/>
          </p:cNvSpPr>
          <p:nvPr/>
        </p:nvSpPr>
        <p:spPr bwMode="auto">
          <a:xfrm>
            <a:off x="10893554" y="2645217"/>
            <a:ext cx="794582" cy="396527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和気町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5,607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cxnSp>
        <p:nvCxnSpPr>
          <p:cNvPr id="111" name="直線矢印コネクタ 110"/>
          <p:cNvCxnSpPr/>
          <p:nvPr/>
        </p:nvCxnSpPr>
        <p:spPr>
          <a:xfrm>
            <a:off x="9699636" y="3918898"/>
            <a:ext cx="1988500" cy="7704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矢印コネクタ 112"/>
          <p:cNvCxnSpPr/>
          <p:nvPr/>
        </p:nvCxnSpPr>
        <p:spPr>
          <a:xfrm>
            <a:off x="11690856" y="3926602"/>
            <a:ext cx="0" cy="368934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22"/>
          <p:cNvSpPr>
            <a:spLocks noChangeArrowheads="1"/>
          </p:cNvSpPr>
          <p:nvPr/>
        </p:nvSpPr>
        <p:spPr bwMode="auto">
          <a:xfrm>
            <a:off x="10499343" y="3971039"/>
            <a:ext cx="619200" cy="338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2,238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(12.3 %)</a:t>
            </a:r>
            <a:endParaRPr lang="en-US" altLang="ja-JP" sz="1100" dirty="0"/>
          </a:p>
        </p:txBody>
      </p:sp>
      <p:cxnSp>
        <p:nvCxnSpPr>
          <p:cNvPr id="117" name="直線矢印コネクタ 116"/>
          <p:cNvCxnSpPr>
            <a:endCxn id="108" idx="1"/>
          </p:cNvCxnSpPr>
          <p:nvPr/>
        </p:nvCxnSpPr>
        <p:spPr>
          <a:xfrm>
            <a:off x="9426560" y="4914828"/>
            <a:ext cx="672412" cy="1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>
          <a:xfrm>
            <a:off x="9426560" y="4223402"/>
            <a:ext cx="0" cy="69142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22"/>
          <p:cNvSpPr>
            <a:spLocks noChangeArrowheads="1"/>
          </p:cNvSpPr>
          <p:nvPr/>
        </p:nvSpPr>
        <p:spPr bwMode="auto">
          <a:xfrm>
            <a:off x="9390036" y="4978344"/>
            <a:ext cx="619200" cy="338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2,238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(12.3 %)</a:t>
            </a:r>
            <a:endParaRPr lang="en-US" altLang="ja-JP" sz="1100" dirty="0"/>
          </a:p>
        </p:txBody>
      </p:sp>
      <p:cxnSp>
        <p:nvCxnSpPr>
          <p:cNvPr id="124" name="直線矢印コネクタ 123"/>
          <p:cNvCxnSpPr/>
          <p:nvPr/>
        </p:nvCxnSpPr>
        <p:spPr>
          <a:xfrm flipV="1">
            <a:off x="10893554" y="4935590"/>
            <a:ext cx="797302" cy="993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矢印コネクタ 125"/>
          <p:cNvCxnSpPr/>
          <p:nvPr/>
        </p:nvCxnSpPr>
        <p:spPr>
          <a:xfrm>
            <a:off x="11690856" y="4739990"/>
            <a:ext cx="0" cy="20553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/>
          <p:cNvCxnSpPr/>
          <p:nvPr/>
        </p:nvCxnSpPr>
        <p:spPr>
          <a:xfrm>
            <a:off x="11686776" y="2843481"/>
            <a:ext cx="199325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矢印コネクタ 130"/>
          <p:cNvCxnSpPr/>
          <p:nvPr/>
        </p:nvCxnSpPr>
        <p:spPr>
          <a:xfrm>
            <a:off x="11886101" y="2843481"/>
            <a:ext cx="0" cy="1451819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22"/>
          <p:cNvSpPr>
            <a:spLocks noChangeArrowheads="1"/>
          </p:cNvSpPr>
          <p:nvPr/>
        </p:nvSpPr>
        <p:spPr bwMode="auto">
          <a:xfrm>
            <a:off x="11213656" y="3123610"/>
            <a:ext cx="619200" cy="338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1,001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(15.3 %)</a:t>
            </a:r>
            <a:endParaRPr lang="en-US" altLang="ja-JP" sz="1100" dirty="0"/>
          </a:p>
        </p:txBody>
      </p:sp>
      <p:cxnSp>
        <p:nvCxnSpPr>
          <p:cNvPr id="134" name="直線矢印コネクタ 133"/>
          <p:cNvCxnSpPr/>
          <p:nvPr/>
        </p:nvCxnSpPr>
        <p:spPr>
          <a:xfrm>
            <a:off x="10706200" y="2859523"/>
            <a:ext cx="199325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>
          <a:xfrm>
            <a:off x="10706200" y="2869191"/>
            <a:ext cx="0" cy="527227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/>
          <p:nvPr/>
        </p:nvCxnSpPr>
        <p:spPr>
          <a:xfrm>
            <a:off x="10098972" y="3396418"/>
            <a:ext cx="60722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/>
          <p:nvPr/>
        </p:nvCxnSpPr>
        <p:spPr>
          <a:xfrm>
            <a:off x="10090303" y="3396418"/>
            <a:ext cx="8669" cy="419299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矢印コネクタ 140"/>
          <p:cNvCxnSpPr/>
          <p:nvPr/>
        </p:nvCxnSpPr>
        <p:spPr>
          <a:xfrm>
            <a:off x="9691853" y="3818484"/>
            <a:ext cx="389591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22"/>
          <p:cNvSpPr>
            <a:spLocks noChangeArrowheads="1"/>
          </p:cNvSpPr>
          <p:nvPr/>
        </p:nvSpPr>
        <p:spPr bwMode="auto">
          <a:xfrm>
            <a:off x="10274354" y="3422252"/>
            <a:ext cx="619200" cy="3384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1,274</a:t>
            </a:r>
            <a:r>
              <a:rPr lang="ja-JP" altLang="en-US" sz="1100" dirty="0" smtClean="0"/>
              <a:t>人</a:t>
            </a:r>
            <a:endParaRPr lang="en-US" altLang="ja-JP" sz="1100" dirty="0" smtClean="0"/>
          </a:p>
          <a:p>
            <a:pPr algn="ctr"/>
            <a:r>
              <a:rPr lang="en-US" altLang="ja-JP" sz="1100" dirty="0" smtClean="0"/>
              <a:t>(19.5 %)</a:t>
            </a:r>
            <a:endParaRPr lang="en-US" altLang="ja-JP" sz="1100" dirty="0"/>
          </a:p>
        </p:txBody>
      </p:sp>
      <p:cxnSp>
        <p:nvCxnSpPr>
          <p:cNvPr id="153" name="直線矢印コネクタ 152"/>
          <p:cNvCxnSpPr>
            <a:stCxn id="31" idx="3"/>
          </p:cNvCxnSpPr>
          <p:nvPr/>
        </p:nvCxnSpPr>
        <p:spPr>
          <a:xfrm flipV="1">
            <a:off x="7513670" y="2291361"/>
            <a:ext cx="1516982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矢印コネクタ 159"/>
          <p:cNvCxnSpPr>
            <a:endCxn id="92" idx="0"/>
          </p:cNvCxnSpPr>
          <p:nvPr/>
        </p:nvCxnSpPr>
        <p:spPr>
          <a:xfrm flipH="1">
            <a:off x="9217366" y="2843480"/>
            <a:ext cx="0" cy="849892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矢印コネクタ 162"/>
          <p:cNvCxnSpPr/>
          <p:nvPr/>
        </p:nvCxnSpPr>
        <p:spPr>
          <a:xfrm>
            <a:off x="2522892" y="1062112"/>
            <a:ext cx="12444" cy="769058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angle 3"/>
          <p:cNvSpPr>
            <a:spLocks noChangeArrowheads="1"/>
          </p:cNvSpPr>
          <p:nvPr/>
        </p:nvSpPr>
        <p:spPr bwMode="auto">
          <a:xfrm>
            <a:off x="1978160" y="2688482"/>
            <a:ext cx="836405" cy="465474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井原市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16,134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cxnSp>
        <p:nvCxnSpPr>
          <p:cNvPr id="178" name="直線矢印コネクタ 177"/>
          <p:cNvCxnSpPr/>
          <p:nvPr/>
        </p:nvCxnSpPr>
        <p:spPr>
          <a:xfrm>
            <a:off x="2498855" y="3176078"/>
            <a:ext cx="0" cy="746672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直線矢印コネクタ 179"/>
          <p:cNvCxnSpPr>
            <a:endCxn id="73" idx="0"/>
          </p:cNvCxnSpPr>
          <p:nvPr/>
        </p:nvCxnSpPr>
        <p:spPr>
          <a:xfrm>
            <a:off x="2322692" y="3163139"/>
            <a:ext cx="0" cy="779123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矢印コネクタ 180"/>
          <p:cNvCxnSpPr/>
          <p:nvPr/>
        </p:nvCxnSpPr>
        <p:spPr>
          <a:xfrm>
            <a:off x="2258523" y="1062112"/>
            <a:ext cx="0" cy="769058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直線矢印コネクタ 188"/>
          <p:cNvCxnSpPr/>
          <p:nvPr/>
        </p:nvCxnSpPr>
        <p:spPr>
          <a:xfrm flipV="1">
            <a:off x="1069273" y="4242454"/>
            <a:ext cx="88249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カギ線コネクタ 192"/>
          <p:cNvCxnSpPr>
            <a:endCxn id="73" idx="2"/>
          </p:cNvCxnSpPr>
          <p:nvPr/>
        </p:nvCxnSpPr>
        <p:spPr>
          <a:xfrm rot="10800000">
            <a:off x="2396363" y="4407737"/>
            <a:ext cx="1048856" cy="164327"/>
          </a:xfrm>
          <a:prstGeom prst="bentConnector2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直線矢印コネクタ 202"/>
          <p:cNvCxnSpPr/>
          <p:nvPr/>
        </p:nvCxnSpPr>
        <p:spPr>
          <a:xfrm flipV="1">
            <a:off x="7529523" y="4729211"/>
            <a:ext cx="1503099" cy="4968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>
          <a:xfrm>
            <a:off x="9032622" y="4200014"/>
            <a:ext cx="0" cy="534165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矢印コネクタ 206"/>
          <p:cNvCxnSpPr/>
          <p:nvPr/>
        </p:nvCxnSpPr>
        <p:spPr>
          <a:xfrm flipV="1">
            <a:off x="4187586" y="4608730"/>
            <a:ext cx="2127515" cy="4968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>
          <a:xfrm>
            <a:off x="6315101" y="4185815"/>
            <a:ext cx="0" cy="422915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22"/>
          <p:cNvSpPr>
            <a:spLocks noChangeArrowheads="1"/>
          </p:cNvSpPr>
          <p:nvPr/>
        </p:nvSpPr>
        <p:spPr bwMode="auto">
          <a:xfrm>
            <a:off x="2529114" y="3388317"/>
            <a:ext cx="488066" cy="344667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000" dirty="0" smtClean="0"/>
              <a:t>1,143</a:t>
            </a:r>
            <a:r>
              <a:rPr lang="ja-JP" altLang="en-US" sz="1000" dirty="0" smtClean="0"/>
              <a:t>人</a:t>
            </a:r>
            <a:endParaRPr lang="en-US" altLang="ja-JP" sz="1000" dirty="0" smtClean="0"/>
          </a:p>
          <a:p>
            <a:pPr algn="ctr"/>
            <a:r>
              <a:rPr lang="en-US" altLang="ja-JP" sz="1000" dirty="0" smtClean="0"/>
              <a:t>( 5.7%)</a:t>
            </a:r>
            <a:endParaRPr lang="en-US" altLang="ja-JP" sz="1000" dirty="0"/>
          </a:p>
        </p:txBody>
      </p:sp>
      <p:sp>
        <p:nvSpPr>
          <p:cNvPr id="212" name="正方形/長方形 211"/>
          <p:cNvSpPr/>
          <p:nvPr/>
        </p:nvSpPr>
        <p:spPr>
          <a:xfrm>
            <a:off x="2638347" y="1670010"/>
            <a:ext cx="476531" cy="158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1.070</a:t>
            </a:r>
            <a:endParaRPr kumimoji="1" lang="en-US" altLang="ja-JP" sz="900" dirty="0" smtClean="0"/>
          </a:p>
        </p:txBody>
      </p:sp>
      <p:sp>
        <p:nvSpPr>
          <p:cNvPr id="213" name="正方形/長方形 212"/>
          <p:cNvSpPr/>
          <p:nvPr/>
        </p:nvSpPr>
        <p:spPr>
          <a:xfrm>
            <a:off x="2495600" y="404664"/>
            <a:ext cx="476531" cy="158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0.960</a:t>
            </a:r>
            <a:endParaRPr kumimoji="1" lang="en-US" altLang="ja-JP" sz="900" dirty="0" smtClean="0"/>
          </a:p>
        </p:txBody>
      </p:sp>
      <p:sp>
        <p:nvSpPr>
          <p:cNvPr id="214" name="Rectangle 22"/>
          <p:cNvSpPr>
            <a:spLocks noChangeArrowheads="1"/>
          </p:cNvSpPr>
          <p:nvPr/>
        </p:nvSpPr>
        <p:spPr bwMode="auto">
          <a:xfrm>
            <a:off x="2593966" y="1204560"/>
            <a:ext cx="488066" cy="344667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000" dirty="0"/>
              <a:t>521</a:t>
            </a:r>
            <a:r>
              <a:rPr lang="ja-JP" altLang="en-US" sz="1000" dirty="0"/>
              <a:t>人</a:t>
            </a:r>
            <a:endParaRPr lang="en-US" altLang="ja-JP" sz="1000" dirty="0"/>
          </a:p>
          <a:p>
            <a:pPr algn="ctr"/>
            <a:r>
              <a:rPr lang="en-US" altLang="ja-JP" sz="1000" dirty="0"/>
              <a:t>( 3.4%)</a:t>
            </a:r>
          </a:p>
        </p:txBody>
      </p:sp>
      <p:cxnSp>
        <p:nvCxnSpPr>
          <p:cNvPr id="129" name="直線矢印コネクタ 128"/>
          <p:cNvCxnSpPr>
            <a:stCxn id="166" idx="3"/>
          </p:cNvCxnSpPr>
          <p:nvPr/>
        </p:nvCxnSpPr>
        <p:spPr>
          <a:xfrm>
            <a:off x="2814565" y="2921219"/>
            <a:ext cx="1777084" cy="2298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22"/>
          <p:cNvSpPr>
            <a:spLocks noChangeArrowheads="1"/>
          </p:cNvSpPr>
          <p:nvPr/>
        </p:nvSpPr>
        <p:spPr bwMode="auto">
          <a:xfrm>
            <a:off x="3213901" y="2512008"/>
            <a:ext cx="1129834" cy="338400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100" dirty="0" smtClean="0"/>
              <a:t>← </a:t>
            </a:r>
            <a:r>
              <a:rPr lang="en-US" altLang="ja-JP" sz="1100" dirty="0" smtClean="0"/>
              <a:t>674</a:t>
            </a:r>
            <a:r>
              <a:rPr lang="ja-JP" altLang="en-US" sz="1100" dirty="0" smtClean="0"/>
              <a:t>人</a:t>
            </a:r>
            <a:r>
              <a:rPr lang="en-US" altLang="ja-JP" sz="1100" dirty="0" smtClean="0"/>
              <a:t>( 9.9%)</a:t>
            </a:r>
          </a:p>
          <a:p>
            <a:pPr algn="ctr"/>
            <a:r>
              <a:rPr lang="ja-JP" altLang="en-US" sz="1100" dirty="0" smtClean="0"/>
              <a:t>→ </a:t>
            </a:r>
            <a:r>
              <a:rPr lang="en-US" altLang="ja-JP" sz="1100" dirty="0" smtClean="0"/>
              <a:t>725</a:t>
            </a:r>
            <a:r>
              <a:rPr lang="ja-JP" altLang="en-US" sz="1100" dirty="0" smtClean="0"/>
              <a:t>人（</a:t>
            </a:r>
            <a:r>
              <a:rPr lang="en-US" altLang="ja-JP" sz="1100" dirty="0" smtClean="0"/>
              <a:t>3.6%</a:t>
            </a:r>
            <a:r>
              <a:rPr lang="ja-JP" altLang="en-US" sz="1100" dirty="0" smtClean="0"/>
              <a:t>）</a:t>
            </a:r>
            <a:endParaRPr lang="en-US" altLang="ja-JP" sz="1100" dirty="0"/>
          </a:p>
        </p:txBody>
      </p:sp>
      <p:sp>
        <p:nvSpPr>
          <p:cNvPr id="136" name="Rectangle 22"/>
          <p:cNvSpPr>
            <a:spLocks noChangeArrowheads="1"/>
          </p:cNvSpPr>
          <p:nvPr/>
        </p:nvSpPr>
        <p:spPr bwMode="auto">
          <a:xfrm>
            <a:off x="1707730" y="1248934"/>
            <a:ext cx="488066" cy="344667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000" dirty="0" smtClean="0"/>
              <a:t>222</a:t>
            </a:r>
            <a:r>
              <a:rPr lang="ja-JP" altLang="en-US" sz="1000" dirty="0" smtClean="0"/>
              <a:t>人</a:t>
            </a:r>
            <a:endParaRPr lang="en-US" altLang="ja-JP" sz="1000" dirty="0"/>
          </a:p>
          <a:p>
            <a:pPr algn="ctr"/>
            <a:r>
              <a:rPr lang="en-US" altLang="ja-JP" sz="1000" dirty="0"/>
              <a:t>( </a:t>
            </a:r>
            <a:r>
              <a:rPr lang="en-US" altLang="ja-JP" sz="1000" dirty="0" smtClean="0"/>
              <a:t>1.4</a:t>
            </a:r>
            <a:r>
              <a:rPr lang="en-US" altLang="ja-JP" sz="1000" dirty="0"/>
              <a:t>%)</a:t>
            </a:r>
          </a:p>
        </p:txBody>
      </p:sp>
      <p:sp>
        <p:nvSpPr>
          <p:cNvPr id="138" name="Rectangle 22"/>
          <p:cNvSpPr>
            <a:spLocks noChangeArrowheads="1"/>
          </p:cNvSpPr>
          <p:nvPr/>
        </p:nvSpPr>
        <p:spPr bwMode="auto">
          <a:xfrm>
            <a:off x="1241522" y="3729194"/>
            <a:ext cx="488066" cy="344667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000" dirty="0" smtClean="0"/>
              <a:t>2,906</a:t>
            </a:r>
            <a:r>
              <a:rPr lang="ja-JP" altLang="en-US" sz="1000" dirty="0" smtClean="0"/>
              <a:t>人</a:t>
            </a:r>
            <a:endParaRPr lang="en-US" altLang="ja-JP" sz="1000" dirty="0" smtClean="0"/>
          </a:p>
          <a:p>
            <a:pPr algn="ctr"/>
            <a:r>
              <a:rPr lang="en-US" altLang="ja-JP" sz="1000" dirty="0" smtClean="0"/>
              <a:t>( 1.4%)</a:t>
            </a:r>
            <a:endParaRPr lang="en-US" altLang="ja-JP" sz="1000" dirty="0"/>
          </a:p>
        </p:txBody>
      </p:sp>
      <p:cxnSp>
        <p:nvCxnSpPr>
          <p:cNvPr id="140" name="直線矢印コネクタ 139"/>
          <p:cNvCxnSpPr/>
          <p:nvPr/>
        </p:nvCxnSpPr>
        <p:spPr>
          <a:xfrm>
            <a:off x="1085972" y="4138873"/>
            <a:ext cx="887920" cy="467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矢印コネクタ 131"/>
          <p:cNvCxnSpPr/>
          <p:nvPr/>
        </p:nvCxnSpPr>
        <p:spPr>
          <a:xfrm>
            <a:off x="4711415" y="4180185"/>
            <a:ext cx="0" cy="148396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>
          <a:xfrm>
            <a:off x="2254045" y="5097787"/>
            <a:ext cx="245737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>
            <a:off x="2254045" y="4418249"/>
            <a:ext cx="0" cy="69142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>
            <a:off x="551974" y="5663254"/>
            <a:ext cx="4159441" cy="897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>
            <a:off x="609441" y="4432325"/>
            <a:ext cx="0" cy="1242485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/>
          <p:nvPr/>
        </p:nvCxnSpPr>
        <p:spPr>
          <a:xfrm>
            <a:off x="3777756" y="4736339"/>
            <a:ext cx="1062" cy="926915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22"/>
          <p:cNvSpPr>
            <a:spLocks noChangeArrowheads="1"/>
          </p:cNvSpPr>
          <p:nvPr/>
        </p:nvSpPr>
        <p:spPr bwMode="auto">
          <a:xfrm>
            <a:off x="3836318" y="5227923"/>
            <a:ext cx="531649" cy="299597"/>
          </a:xfrm>
          <a:prstGeom prst="rect">
            <a:avLst/>
          </a:prstGeom>
          <a:ln w="9525">
            <a:solidFill>
              <a:srgbClr val="FF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900" dirty="0" smtClean="0"/>
              <a:t>512</a:t>
            </a:r>
            <a:r>
              <a:rPr lang="ja-JP" altLang="en-US" sz="900" dirty="0" smtClean="0"/>
              <a:t>人</a:t>
            </a:r>
            <a:endParaRPr lang="en-US" altLang="ja-JP" sz="900" dirty="0" smtClean="0"/>
          </a:p>
          <a:p>
            <a:pPr algn="ctr"/>
            <a:r>
              <a:rPr lang="en-US" altLang="ja-JP" sz="900" dirty="0" smtClean="0"/>
              <a:t>(10.3 %)</a:t>
            </a:r>
            <a:endParaRPr lang="en-US" altLang="ja-JP" sz="900" dirty="0"/>
          </a:p>
        </p:txBody>
      </p:sp>
    </p:spTree>
    <p:extLst>
      <p:ext uri="{BB962C8B-B14F-4D97-AF65-F5344CB8AC3E}">
        <p14:creationId xmlns:p14="http://schemas.microsoft.com/office/powerpoint/2010/main" val="36564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7859711" y="3030218"/>
            <a:ext cx="1157883" cy="64770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美作市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</a:rPr>
              <a:t>13,687</a:t>
            </a:r>
            <a:r>
              <a:rPr lang="ja-JP" altLang="en-US" sz="1600" dirty="0">
                <a:solidFill>
                  <a:schemeClr val="tx1"/>
                </a:solidFill>
              </a:rPr>
              <a:t>人）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024895" y="1081812"/>
            <a:ext cx="1203443" cy="557861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津山市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</a:rPr>
              <a:t>50,472</a:t>
            </a:r>
            <a:r>
              <a:rPr lang="ja-JP" altLang="en-US" sz="1600" dirty="0">
                <a:solidFill>
                  <a:schemeClr val="tx1"/>
                </a:solidFill>
              </a:rPr>
              <a:t>人）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530943" y="3078090"/>
            <a:ext cx="1152900" cy="53953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勝央町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</a:rPr>
              <a:t>5,530</a:t>
            </a:r>
            <a:r>
              <a:rPr lang="ja-JP" altLang="en-US" sz="1600" dirty="0">
                <a:solidFill>
                  <a:schemeClr val="tx1"/>
                </a:solidFill>
              </a:rPr>
              <a:t>人）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9120336" y="1303853"/>
            <a:ext cx="1080120" cy="575692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西粟倉村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</a:rPr>
              <a:t>692</a:t>
            </a:r>
            <a:r>
              <a:rPr lang="ja-JP" altLang="en-US" sz="1600" dirty="0">
                <a:solidFill>
                  <a:schemeClr val="tx1"/>
                </a:solidFill>
              </a:rPr>
              <a:t>人）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843415" y="1721139"/>
            <a:ext cx="1152900" cy="49347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奈義町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</a:rPr>
              <a:t>3,220</a:t>
            </a:r>
            <a:r>
              <a:rPr lang="ja-JP" altLang="en-US" sz="1600" dirty="0">
                <a:solidFill>
                  <a:schemeClr val="tx1"/>
                </a:solidFill>
              </a:rPr>
              <a:t>人）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542799" y="3780799"/>
            <a:ext cx="1138588" cy="53774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美咲町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</a:rPr>
              <a:t>7,105</a:t>
            </a:r>
            <a:r>
              <a:rPr lang="ja-JP" altLang="en-US" sz="1600" dirty="0">
                <a:solidFill>
                  <a:schemeClr val="tx1"/>
                </a:solidFill>
              </a:rPr>
              <a:t>人）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4672763" y="4846806"/>
            <a:ext cx="1191505" cy="499964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赤磐市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</a:rPr>
              <a:t>20,520</a:t>
            </a:r>
            <a:r>
              <a:rPr lang="ja-JP" altLang="en-US" sz="1600" dirty="0">
                <a:solidFill>
                  <a:schemeClr val="tx1"/>
                </a:solidFill>
              </a:rPr>
              <a:t>人）</a:t>
            </a:r>
          </a:p>
        </p:txBody>
      </p:sp>
      <p:cxnSp>
        <p:nvCxnSpPr>
          <p:cNvPr id="9" name="直線コネクタ 8"/>
          <p:cNvCxnSpPr>
            <a:stCxn id="5" idx="2"/>
          </p:cNvCxnSpPr>
          <p:nvPr/>
        </p:nvCxnSpPr>
        <p:spPr>
          <a:xfrm>
            <a:off x="9660396" y="1879545"/>
            <a:ext cx="0" cy="149053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endCxn id="2" idx="3"/>
          </p:cNvCxnSpPr>
          <p:nvPr/>
        </p:nvCxnSpPr>
        <p:spPr>
          <a:xfrm flipH="1">
            <a:off x="9017594" y="3347855"/>
            <a:ext cx="669873" cy="6213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5864268" y="5144485"/>
            <a:ext cx="25811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endCxn id="2" idx="2"/>
          </p:cNvCxnSpPr>
          <p:nvPr/>
        </p:nvCxnSpPr>
        <p:spPr>
          <a:xfrm flipV="1">
            <a:off x="8432896" y="3677918"/>
            <a:ext cx="5757" cy="148356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3685556" y="4057204"/>
            <a:ext cx="4778466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>
            <a:endCxn id="6" idx="1"/>
          </p:cNvCxnSpPr>
          <p:nvPr/>
        </p:nvCxnSpPr>
        <p:spPr>
          <a:xfrm flipV="1">
            <a:off x="4664792" y="1967876"/>
            <a:ext cx="1178623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V="1">
            <a:off x="6987528" y="1984599"/>
            <a:ext cx="1454151" cy="1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3" idx="3"/>
          </p:cNvCxnSpPr>
          <p:nvPr/>
        </p:nvCxnSpPr>
        <p:spPr>
          <a:xfrm flipV="1">
            <a:off x="5228338" y="1323242"/>
            <a:ext cx="32221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6771777" y="1400914"/>
            <a:ext cx="1282786" cy="213180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→</a:t>
            </a:r>
            <a:r>
              <a:rPr lang="en-US" altLang="ja-JP" sz="1200" dirty="0"/>
              <a:t>1,142</a:t>
            </a:r>
            <a:r>
              <a:rPr lang="ja-JP" altLang="en-US" sz="1200" dirty="0"/>
              <a:t>人（</a:t>
            </a:r>
            <a:r>
              <a:rPr lang="en-US" altLang="ja-JP" sz="1200" dirty="0"/>
              <a:t>2.3%</a:t>
            </a:r>
            <a:r>
              <a:rPr lang="ja-JP" altLang="en-US" sz="1200" dirty="0" smtClean="0"/>
              <a:t>）</a:t>
            </a:r>
            <a:endParaRPr lang="en-US" altLang="ja-JP" sz="1200" dirty="0"/>
          </a:p>
        </p:txBody>
      </p:sp>
      <p:sp>
        <p:nvSpPr>
          <p:cNvPr id="19" name="正方形/長方形 18"/>
          <p:cNvSpPr/>
          <p:nvPr/>
        </p:nvSpPr>
        <p:spPr>
          <a:xfrm>
            <a:off x="9015201" y="2438094"/>
            <a:ext cx="1290389" cy="387893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↓</a:t>
            </a:r>
            <a:r>
              <a:rPr lang="en-US" altLang="ja-JP" sz="1200" dirty="0"/>
              <a:t>167</a:t>
            </a:r>
            <a:r>
              <a:rPr lang="ja-JP" altLang="en-US" sz="1200" dirty="0"/>
              <a:t>人（</a:t>
            </a:r>
            <a:r>
              <a:rPr lang="en-US" altLang="ja-JP" sz="1200" dirty="0"/>
              <a:t>24.1%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pPr algn="ctr">
              <a:defRPr/>
            </a:pPr>
            <a:r>
              <a:rPr lang="ja-JP" altLang="en-US" sz="1200" dirty="0"/>
              <a:t>↑ </a:t>
            </a:r>
            <a:r>
              <a:rPr lang="en-US" altLang="ja-JP" sz="1200" dirty="0"/>
              <a:t>64</a:t>
            </a:r>
            <a:r>
              <a:rPr lang="ja-JP" altLang="en-US" sz="1200" dirty="0"/>
              <a:t>人（</a:t>
            </a:r>
            <a:r>
              <a:rPr lang="en-US" altLang="ja-JP" sz="1200" dirty="0"/>
              <a:t>0.5%</a:t>
            </a:r>
            <a:r>
              <a:rPr lang="ja-JP" altLang="en-US" sz="1200" dirty="0"/>
              <a:t>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6514890" y="4632911"/>
            <a:ext cx="1270644" cy="427790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→</a:t>
            </a:r>
            <a:r>
              <a:rPr lang="en-US" altLang="ja-JP" sz="1200" dirty="0"/>
              <a:t>152</a:t>
            </a:r>
            <a:r>
              <a:rPr lang="ja-JP" altLang="en-US" sz="1200" dirty="0"/>
              <a:t>人（</a:t>
            </a:r>
            <a:r>
              <a:rPr lang="en-US" altLang="ja-JP" sz="1200" dirty="0"/>
              <a:t>0.7%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pPr algn="ctr">
              <a:defRPr/>
            </a:pPr>
            <a:r>
              <a:rPr lang="ja-JP" altLang="en-US" sz="1200" dirty="0"/>
              <a:t>←</a:t>
            </a:r>
            <a:r>
              <a:rPr lang="en-US" altLang="ja-JP" sz="1200" dirty="0"/>
              <a:t>219</a:t>
            </a:r>
            <a:r>
              <a:rPr lang="ja-JP" altLang="en-US" sz="1200" dirty="0"/>
              <a:t>人（</a:t>
            </a:r>
            <a:r>
              <a:rPr lang="en-US" altLang="ja-JP" sz="1200" dirty="0"/>
              <a:t>1.6%</a:t>
            </a:r>
            <a:r>
              <a:rPr lang="ja-JP" altLang="en-US" sz="1200" dirty="0"/>
              <a:t>）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5952278" y="3614173"/>
            <a:ext cx="1373229" cy="395041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→</a:t>
            </a:r>
            <a:r>
              <a:rPr lang="en-US" altLang="ja-JP" sz="1200" dirty="0"/>
              <a:t>215</a:t>
            </a:r>
            <a:r>
              <a:rPr lang="ja-JP" altLang="en-US" sz="1200" dirty="0"/>
              <a:t>人（</a:t>
            </a:r>
            <a:r>
              <a:rPr lang="en-US" altLang="ja-JP" sz="1200" dirty="0"/>
              <a:t>3.0%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pPr algn="ctr">
              <a:defRPr/>
            </a:pPr>
            <a:r>
              <a:rPr lang="ja-JP" altLang="en-US" sz="1200" dirty="0"/>
              <a:t>←</a:t>
            </a:r>
            <a:r>
              <a:rPr lang="en-US" altLang="ja-JP" sz="1200" dirty="0"/>
              <a:t>201</a:t>
            </a:r>
            <a:r>
              <a:rPr lang="ja-JP" altLang="en-US" sz="1200" dirty="0"/>
              <a:t>人（</a:t>
            </a:r>
            <a:r>
              <a:rPr lang="en-US" altLang="ja-JP" sz="1200" dirty="0"/>
              <a:t>1.5%</a:t>
            </a:r>
            <a:r>
              <a:rPr lang="ja-JP" altLang="en-US" sz="1200" dirty="0"/>
              <a:t>）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7070505" y="2298307"/>
            <a:ext cx="1288198" cy="356924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→</a:t>
            </a:r>
            <a:r>
              <a:rPr lang="en-US" altLang="ja-JP" sz="1200" dirty="0"/>
              <a:t>195</a:t>
            </a:r>
            <a:r>
              <a:rPr lang="ja-JP" altLang="en-US" sz="1200" dirty="0"/>
              <a:t>人（</a:t>
            </a:r>
            <a:r>
              <a:rPr lang="en-US" altLang="ja-JP" sz="1200" dirty="0"/>
              <a:t>6.1%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pPr algn="ctr">
              <a:defRPr/>
            </a:pPr>
            <a:r>
              <a:rPr lang="ja-JP" altLang="en-US" sz="1200" dirty="0"/>
              <a:t>←</a:t>
            </a:r>
            <a:r>
              <a:rPr lang="en-US" altLang="ja-JP" sz="1200" dirty="0"/>
              <a:t>238</a:t>
            </a:r>
            <a:r>
              <a:rPr lang="ja-JP" altLang="en-US" sz="1200" dirty="0"/>
              <a:t>人（</a:t>
            </a:r>
            <a:r>
              <a:rPr lang="en-US" altLang="ja-JP" sz="1200" dirty="0"/>
              <a:t>1.7%</a:t>
            </a:r>
            <a:r>
              <a:rPr lang="ja-JP" altLang="en-US" sz="1200" dirty="0"/>
              <a:t>）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6232887" y="2825987"/>
            <a:ext cx="1342726" cy="433566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→</a:t>
            </a:r>
            <a:r>
              <a:rPr lang="en-US" altLang="ja-JP" sz="1200" dirty="0"/>
              <a:t>902</a:t>
            </a:r>
            <a:r>
              <a:rPr lang="ja-JP" altLang="en-US" sz="1200" dirty="0"/>
              <a:t>人（</a:t>
            </a:r>
            <a:r>
              <a:rPr lang="en-US" altLang="ja-JP" sz="1200" dirty="0"/>
              <a:t>16.3%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pPr algn="ctr">
              <a:defRPr/>
            </a:pPr>
            <a:r>
              <a:rPr lang="ja-JP" altLang="en-US" sz="1200" dirty="0"/>
              <a:t>←</a:t>
            </a:r>
            <a:r>
              <a:rPr lang="en-US" altLang="ja-JP" sz="1200" dirty="0"/>
              <a:t>957</a:t>
            </a:r>
            <a:r>
              <a:rPr lang="ja-JP" altLang="en-US" sz="1200" dirty="0"/>
              <a:t>人（</a:t>
            </a:r>
            <a:r>
              <a:rPr lang="en-US" altLang="ja-JP" sz="1200" dirty="0"/>
              <a:t>7.0%</a:t>
            </a:r>
            <a:r>
              <a:rPr lang="ja-JP" altLang="en-US" sz="1200" dirty="0"/>
              <a:t>）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9627270" y="6320255"/>
            <a:ext cx="2376488" cy="38417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/>
              <a:t>括弧の人数は常住就業者数</a:t>
            </a:r>
          </a:p>
        </p:txBody>
      </p:sp>
      <p:cxnSp>
        <p:nvCxnSpPr>
          <p:cNvPr id="30" name="直線コネクタ 29"/>
          <p:cNvCxnSpPr>
            <a:endCxn id="2" idx="0"/>
          </p:cNvCxnSpPr>
          <p:nvPr/>
        </p:nvCxnSpPr>
        <p:spPr>
          <a:xfrm>
            <a:off x="8432896" y="1303853"/>
            <a:ext cx="5757" cy="172636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9344841" y="4761817"/>
            <a:ext cx="2680051" cy="977525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ja-JP" altLang="en-US" sz="1400" dirty="0" smtClean="0"/>
              <a:t>枠内</a:t>
            </a:r>
            <a:r>
              <a:rPr lang="ja-JP" altLang="en-US" sz="1400" dirty="0"/>
              <a:t>の矢印は通勤方向を人数は通勤者数を示している。括弧の数値は常住就業者に対する通勤者数の割合である。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9630942" y="5878328"/>
            <a:ext cx="2393950" cy="360363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400" dirty="0"/>
              <a:t>2010</a:t>
            </a:r>
            <a:r>
              <a:rPr lang="ja-JP" altLang="en-US" sz="1400" dirty="0"/>
              <a:t>年　総務省　国勢調査</a:t>
            </a:r>
          </a:p>
        </p:txBody>
      </p:sp>
      <p:cxnSp>
        <p:nvCxnSpPr>
          <p:cNvPr id="29" name="カギ線コネクタ 28"/>
          <p:cNvCxnSpPr>
            <a:stCxn id="3" idx="1"/>
          </p:cNvCxnSpPr>
          <p:nvPr/>
        </p:nvCxnSpPr>
        <p:spPr>
          <a:xfrm rot="10800000" flipV="1">
            <a:off x="3685557" y="1360743"/>
            <a:ext cx="339338" cy="1965134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3676985" y="3325877"/>
            <a:ext cx="8825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3003045" y="2429502"/>
            <a:ext cx="1449169" cy="356923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↓ </a:t>
            </a:r>
            <a:r>
              <a:rPr lang="en-US" altLang="ja-JP" sz="1200" dirty="0"/>
              <a:t>1,899</a:t>
            </a:r>
            <a:r>
              <a:rPr lang="ja-JP" altLang="en-US" sz="1200" dirty="0"/>
              <a:t>人（</a:t>
            </a:r>
            <a:r>
              <a:rPr lang="en-US" altLang="ja-JP" sz="1200" dirty="0"/>
              <a:t>3.7%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pPr algn="ctr">
              <a:defRPr/>
            </a:pPr>
            <a:r>
              <a:rPr lang="ja-JP" altLang="en-US" sz="1200" dirty="0"/>
              <a:t>↑ </a:t>
            </a:r>
            <a:r>
              <a:rPr lang="en-US" altLang="ja-JP" sz="1200" dirty="0"/>
              <a:t>1,209</a:t>
            </a:r>
            <a:r>
              <a:rPr lang="ja-JP" altLang="en-US" sz="1200" dirty="0"/>
              <a:t>人（</a:t>
            </a:r>
            <a:r>
              <a:rPr lang="en-US" altLang="ja-JP" sz="1200" dirty="0"/>
              <a:t>21.9%</a:t>
            </a:r>
            <a:r>
              <a:rPr lang="ja-JP" altLang="en-US" sz="1200" dirty="0"/>
              <a:t>）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1420887" y="485461"/>
            <a:ext cx="1133571" cy="580220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鏡野町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</a:rPr>
              <a:t>6,283</a:t>
            </a:r>
            <a:r>
              <a:rPr lang="ja-JP" altLang="en-US" sz="1600" dirty="0">
                <a:solidFill>
                  <a:schemeClr val="tx1"/>
                </a:solidFill>
              </a:rPr>
              <a:t>人）</a:t>
            </a:r>
          </a:p>
        </p:txBody>
      </p:sp>
      <p:cxnSp>
        <p:nvCxnSpPr>
          <p:cNvPr id="79" name="直線コネクタ 78"/>
          <p:cNvCxnSpPr/>
          <p:nvPr/>
        </p:nvCxnSpPr>
        <p:spPr>
          <a:xfrm flipV="1">
            <a:off x="2554458" y="775571"/>
            <a:ext cx="20713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正方形/長方形 79"/>
          <p:cNvSpPr/>
          <p:nvPr/>
        </p:nvSpPr>
        <p:spPr>
          <a:xfrm>
            <a:off x="2852841" y="461534"/>
            <a:ext cx="1395478" cy="2622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→</a:t>
            </a:r>
            <a:r>
              <a:rPr lang="en-US" altLang="ja-JP" sz="1200" dirty="0"/>
              <a:t>2,232</a:t>
            </a:r>
            <a:r>
              <a:rPr lang="ja-JP" altLang="en-US" sz="1200" dirty="0"/>
              <a:t>人（</a:t>
            </a:r>
            <a:r>
              <a:rPr lang="en-US" altLang="ja-JP" sz="1200" dirty="0"/>
              <a:t>35.5%</a:t>
            </a:r>
            <a:r>
              <a:rPr lang="ja-JP" altLang="en-US" sz="1200" dirty="0" smtClean="0"/>
              <a:t>）</a:t>
            </a:r>
            <a:endParaRPr lang="en-US" altLang="ja-JP" sz="1200" dirty="0"/>
          </a:p>
        </p:txBody>
      </p:sp>
      <p:cxnSp>
        <p:nvCxnSpPr>
          <p:cNvPr id="87" name="直線コネクタ 86"/>
          <p:cNvCxnSpPr/>
          <p:nvPr/>
        </p:nvCxnSpPr>
        <p:spPr>
          <a:xfrm>
            <a:off x="4664789" y="1655804"/>
            <a:ext cx="7974" cy="31207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/>
          <p:cNvSpPr/>
          <p:nvPr/>
        </p:nvSpPr>
        <p:spPr>
          <a:xfrm>
            <a:off x="4407331" y="2012909"/>
            <a:ext cx="1361891" cy="355833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↓</a:t>
            </a:r>
            <a:r>
              <a:rPr lang="en-US" altLang="ja-JP" sz="1200" dirty="0"/>
              <a:t>765</a:t>
            </a:r>
            <a:r>
              <a:rPr lang="ja-JP" altLang="en-US" sz="1200" dirty="0"/>
              <a:t>人（</a:t>
            </a:r>
            <a:r>
              <a:rPr lang="en-US" altLang="ja-JP" sz="1200" dirty="0"/>
              <a:t>1.5%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pPr algn="ctr">
              <a:defRPr/>
            </a:pPr>
            <a:r>
              <a:rPr lang="ja-JP" altLang="en-US" sz="1200" dirty="0"/>
              <a:t>↑</a:t>
            </a:r>
            <a:r>
              <a:rPr lang="en-US" altLang="ja-JP" sz="1200" dirty="0"/>
              <a:t>651</a:t>
            </a:r>
            <a:r>
              <a:rPr lang="ja-JP" altLang="en-US" sz="1200" dirty="0"/>
              <a:t>人（</a:t>
            </a:r>
            <a:r>
              <a:rPr lang="en-US" altLang="ja-JP" sz="1200" dirty="0"/>
              <a:t>20.2%</a:t>
            </a:r>
            <a:r>
              <a:rPr lang="ja-JP" altLang="en-US" sz="1200" dirty="0"/>
              <a:t>）</a:t>
            </a:r>
          </a:p>
        </p:txBody>
      </p:sp>
      <p:cxnSp>
        <p:nvCxnSpPr>
          <p:cNvPr id="103" name="直線コネクタ 102"/>
          <p:cNvCxnSpPr/>
          <p:nvPr/>
        </p:nvCxnSpPr>
        <p:spPr>
          <a:xfrm flipH="1">
            <a:off x="2225975" y="1360743"/>
            <a:ext cx="13873" cy="27206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flipV="1">
            <a:off x="2239848" y="4081352"/>
            <a:ext cx="31461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正方形/長方形 115"/>
          <p:cNvSpPr/>
          <p:nvPr/>
        </p:nvSpPr>
        <p:spPr>
          <a:xfrm>
            <a:off x="1598079" y="2841902"/>
            <a:ext cx="1361891" cy="432048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/>
              <a:t>↓</a:t>
            </a:r>
            <a:r>
              <a:rPr lang="en-US" altLang="ja-JP" sz="1200" dirty="0"/>
              <a:t>1,074</a:t>
            </a:r>
            <a:r>
              <a:rPr lang="ja-JP" altLang="en-US" sz="1200" dirty="0"/>
              <a:t>人（</a:t>
            </a:r>
            <a:r>
              <a:rPr lang="en-US" altLang="ja-JP" sz="1200" dirty="0"/>
              <a:t>2.1%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pPr algn="ctr">
              <a:defRPr/>
            </a:pPr>
            <a:r>
              <a:rPr lang="ja-JP" altLang="en-US" sz="1200" dirty="0"/>
              <a:t>↑</a:t>
            </a:r>
            <a:r>
              <a:rPr lang="en-US" altLang="ja-JP" sz="1200" dirty="0"/>
              <a:t>1,951</a:t>
            </a:r>
            <a:r>
              <a:rPr lang="ja-JP" altLang="en-US" sz="1200" dirty="0"/>
              <a:t>人（</a:t>
            </a:r>
            <a:r>
              <a:rPr lang="en-US" altLang="ja-JP" sz="1200" dirty="0"/>
              <a:t>27.5%</a:t>
            </a:r>
            <a:r>
              <a:rPr lang="ja-JP" altLang="en-US" sz="1200" dirty="0"/>
              <a:t>）</a:t>
            </a:r>
          </a:p>
        </p:txBody>
      </p:sp>
      <p:cxnSp>
        <p:nvCxnSpPr>
          <p:cNvPr id="41" name="直線コネクタ 40"/>
          <p:cNvCxnSpPr/>
          <p:nvPr/>
        </p:nvCxnSpPr>
        <p:spPr>
          <a:xfrm>
            <a:off x="4625770" y="775571"/>
            <a:ext cx="0" cy="29011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4" idx="3"/>
            <a:endCxn id="2" idx="1"/>
          </p:cNvCxnSpPr>
          <p:nvPr/>
        </p:nvCxnSpPr>
        <p:spPr>
          <a:xfrm>
            <a:off x="5683843" y="3347855"/>
            <a:ext cx="2175868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正方形/長方形 56"/>
          <p:cNvSpPr/>
          <p:nvPr/>
        </p:nvSpPr>
        <p:spPr>
          <a:xfrm>
            <a:off x="2489150" y="4981708"/>
            <a:ext cx="1138588" cy="53774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 smtClean="0">
                <a:solidFill>
                  <a:schemeClr val="tx1"/>
                </a:solidFill>
              </a:rPr>
              <a:t>久米南町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 smtClean="0">
                <a:solidFill>
                  <a:schemeClr val="tx1"/>
                </a:solidFill>
              </a:rPr>
              <a:t>（</a:t>
            </a:r>
            <a:r>
              <a:rPr lang="en-US" altLang="ja-JP" sz="1600" dirty="0" smtClean="0">
                <a:solidFill>
                  <a:schemeClr val="tx1"/>
                </a:solidFill>
              </a:rPr>
              <a:t>2,162</a:t>
            </a:r>
            <a:r>
              <a:rPr lang="ja-JP" altLang="en-US" sz="1600" dirty="0" smtClean="0">
                <a:solidFill>
                  <a:schemeClr val="tx1"/>
                </a:solidFill>
              </a:rPr>
              <a:t>人</a:t>
            </a:r>
            <a:r>
              <a:rPr lang="ja-JP" altLang="en-US" sz="1600" dirty="0">
                <a:solidFill>
                  <a:schemeClr val="tx1"/>
                </a:solidFill>
              </a:rPr>
              <a:t>）</a:t>
            </a:r>
          </a:p>
        </p:txBody>
      </p:sp>
      <p:cxnSp>
        <p:nvCxnSpPr>
          <p:cNvPr id="58" name="直線コネクタ 57"/>
          <p:cNvCxnSpPr/>
          <p:nvPr/>
        </p:nvCxnSpPr>
        <p:spPr>
          <a:xfrm>
            <a:off x="1261131" y="1341992"/>
            <a:ext cx="0" cy="390858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3064747" y="4318544"/>
            <a:ext cx="0" cy="660254"/>
          </a:xfrm>
          <a:prstGeom prst="line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1" name="正方形/長方形 60"/>
          <p:cNvSpPr/>
          <p:nvPr/>
        </p:nvSpPr>
        <p:spPr>
          <a:xfrm>
            <a:off x="3138447" y="4492703"/>
            <a:ext cx="1218260" cy="295828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/>
              <a:t>↑</a:t>
            </a:r>
            <a:r>
              <a:rPr lang="en-US" altLang="ja-JP" sz="1200" dirty="0" smtClean="0"/>
              <a:t>133</a:t>
            </a:r>
            <a:r>
              <a:rPr lang="ja-JP" altLang="en-US" sz="1200" dirty="0" smtClean="0"/>
              <a:t>人（</a:t>
            </a:r>
            <a:r>
              <a:rPr lang="en-US" altLang="ja-JP" sz="1200" dirty="0" smtClean="0"/>
              <a:t>5.1%</a:t>
            </a:r>
            <a:r>
              <a:rPr lang="ja-JP" altLang="en-US" sz="1200" dirty="0"/>
              <a:t>）</a:t>
            </a:r>
          </a:p>
        </p:txBody>
      </p:sp>
      <p:cxnSp>
        <p:nvCxnSpPr>
          <p:cNvPr id="66" name="直線コネクタ 65"/>
          <p:cNvCxnSpPr/>
          <p:nvPr/>
        </p:nvCxnSpPr>
        <p:spPr>
          <a:xfrm flipV="1">
            <a:off x="1261131" y="1353939"/>
            <a:ext cx="2372910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>
            <a:off x="1261131" y="5250580"/>
            <a:ext cx="12504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3794910" y="6320255"/>
            <a:ext cx="1272039" cy="537745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 smtClean="0">
                <a:solidFill>
                  <a:schemeClr val="tx1"/>
                </a:solidFill>
              </a:rPr>
              <a:t>岡山市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ja-JP" altLang="en-US" sz="1600" dirty="0" smtClean="0">
                <a:solidFill>
                  <a:schemeClr val="tx1"/>
                </a:solidFill>
              </a:rPr>
              <a:t>（</a:t>
            </a:r>
            <a:r>
              <a:rPr lang="en-US" altLang="ja-JP" sz="1600" dirty="0" smtClean="0">
                <a:solidFill>
                  <a:schemeClr val="tx1"/>
                </a:solidFill>
              </a:rPr>
              <a:t>332,578</a:t>
            </a:r>
            <a:r>
              <a:rPr lang="ja-JP" altLang="en-US" sz="1600" dirty="0" smtClean="0">
                <a:solidFill>
                  <a:schemeClr val="tx1"/>
                </a:solidFill>
              </a:rPr>
              <a:t>人</a:t>
            </a:r>
            <a:r>
              <a:rPr lang="ja-JP" altLang="en-US" sz="1600" dirty="0">
                <a:solidFill>
                  <a:schemeClr val="tx1"/>
                </a:solidFill>
              </a:rPr>
              <a:t>）</a:t>
            </a:r>
          </a:p>
        </p:txBody>
      </p:sp>
      <p:cxnSp>
        <p:nvCxnSpPr>
          <p:cNvPr id="96" name="直線コネクタ 95"/>
          <p:cNvCxnSpPr/>
          <p:nvPr/>
        </p:nvCxnSpPr>
        <p:spPr>
          <a:xfrm>
            <a:off x="3046869" y="5519453"/>
            <a:ext cx="11575" cy="1069674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>
            <a:off x="3058444" y="6589127"/>
            <a:ext cx="734772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正方形/長方形 99"/>
          <p:cNvSpPr/>
          <p:nvPr/>
        </p:nvSpPr>
        <p:spPr>
          <a:xfrm>
            <a:off x="3112093" y="5850268"/>
            <a:ext cx="1244614" cy="295828"/>
          </a:xfrm>
          <a:prstGeom prst="rect">
            <a:avLst/>
          </a:prstGeom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/>
              <a:t>↓</a:t>
            </a:r>
            <a:r>
              <a:rPr lang="en-US" altLang="ja-JP" sz="1200" dirty="0" smtClean="0"/>
              <a:t>404</a:t>
            </a:r>
            <a:r>
              <a:rPr lang="ja-JP" altLang="en-US" sz="1200" dirty="0" smtClean="0"/>
              <a:t>人（</a:t>
            </a:r>
            <a:r>
              <a:rPr lang="en-US" altLang="ja-JP" sz="1200" dirty="0" smtClean="0"/>
              <a:t>15.5%</a:t>
            </a:r>
            <a:r>
              <a:rPr lang="ja-JP" altLang="en-US" sz="1200" dirty="0"/>
              <a:t>）</a:t>
            </a:r>
          </a:p>
        </p:txBody>
      </p:sp>
      <p:sp>
        <p:nvSpPr>
          <p:cNvPr id="101" name="正方形/長方形 100"/>
          <p:cNvSpPr/>
          <p:nvPr/>
        </p:nvSpPr>
        <p:spPr>
          <a:xfrm>
            <a:off x="601967" y="3780799"/>
            <a:ext cx="1361891" cy="300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/>
              <a:t>↑</a:t>
            </a:r>
            <a:r>
              <a:rPr lang="en-US" altLang="ja-JP" sz="1200" dirty="0" smtClean="0"/>
              <a:t>397</a:t>
            </a:r>
            <a:r>
              <a:rPr lang="ja-JP" altLang="en-US" sz="1200" dirty="0" smtClean="0"/>
              <a:t>人（</a:t>
            </a:r>
            <a:r>
              <a:rPr lang="en-US" altLang="ja-JP" sz="1200" dirty="0" smtClean="0"/>
              <a:t>15.2%</a:t>
            </a:r>
            <a:r>
              <a:rPr lang="ja-JP" altLang="en-US" sz="1200" dirty="0"/>
              <a:t>）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2669166" y="834771"/>
            <a:ext cx="1295931" cy="230910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/>
              <a:t>←</a:t>
            </a:r>
            <a:r>
              <a:rPr lang="en-US" altLang="ja-JP" sz="1200" dirty="0"/>
              <a:t>1,518</a:t>
            </a:r>
            <a:r>
              <a:rPr lang="ja-JP" altLang="en-US" sz="1200" dirty="0"/>
              <a:t>人（</a:t>
            </a:r>
            <a:r>
              <a:rPr lang="en-US" altLang="ja-JP" sz="1200" dirty="0"/>
              <a:t>3.0%</a:t>
            </a:r>
            <a:r>
              <a:rPr lang="ja-JP" altLang="en-US" sz="1200" dirty="0"/>
              <a:t>）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5868683" y="1042101"/>
            <a:ext cx="1357505" cy="23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/>
              <a:t>←</a:t>
            </a:r>
            <a:r>
              <a:rPr lang="en-US" altLang="ja-JP" sz="1200" dirty="0"/>
              <a:t>1,412</a:t>
            </a:r>
            <a:r>
              <a:rPr lang="ja-JP" altLang="en-US" sz="1200" dirty="0"/>
              <a:t>人（</a:t>
            </a:r>
            <a:r>
              <a:rPr lang="en-US" altLang="ja-JP" sz="1200" dirty="0"/>
              <a:t>10.3%</a:t>
            </a:r>
            <a:r>
              <a:rPr lang="ja-JP" altLang="en-US" sz="12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9395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6" y="463008"/>
            <a:ext cx="6896845" cy="591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53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887" y="571500"/>
            <a:ext cx="7134225" cy="5715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0"/>
            <a:ext cx="2567608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36 </a:t>
            </a:r>
            <a:r>
              <a:rPr lang="ja-JP" altLang="en-US" dirty="0" smtClean="0"/>
              <a:t>徳島県 </a:t>
            </a:r>
            <a:r>
              <a:rPr lang="ja-JP" altLang="en-US" dirty="0"/>
              <a:t>市町村地図</a:t>
            </a:r>
          </a:p>
        </p:txBody>
      </p:sp>
    </p:spTree>
    <p:extLst>
      <p:ext uri="{BB962C8B-B14F-4D97-AF65-F5344CB8AC3E}">
        <p14:creationId xmlns:p14="http://schemas.microsoft.com/office/powerpoint/2010/main" val="1803760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地図表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1052736"/>
            <a:ext cx="6667500" cy="489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0" y="0"/>
            <a:ext cx="2567608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37 </a:t>
            </a:r>
            <a:r>
              <a:rPr lang="ja-JP" altLang="en-US" dirty="0" smtClean="0"/>
              <a:t>香川県 </a:t>
            </a:r>
            <a:r>
              <a:rPr lang="ja-JP" altLang="en-US" dirty="0"/>
              <a:t>市町村地図</a:t>
            </a:r>
          </a:p>
        </p:txBody>
      </p:sp>
    </p:spTree>
    <p:extLst>
      <p:ext uri="{BB962C8B-B14F-4D97-AF65-F5344CB8AC3E}">
        <p14:creationId xmlns:p14="http://schemas.microsoft.com/office/powerpoint/2010/main" val="2347651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032104" y="115724"/>
            <a:ext cx="3484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http://mujina.sakura.ne.jp/history/</a:t>
            </a:r>
            <a:endParaRPr lang="ja-JP" altLang="en-US" dirty="0"/>
          </a:p>
        </p:txBody>
      </p:sp>
      <p:pic>
        <p:nvPicPr>
          <p:cNvPr id="2" name="Picture 2" descr="地図表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666919"/>
            <a:ext cx="6192688" cy="586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0" y="0"/>
            <a:ext cx="271162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38 </a:t>
            </a:r>
            <a:r>
              <a:rPr lang="ja-JP" altLang="en-US" dirty="0" smtClean="0"/>
              <a:t>愛媛県 </a:t>
            </a:r>
            <a:r>
              <a:rPr lang="ja-JP" altLang="en-US" dirty="0"/>
              <a:t>市町村地図</a:t>
            </a:r>
          </a:p>
        </p:txBody>
      </p:sp>
    </p:spTree>
    <p:extLst>
      <p:ext uri="{BB962C8B-B14F-4D97-AF65-F5344CB8AC3E}">
        <p14:creationId xmlns:p14="http://schemas.microsoft.com/office/powerpoint/2010/main" val="204964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直線矢印コネクタ 72"/>
          <p:cNvCxnSpPr/>
          <p:nvPr/>
        </p:nvCxnSpPr>
        <p:spPr>
          <a:xfrm>
            <a:off x="8688288" y="2463641"/>
            <a:ext cx="964268" cy="362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652556" y="2285474"/>
            <a:ext cx="851944" cy="426653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四国中央市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42,856</a:t>
            </a:r>
            <a:r>
              <a:rPr lang="ja-JP" altLang="en-US" sz="1200" dirty="0"/>
              <a:t>人）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74631" y="1289959"/>
            <a:ext cx="812839" cy="446001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今治市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73,097</a:t>
            </a:r>
            <a:r>
              <a:rPr lang="ja-JP" altLang="en-US" sz="1200" dirty="0"/>
              <a:t>人）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84032" y="2298332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西条市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51,722</a:t>
            </a:r>
            <a:r>
              <a:rPr lang="ja-JP" altLang="en-US" sz="1200" dirty="0"/>
              <a:t>人）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912176" y="2271666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新居浜市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54,462</a:t>
            </a:r>
            <a:r>
              <a:rPr lang="ja-JP" altLang="en-US" sz="1200" dirty="0"/>
              <a:t>人）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9940588" y="2072949"/>
            <a:ext cx="563912" cy="189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1.031</a:t>
            </a:r>
            <a:endParaRPr lang="ja-JP" altLang="en-US" sz="1100" dirty="0"/>
          </a:p>
        </p:txBody>
      </p:sp>
      <p:sp>
        <p:nvSpPr>
          <p:cNvPr id="51" name="正方形/長方形 50"/>
          <p:cNvSpPr/>
          <p:nvPr/>
        </p:nvSpPr>
        <p:spPr>
          <a:xfrm>
            <a:off x="6484712" y="2087011"/>
            <a:ext cx="542927" cy="200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0.968</a:t>
            </a:r>
            <a:endParaRPr lang="ja-JP" altLang="en-US" sz="1100" dirty="0"/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8904312" y="2624245"/>
            <a:ext cx="624526" cy="337599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2,117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(3.9%)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8112224" y="2079500"/>
            <a:ext cx="504056" cy="189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1.036</a:t>
            </a:r>
            <a:endParaRPr lang="ja-JP" altLang="en-US" sz="1100" dirty="0"/>
          </a:p>
        </p:txBody>
      </p:sp>
      <p:sp>
        <p:nvSpPr>
          <p:cNvPr id="69" name="Rectangle 22"/>
          <p:cNvSpPr>
            <a:spLocks noChangeArrowheads="1"/>
          </p:cNvSpPr>
          <p:nvPr/>
        </p:nvSpPr>
        <p:spPr bwMode="auto">
          <a:xfrm>
            <a:off x="8909226" y="2072949"/>
            <a:ext cx="619612" cy="321703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1,097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( 4.4%)</a:t>
            </a:r>
          </a:p>
        </p:txBody>
      </p:sp>
      <p:cxnSp>
        <p:nvCxnSpPr>
          <p:cNvPr id="75" name="直線コネクタ 74"/>
          <p:cNvCxnSpPr>
            <a:endCxn id="11" idx="3"/>
          </p:cNvCxnSpPr>
          <p:nvPr/>
        </p:nvCxnSpPr>
        <p:spPr>
          <a:xfrm flipH="1">
            <a:off x="7128318" y="2435805"/>
            <a:ext cx="803130" cy="0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3246841" y="1794844"/>
            <a:ext cx="243" cy="1297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flipH="1" flipV="1">
            <a:off x="5048761" y="2079498"/>
            <a:ext cx="241508" cy="225384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>
            <a:off x="3247084" y="1801059"/>
            <a:ext cx="96330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正方形/長方形 97"/>
          <p:cNvSpPr/>
          <p:nvPr/>
        </p:nvSpPr>
        <p:spPr>
          <a:xfrm>
            <a:off x="5611288" y="1073560"/>
            <a:ext cx="511374" cy="199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1.026</a:t>
            </a:r>
            <a:endParaRPr lang="ja-JP" altLang="en-US" sz="1100" dirty="0"/>
          </a:p>
        </p:txBody>
      </p:sp>
      <p:sp>
        <p:nvSpPr>
          <p:cNvPr id="122" name="Rectangle 22"/>
          <p:cNvSpPr>
            <a:spLocks noChangeArrowheads="1"/>
          </p:cNvSpPr>
          <p:nvPr/>
        </p:nvSpPr>
        <p:spPr bwMode="auto">
          <a:xfrm>
            <a:off x="7209528" y="2624245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3,656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( 6.7%)</a:t>
            </a:r>
          </a:p>
        </p:txBody>
      </p:sp>
      <p:sp>
        <p:nvSpPr>
          <p:cNvPr id="123" name="Rectangle 22"/>
          <p:cNvSpPr>
            <a:spLocks noChangeArrowheads="1"/>
          </p:cNvSpPr>
          <p:nvPr/>
        </p:nvSpPr>
        <p:spPr bwMode="auto">
          <a:xfrm>
            <a:off x="7184738" y="2063731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5,432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(10.5%)</a:t>
            </a:r>
          </a:p>
        </p:txBody>
      </p:sp>
      <p:sp>
        <p:nvSpPr>
          <p:cNvPr id="131" name="正方形/長方形 130"/>
          <p:cNvSpPr/>
          <p:nvPr/>
        </p:nvSpPr>
        <p:spPr>
          <a:xfrm>
            <a:off x="5968566" y="5953698"/>
            <a:ext cx="4591930" cy="57214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/>
              <a:t>市町村名の下の数字は常住就業者数。赤枠内の数字は通勤者数、括弧内の％は通勤流出率。国勢調査（</a:t>
            </a:r>
            <a:r>
              <a:rPr lang="en-US" altLang="ja-JP" sz="1400" dirty="0"/>
              <a:t>2010</a:t>
            </a:r>
            <a:r>
              <a:rPr lang="ja-JP" altLang="en-US" sz="1400" dirty="0"/>
              <a:t>年）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5283922" y="2299408"/>
            <a:ext cx="838741" cy="426783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東温市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15,820</a:t>
            </a:r>
            <a:r>
              <a:rPr lang="ja-JP" altLang="en-US" sz="1200" dirty="0"/>
              <a:t>人）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4210147" y="1636313"/>
            <a:ext cx="838614" cy="450699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松山市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15,820</a:t>
            </a:r>
            <a:r>
              <a:rPr lang="ja-JP" altLang="en-US" sz="1200" dirty="0"/>
              <a:t>人）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5388772" y="3356248"/>
            <a:ext cx="90889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久万高原町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4,088</a:t>
            </a:r>
            <a:r>
              <a:rPr lang="ja-JP" altLang="en-US" sz="1200" dirty="0"/>
              <a:t>人）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2851526" y="1933599"/>
            <a:ext cx="752869" cy="378797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松前町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14,021</a:t>
            </a:r>
            <a:r>
              <a:rPr lang="ja-JP" altLang="en-US" sz="1200" dirty="0"/>
              <a:t>人）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4210147" y="2800557"/>
            <a:ext cx="799300" cy="400771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砥部町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4,088</a:t>
            </a:r>
            <a:r>
              <a:rPr lang="ja-JP" altLang="en-US" sz="1200" dirty="0"/>
              <a:t>人）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6684263" y="950264"/>
            <a:ext cx="812839" cy="446001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上島町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3,215</a:t>
            </a:r>
            <a:r>
              <a:rPr lang="ja-JP" altLang="en-US" sz="1200" dirty="0"/>
              <a:t>人）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6678576" y="148176"/>
            <a:ext cx="812839" cy="446001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尾道市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66,691</a:t>
            </a:r>
            <a:r>
              <a:rPr lang="ja-JP" altLang="en-US" sz="1200" dirty="0"/>
              <a:t>人）</a:t>
            </a:r>
          </a:p>
        </p:txBody>
      </p:sp>
      <p:cxnSp>
        <p:nvCxnSpPr>
          <p:cNvPr id="34" name="直線コネクタ 33"/>
          <p:cNvCxnSpPr>
            <a:stCxn id="33" idx="2"/>
            <a:endCxn id="32" idx="0"/>
          </p:cNvCxnSpPr>
          <p:nvPr/>
        </p:nvCxnSpPr>
        <p:spPr>
          <a:xfrm>
            <a:off x="7084996" y="594177"/>
            <a:ext cx="5687" cy="356087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22"/>
          <p:cNvSpPr>
            <a:spLocks noChangeArrowheads="1"/>
          </p:cNvSpPr>
          <p:nvPr/>
        </p:nvSpPr>
        <p:spPr bwMode="auto">
          <a:xfrm>
            <a:off x="7176120" y="664107"/>
            <a:ext cx="936104" cy="216224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675</a:t>
            </a:r>
            <a:r>
              <a:rPr lang="ja-JP" altLang="en-US" sz="1100" dirty="0"/>
              <a:t>人</a:t>
            </a:r>
            <a:r>
              <a:rPr lang="en-US" altLang="ja-JP" sz="1100" dirty="0"/>
              <a:t>(</a:t>
            </a:r>
            <a:r>
              <a:rPr lang="ja-JP" altLang="en-US" sz="1100" dirty="0"/>
              <a:t> </a:t>
            </a:r>
            <a:r>
              <a:rPr lang="en-US" altLang="ja-JP" sz="1100" dirty="0"/>
              <a:t>20.8%)</a:t>
            </a:r>
          </a:p>
        </p:txBody>
      </p:sp>
      <p:sp>
        <p:nvSpPr>
          <p:cNvPr id="40" name="正方形/長方形 39"/>
          <p:cNvSpPr/>
          <p:nvPr/>
        </p:nvSpPr>
        <p:spPr>
          <a:xfrm>
            <a:off x="7497102" y="964164"/>
            <a:ext cx="542927" cy="150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0.929</a:t>
            </a:r>
            <a:endParaRPr lang="ja-JP" altLang="en-US" sz="1100" dirty="0"/>
          </a:p>
        </p:txBody>
      </p:sp>
      <p:sp>
        <p:nvSpPr>
          <p:cNvPr id="41" name="正方形/長方形 40"/>
          <p:cNvSpPr/>
          <p:nvPr/>
        </p:nvSpPr>
        <p:spPr>
          <a:xfrm>
            <a:off x="7506007" y="148176"/>
            <a:ext cx="542927" cy="150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1.003</a:t>
            </a:r>
            <a:endParaRPr lang="ja-JP" altLang="en-US" sz="1100" dirty="0"/>
          </a:p>
        </p:txBody>
      </p:sp>
      <p:cxnSp>
        <p:nvCxnSpPr>
          <p:cNvPr id="43" name="直線矢印コネクタ 42"/>
          <p:cNvCxnSpPr/>
          <p:nvPr/>
        </p:nvCxnSpPr>
        <p:spPr>
          <a:xfrm>
            <a:off x="8688288" y="2548570"/>
            <a:ext cx="964268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7117188" y="2548570"/>
            <a:ext cx="794988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5416376" y="2074387"/>
            <a:ext cx="542927" cy="200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1.080</a:t>
            </a:r>
            <a:endParaRPr lang="ja-JP" altLang="en-US" sz="1100" dirty="0"/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4629454" y="2187792"/>
            <a:ext cx="617918" cy="339695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5,626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( 35.6%)</a:t>
            </a: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381125" y="1396265"/>
            <a:ext cx="617918" cy="339695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5,729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( 40.9%)</a:t>
            </a:r>
          </a:p>
        </p:txBody>
      </p:sp>
      <p:cxnSp>
        <p:nvCxnSpPr>
          <p:cNvPr id="60" name="直線コネクタ 59"/>
          <p:cNvCxnSpPr/>
          <p:nvPr/>
        </p:nvCxnSpPr>
        <p:spPr>
          <a:xfrm flipV="1">
            <a:off x="4609797" y="2087012"/>
            <a:ext cx="0" cy="69131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22"/>
          <p:cNvSpPr>
            <a:spLocks noChangeArrowheads="1"/>
          </p:cNvSpPr>
          <p:nvPr/>
        </p:nvSpPr>
        <p:spPr bwMode="auto">
          <a:xfrm>
            <a:off x="3941311" y="2292063"/>
            <a:ext cx="617918" cy="339695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4,288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( 40.5%)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4416167" y="3754411"/>
            <a:ext cx="799300" cy="400771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内子町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8,618</a:t>
            </a:r>
            <a:r>
              <a:rPr lang="ja-JP" altLang="en-US" sz="1200" dirty="0"/>
              <a:t>人）</a:t>
            </a:r>
          </a:p>
        </p:txBody>
      </p: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3246840" y="2781840"/>
            <a:ext cx="799300" cy="400771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伊予市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18,47</a:t>
            </a:r>
            <a:r>
              <a:rPr lang="ja-JP" altLang="en-US" sz="1200" dirty="0"/>
              <a:t>人）</a:t>
            </a:r>
          </a:p>
        </p:txBody>
      </p:sp>
      <p:cxnSp>
        <p:nvCxnSpPr>
          <p:cNvPr id="67" name="直線コネクタ 66"/>
          <p:cNvCxnSpPr/>
          <p:nvPr/>
        </p:nvCxnSpPr>
        <p:spPr>
          <a:xfrm>
            <a:off x="3654376" y="1954634"/>
            <a:ext cx="0" cy="8137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>
            <a:off x="3654377" y="1954633"/>
            <a:ext cx="555771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5769129" y="3147278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1.072</a:t>
            </a:r>
            <a:endParaRPr lang="ja-JP" altLang="en-US" sz="1100" dirty="0"/>
          </a:p>
        </p:txBody>
      </p:sp>
      <p:sp>
        <p:nvSpPr>
          <p:cNvPr id="79" name="Rectangle 3"/>
          <p:cNvSpPr>
            <a:spLocks noChangeArrowheads="1"/>
          </p:cNvSpPr>
          <p:nvPr/>
        </p:nvSpPr>
        <p:spPr bwMode="auto">
          <a:xfrm>
            <a:off x="3132123" y="3715466"/>
            <a:ext cx="752891" cy="400771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大洲市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21,379</a:t>
            </a:r>
            <a:r>
              <a:rPr lang="ja-JP" altLang="en-US" sz="1200" dirty="0"/>
              <a:t>人）</a:t>
            </a:r>
          </a:p>
        </p:txBody>
      </p:sp>
      <p:cxnSp>
        <p:nvCxnSpPr>
          <p:cNvPr id="80" name="直線矢印コネクタ 79"/>
          <p:cNvCxnSpPr/>
          <p:nvPr/>
        </p:nvCxnSpPr>
        <p:spPr>
          <a:xfrm>
            <a:off x="3878009" y="3931259"/>
            <a:ext cx="538159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22"/>
          <p:cNvSpPr>
            <a:spLocks noChangeArrowheads="1"/>
          </p:cNvSpPr>
          <p:nvPr/>
        </p:nvSpPr>
        <p:spPr bwMode="auto">
          <a:xfrm>
            <a:off x="3838128" y="3985899"/>
            <a:ext cx="617918" cy="339695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1,351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( 15.7%)</a:t>
            </a:r>
          </a:p>
        </p:txBody>
      </p:sp>
      <p:sp>
        <p:nvSpPr>
          <p:cNvPr id="82" name="Rectangle 3"/>
          <p:cNvSpPr>
            <a:spLocks noChangeArrowheads="1"/>
          </p:cNvSpPr>
          <p:nvPr/>
        </p:nvSpPr>
        <p:spPr bwMode="auto">
          <a:xfrm>
            <a:off x="2780197" y="4768053"/>
            <a:ext cx="799300" cy="400771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西予市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18,892</a:t>
            </a:r>
            <a:r>
              <a:rPr lang="ja-JP" altLang="en-US" sz="1200" dirty="0"/>
              <a:t>人）</a:t>
            </a:r>
          </a:p>
        </p:txBody>
      </p:sp>
      <p:sp>
        <p:nvSpPr>
          <p:cNvPr id="83" name="Rectangle 3"/>
          <p:cNvSpPr>
            <a:spLocks noChangeArrowheads="1"/>
          </p:cNvSpPr>
          <p:nvPr/>
        </p:nvSpPr>
        <p:spPr bwMode="auto">
          <a:xfrm>
            <a:off x="2115724" y="3969927"/>
            <a:ext cx="799300" cy="400771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八幡浜市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18,208</a:t>
            </a:r>
            <a:r>
              <a:rPr lang="ja-JP" altLang="en-US" sz="1200" dirty="0"/>
              <a:t>人）</a:t>
            </a:r>
          </a:p>
        </p:txBody>
      </p:sp>
      <p:sp>
        <p:nvSpPr>
          <p:cNvPr id="84" name="Rectangle 3"/>
          <p:cNvSpPr>
            <a:spLocks noChangeArrowheads="1"/>
          </p:cNvSpPr>
          <p:nvPr/>
        </p:nvSpPr>
        <p:spPr bwMode="auto">
          <a:xfrm>
            <a:off x="1591532" y="3206915"/>
            <a:ext cx="704312" cy="40578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伊方町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5,312</a:t>
            </a:r>
            <a:r>
              <a:rPr lang="ja-JP" altLang="en-US" sz="1200" dirty="0"/>
              <a:t>人）</a:t>
            </a:r>
          </a:p>
        </p:txBody>
      </p:sp>
      <p:sp>
        <p:nvSpPr>
          <p:cNvPr id="85" name="Rectangle 3"/>
          <p:cNvSpPr>
            <a:spLocks noChangeArrowheads="1"/>
          </p:cNvSpPr>
          <p:nvPr/>
        </p:nvSpPr>
        <p:spPr bwMode="auto">
          <a:xfrm>
            <a:off x="2096162" y="5461679"/>
            <a:ext cx="799300" cy="400771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宇和島市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18,892</a:t>
            </a:r>
            <a:r>
              <a:rPr lang="ja-JP" altLang="en-US" sz="1200" dirty="0"/>
              <a:t>人）</a:t>
            </a:r>
          </a:p>
        </p:txBody>
      </p:sp>
      <p:sp>
        <p:nvSpPr>
          <p:cNvPr id="86" name="Rectangle 3"/>
          <p:cNvSpPr>
            <a:spLocks noChangeArrowheads="1"/>
          </p:cNvSpPr>
          <p:nvPr/>
        </p:nvSpPr>
        <p:spPr bwMode="auto">
          <a:xfrm>
            <a:off x="2088580" y="6384644"/>
            <a:ext cx="803656" cy="40578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愛南町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10,228</a:t>
            </a:r>
            <a:r>
              <a:rPr lang="ja-JP" altLang="en-US" sz="1200" dirty="0"/>
              <a:t>人）</a:t>
            </a:r>
          </a:p>
        </p:txBody>
      </p:sp>
      <p:sp>
        <p:nvSpPr>
          <p:cNvPr id="87" name="Rectangle 3"/>
          <p:cNvSpPr>
            <a:spLocks noChangeArrowheads="1"/>
          </p:cNvSpPr>
          <p:nvPr/>
        </p:nvSpPr>
        <p:spPr bwMode="auto">
          <a:xfrm>
            <a:off x="3775906" y="5330242"/>
            <a:ext cx="803656" cy="40578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鬼北町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4,762</a:t>
            </a:r>
            <a:r>
              <a:rPr lang="ja-JP" altLang="en-US" sz="1200" dirty="0"/>
              <a:t>人）</a:t>
            </a:r>
          </a:p>
        </p:txBody>
      </p:sp>
      <p:sp>
        <p:nvSpPr>
          <p:cNvPr id="89" name="Rectangle 3"/>
          <p:cNvSpPr>
            <a:spLocks noChangeArrowheads="1"/>
          </p:cNvSpPr>
          <p:nvPr/>
        </p:nvSpPr>
        <p:spPr bwMode="auto">
          <a:xfrm>
            <a:off x="3785052" y="6187765"/>
            <a:ext cx="803656" cy="405780"/>
          </a:xfrm>
          <a:prstGeom prst="rect">
            <a:avLst/>
          </a:prstGeom>
          <a:ln w="1905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松野町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2,062</a:t>
            </a:r>
            <a:r>
              <a:rPr lang="ja-JP" altLang="en-US" sz="1200" dirty="0"/>
              <a:t>人）</a:t>
            </a:r>
          </a:p>
        </p:txBody>
      </p:sp>
      <p:sp>
        <p:nvSpPr>
          <p:cNvPr id="101" name="Rectangle 22"/>
          <p:cNvSpPr>
            <a:spLocks noChangeArrowheads="1"/>
          </p:cNvSpPr>
          <p:nvPr/>
        </p:nvSpPr>
        <p:spPr bwMode="auto">
          <a:xfrm>
            <a:off x="2986476" y="2401202"/>
            <a:ext cx="617918" cy="339695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5,102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( 27.6%)</a:t>
            </a:r>
          </a:p>
        </p:txBody>
      </p:sp>
      <p:cxnSp>
        <p:nvCxnSpPr>
          <p:cNvPr id="99" name="直線コネクタ 98"/>
          <p:cNvCxnSpPr/>
          <p:nvPr/>
        </p:nvCxnSpPr>
        <p:spPr>
          <a:xfrm>
            <a:off x="2490408" y="1289958"/>
            <a:ext cx="0" cy="19950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flipH="1">
            <a:off x="2490408" y="1289958"/>
            <a:ext cx="275696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 flipV="1">
            <a:off x="5247372" y="1289959"/>
            <a:ext cx="0" cy="6646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5247372" y="1954633"/>
            <a:ext cx="95366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V="1">
            <a:off x="6201032" y="1967070"/>
            <a:ext cx="0" cy="95787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flipH="1">
            <a:off x="2481265" y="3284985"/>
            <a:ext cx="2688250" cy="10139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7" name="直線コネクタ 116"/>
          <p:cNvCxnSpPr/>
          <p:nvPr/>
        </p:nvCxnSpPr>
        <p:spPr>
          <a:xfrm flipV="1">
            <a:off x="5169515" y="2924945"/>
            <a:ext cx="0" cy="34421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 flipV="1">
            <a:off x="5158022" y="2924945"/>
            <a:ext cx="1059632" cy="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1775520" y="1120516"/>
            <a:ext cx="1468476" cy="2757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松山地域就業圏域</a:t>
            </a:r>
          </a:p>
        </p:txBody>
      </p:sp>
      <p:sp>
        <p:nvSpPr>
          <p:cNvPr id="124" name="正方形/長方形 123"/>
          <p:cNvSpPr/>
          <p:nvPr/>
        </p:nvSpPr>
        <p:spPr>
          <a:xfrm>
            <a:off x="1593612" y="2997347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1.161</a:t>
            </a:r>
            <a:endParaRPr lang="ja-JP" altLang="en-US" sz="1100" dirty="0"/>
          </a:p>
        </p:txBody>
      </p:sp>
      <p:sp>
        <p:nvSpPr>
          <p:cNvPr id="125" name="正方形/長方形 124"/>
          <p:cNvSpPr/>
          <p:nvPr/>
        </p:nvSpPr>
        <p:spPr>
          <a:xfrm>
            <a:off x="3338333" y="3512576"/>
            <a:ext cx="529955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1.029</a:t>
            </a:r>
            <a:endParaRPr lang="ja-JP" altLang="en-US" sz="1100" dirty="0"/>
          </a:p>
        </p:txBody>
      </p:sp>
      <p:cxnSp>
        <p:nvCxnSpPr>
          <p:cNvPr id="119" name="直線コネクタ 118"/>
          <p:cNvCxnSpPr/>
          <p:nvPr/>
        </p:nvCxnSpPr>
        <p:spPr>
          <a:xfrm flipV="1">
            <a:off x="3016639" y="3432612"/>
            <a:ext cx="2260896" cy="7944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3029373" y="4548155"/>
            <a:ext cx="2260896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 flipH="1" flipV="1">
            <a:off x="5283921" y="3424669"/>
            <a:ext cx="0" cy="1115543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 flipH="1" flipV="1">
            <a:off x="3029373" y="3412155"/>
            <a:ext cx="0" cy="1115543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>
            <a:stCxn id="84" idx="2"/>
          </p:cNvCxnSpPr>
          <p:nvPr/>
        </p:nvCxnSpPr>
        <p:spPr>
          <a:xfrm>
            <a:off x="1943688" y="3612696"/>
            <a:ext cx="0" cy="5347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/>
          <p:nvPr/>
        </p:nvCxnSpPr>
        <p:spPr>
          <a:xfrm>
            <a:off x="1942953" y="4158943"/>
            <a:ext cx="193548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22"/>
          <p:cNvSpPr>
            <a:spLocks noChangeArrowheads="1"/>
          </p:cNvSpPr>
          <p:nvPr/>
        </p:nvSpPr>
        <p:spPr bwMode="auto">
          <a:xfrm>
            <a:off x="1999784" y="3703714"/>
            <a:ext cx="915240" cy="21124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619</a:t>
            </a:r>
            <a:r>
              <a:rPr lang="ja-JP" altLang="en-US" sz="1100" dirty="0"/>
              <a:t>人</a:t>
            </a:r>
            <a:r>
              <a:rPr lang="en-US" altLang="ja-JP" sz="1100" dirty="0"/>
              <a:t>( 11.7%)</a:t>
            </a:r>
          </a:p>
        </p:txBody>
      </p:sp>
      <p:sp>
        <p:nvSpPr>
          <p:cNvPr id="140" name="正方形/長方形 139"/>
          <p:cNvSpPr/>
          <p:nvPr/>
        </p:nvSpPr>
        <p:spPr>
          <a:xfrm>
            <a:off x="2115724" y="4376302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1.025</a:t>
            </a:r>
            <a:endParaRPr lang="ja-JP" altLang="en-US" sz="1100" dirty="0"/>
          </a:p>
        </p:txBody>
      </p:sp>
      <p:sp>
        <p:nvSpPr>
          <p:cNvPr id="141" name="正方形/長方形 140"/>
          <p:cNvSpPr/>
          <p:nvPr/>
        </p:nvSpPr>
        <p:spPr>
          <a:xfrm>
            <a:off x="3570632" y="4757150"/>
            <a:ext cx="509516" cy="199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0.942</a:t>
            </a:r>
            <a:endParaRPr lang="ja-JP" altLang="en-US" sz="1100" dirty="0"/>
          </a:p>
        </p:txBody>
      </p:sp>
      <p:cxnSp>
        <p:nvCxnSpPr>
          <p:cNvPr id="143" name="直線コネクタ 142"/>
          <p:cNvCxnSpPr/>
          <p:nvPr/>
        </p:nvCxnSpPr>
        <p:spPr>
          <a:xfrm>
            <a:off x="1524000" y="2924945"/>
            <a:ext cx="846482" cy="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>
            <a:off x="1528002" y="4656761"/>
            <a:ext cx="1453296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6" name="直線コネクタ 145"/>
          <p:cNvCxnSpPr/>
          <p:nvPr/>
        </p:nvCxnSpPr>
        <p:spPr>
          <a:xfrm>
            <a:off x="1528002" y="2924945"/>
            <a:ext cx="0" cy="173181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 flipH="1">
            <a:off x="2353172" y="2924946"/>
            <a:ext cx="0" cy="68733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 flipV="1">
            <a:off x="2353172" y="3612279"/>
            <a:ext cx="633304" cy="41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2981298" y="3609869"/>
            <a:ext cx="5178" cy="1046893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5" name="直線コネクタ 164"/>
          <p:cNvCxnSpPr>
            <a:stCxn id="87" idx="2"/>
            <a:endCxn id="89" idx="0"/>
          </p:cNvCxnSpPr>
          <p:nvPr/>
        </p:nvCxnSpPr>
        <p:spPr>
          <a:xfrm>
            <a:off x="4177734" y="5736023"/>
            <a:ext cx="9146" cy="451743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Rectangle 22"/>
          <p:cNvSpPr>
            <a:spLocks noChangeArrowheads="1"/>
          </p:cNvSpPr>
          <p:nvPr/>
        </p:nvSpPr>
        <p:spPr bwMode="auto">
          <a:xfrm>
            <a:off x="4210390" y="5856273"/>
            <a:ext cx="915240" cy="21124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314</a:t>
            </a:r>
            <a:r>
              <a:rPr lang="ja-JP" altLang="en-US" sz="1100" dirty="0"/>
              <a:t>人</a:t>
            </a:r>
            <a:r>
              <a:rPr lang="en-US" altLang="ja-JP" sz="1100" dirty="0"/>
              <a:t>( 15.5%)</a:t>
            </a:r>
          </a:p>
        </p:txBody>
      </p:sp>
      <p:cxnSp>
        <p:nvCxnSpPr>
          <p:cNvPr id="168" name="直線矢印コネクタ 167"/>
          <p:cNvCxnSpPr>
            <a:stCxn id="85" idx="3"/>
            <a:endCxn id="87" idx="1"/>
          </p:cNvCxnSpPr>
          <p:nvPr/>
        </p:nvCxnSpPr>
        <p:spPr>
          <a:xfrm flipV="1">
            <a:off x="2895462" y="5533132"/>
            <a:ext cx="880444" cy="128932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22"/>
          <p:cNvSpPr>
            <a:spLocks noChangeArrowheads="1"/>
          </p:cNvSpPr>
          <p:nvPr/>
        </p:nvSpPr>
        <p:spPr bwMode="auto">
          <a:xfrm>
            <a:off x="3057052" y="5396328"/>
            <a:ext cx="617918" cy="339695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1,070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( 22.5%)</a:t>
            </a:r>
          </a:p>
        </p:txBody>
      </p:sp>
      <p:cxnSp>
        <p:nvCxnSpPr>
          <p:cNvPr id="171" name="直線矢印コネクタ 170"/>
          <p:cNvCxnSpPr>
            <a:endCxn id="89" idx="1"/>
          </p:cNvCxnSpPr>
          <p:nvPr/>
        </p:nvCxnSpPr>
        <p:spPr>
          <a:xfrm>
            <a:off x="2892236" y="5881053"/>
            <a:ext cx="892816" cy="509602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22"/>
          <p:cNvSpPr>
            <a:spLocks noChangeArrowheads="1"/>
          </p:cNvSpPr>
          <p:nvPr/>
        </p:nvSpPr>
        <p:spPr bwMode="auto">
          <a:xfrm>
            <a:off x="3072166" y="5953699"/>
            <a:ext cx="617918" cy="339695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369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( 18.2%)</a:t>
            </a:r>
          </a:p>
        </p:txBody>
      </p:sp>
      <p:sp>
        <p:nvSpPr>
          <p:cNvPr id="175" name="Rectangle 22"/>
          <p:cNvSpPr>
            <a:spLocks noChangeArrowheads="1"/>
          </p:cNvSpPr>
          <p:nvPr/>
        </p:nvSpPr>
        <p:spPr bwMode="auto">
          <a:xfrm>
            <a:off x="1591532" y="6082153"/>
            <a:ext cx="845628" cy="21124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499</a:t>
            </a:r>
            <a:r>
              <a:rPr lang="ja-JP" altLang="en-US" sz="1100" dirty="0"/>
              <a:t>人</a:t>
            </a:r>
            <a:r>
              <a:rPr lang="en-US" altLang="ja-JP" sz="1100" dirty="0"/>
              <a:t>( 4.9%)</a:t>
            </a:r>
          </a:p>
        </p:txBody>
      </p:sp>
      <p:cxnSp>
        <p:nvCxnSpPr>
          <p:cNvPr id="176" name="直線コネクタ 175"/>
          <p:cNvCxnSpPr>
            <a:stCxn id="85" idx="2"/>
            <a:endCxn id="86" idx="0"/>
          </p:cNvCxnSpPr>
          <p:nvPr/>
        </p:nvCxnSpPr>
        <p:spPr>
          <a:xfrm flipH="1">
            <a:off x="2490408" y="5862450"/>
            <a:ext cx="0" cy="522195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/>
          <p:cNvCxnSpPr/>
          <p:nvPr/>
        </p:nvCxnSpPr>
        <p:spPr>
          <a:xfrm>
            <a:off x="6320492" y="1924576"/>
            <a:ext cx="2540272" cy="902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1" name="直線コネクタ 190"/>
          <p:cNvCxnSpPr/>
          <p:nvPr/>
        </p:nvCxnSpPr>
        <p:spPr>
          <a:xfrm>
            <a:off x="6297668" y="2997347"/>
            <a:ext cx="2563096" cy="359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>
            <a:off x="6320492" y="1933599"/>
            <a:ext cx="0" cy="106734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5" name="直線コネクタ 194"/>
          <p:cNvCxnSpPr/>
          <p:nvPr/>
        </p:nvCxnSpPr>
        <p:spPr>
          <a:xfrm>
            <a:off x="8850554" y="1939175"/>
            <a:ext cx="0" cy="106734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1" name="直線コネクタ 200"/>
          <p:cNvCxnSpPr/>
          <p:nvPr/>
        </p:nvCxnSpPr>
        <p:spPr>
          <a:xfrm>
            <a:off x="2014346" y="5267397"/>
            <a:ext cx="3233026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4" name="直線コネクタ 203"/>
          <p:cNvCxnSpPr/>
          <p:nvPr/>
        </p:nvCxnSpPr>
        <p:spPr>
          <a:xfrm flipH="1" flipV="1">
            <a:off x="1999784" y="5257219"/>
            <a:ext cx="14562" cy="70467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5" name="直線コネクタ 204"/>
          <p:cNvCxnSpPr/>
          <p:nvPr/>
        </p:nvCxnSpPr>
        <p:spPr>
          <a:xfrm>
            <a:off x="5247372" y="5267398"/>
            <a:ext cx="0" cy="140196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3" name="直線コネクタ 212"/>
          <p:cNvCxnSpPr/>
          <p:nvPr/>
        </p:nvCxnSpPr>
        <p:spPr>
          <a:xfrm>
            <a:off x="2987088" y="6669361"/>
            <a:ext cx="2260285" cy="460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5" name="直線コネクタ 214"/>
          <p:cNvCxnSpPr/>
          <p:nvPr/>
        </p:nvCxnSpPr>
        <p:spPr>
          <a:xfrm flipH="1" flipV="1">
            <a:off x="2991168" y="6018087"/>
            <a:ext cx="4692" cy="65587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7" name="直線コネクタ 216"/>
          <p:cNvCxnSpPr/>
          <p:nvPr/>
        </p:nvCxnSpPr>
        <p:spPr>
          <a:xfrm>
            <a:off x="2007066" y="5968378"/>
            <a:ext cx="974233" cy="49708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23" name="角丸四角形 222"/>
          <p:cNvSpPr/>
          <p:nvPr/>
        </p:nvSpPr>
        <p:spPr>
          <a:xfrm>
            <a:off x="4732556" y="5123613"/>
            <a:ext cx="1587937" cy="2757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宇和島地域就業圏域</a:t>
            </a:r>
          </a:p>
        </p:txBody>
      </p:sp>
      <p:sp>
        <p:nvSpPr>
          <p:cNvPr id="100" name="角丸四角形 99"/>
          <p:cNvSpPr/>
          <p:nvPr/>
        </p:nvSpPr>
        <p:spPr>
          <a:xfrm>
            <a:off x="6752097" y="1691244"/>
            <a:ext cx="2006641" cy="2757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新居浜・西条地域就業圏域</a:t>
            </a:r>
          </a:p>
        </p:txBody>
      </p:sp>
    </p:spTree>
    <p:extLst>
      <p:ext uri="{BB962C8B-B14F-4D97-AF65-F5344CB8AC3E}">
        <p14:creationId xmlns:p14="http://schemas.microsoft.com/office/powerpoint/2010/main" val="27808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地図表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32656"/>
            <a:ext cx="762000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0" y="0"/>
            <a:ext cx="3312368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大分県 市町村地図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800" y="53396"/>
            <a:ext cx="4649902" cy="669164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91344" y="54571"/>
            <a:ext cx="3312368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２７　大阪府 </a:t>
            </a:r>
            <a:r>
              <a:rPr lang="ja-JP" altLang="en-US" dirty="0"/>
              <a:t>市町村地図</a:t>
            </a:r>
          </a:p>
        </p:txBody>
      </p:sp>
    </p:spTree>
    <p:extLst>
      <p:ext uri="{BB962C8B-B14F-4D97-AF65-F5344CB8AC3E}">
        <p14:creationId xmlns:p14="http://schemas.microsoft.com/office/powerpoint/2010/main" val="299357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524892" y="1285861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国東市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14,779</a:t>
            </a:r>
            <a:r>
              <a:rPr lang="ja-JP" altLang="en-US" sz="1200" dirty="0"/>
              <a:t>人）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9310710" y="571480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姫島村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975</a:t>
            </a:r>
            <a:r>
              <a:rPr lang="ja-JP" altLang="en-US" sz="1200" dirty="0"/>
              <a:t>人）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6738942" y="214290"/>
            <a:ext cx="445124" cy="154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0.968</a:t>
            </a:r>
            <a:endParaRPr lang="ja-JP" altLang="en-US" sz="900" dirty="0"/>
          </a:p>
        </p:txBody>
      </p:sp>
      <p:sp>
        <p:nvSpPr>
          <p:cNvPr id="5" name="正方形/長方形 4"/>
          <p:cNvSpPr/>
          <p:nvPr/>
        </p:nvSpPr>
        <p:spPr>
          <a:xfrm>
            <a:off x="7881951" y="214291"/>
            <a:ext cx="504057" cy="1601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1.036</a:t>
            </a:r>
            <a:endParaRPr lang="ja-JP" altLang="en-US" sz="900" dirty="0"/>
          </a:p>
        </p:txBody>
      </p:sp>
      <p:cxnSp>
        <p:nvCxnSpPr>
          <p:cNvPr id="6" name="直線コネクタ 5"/>
          <p:cNvCxnSpPr/>
          <p:nvPr/>
        </p:nvCxnSpPr>
        <p:spPr>
          <a:xfrm rot="10800000">
            <a:off x="7810512" y="1500174"/>
            <a:ext cx="731692" cy="1588"/>
          </a:xfrm>
          <a:prstGeom prst="line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9667900" y="1071547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123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( 12.6%)</a:t>
            </a: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6096000" y="1000108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1,473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(13.9%)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9239272" y="1500174"/>
            <a:ext cx="35719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>
            <a:stCxn id="53" idx="2"/>
          </p:cNvCxnSpPr>
          <p:nvPr/>
        </p:nvCxnSpPr>
        <p:spPr>
          <a:xfrm rot="5400000">
            <a:off x="1531506" y="2421452"/>
            <a:ext cx="1157841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5400000" flipH="1" flipV="1">
            <a:off x="4493230" y="1602746"/>
            <a:ext cx="500066" cy="917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4738678" y="1357298"/>
            <a:ext cx="215231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7524760" y="2071679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杵築市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14,559</a:t>
            </a:r>
            <a:r>
              <a:rPr lang="ja-JP" altLang="en-US" sz="1200" dirty="0"/>
              <a:t>人）</a:t>
            </a: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8882082" y="1785927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767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( 5.2%)</a:t>
            </a:r>
          </a:p>
        </p:txBody>
      </p:sp>
      <p:cxnSp>
        <p:nvCxnSpPr>
          <p:cNvPr id="15" name="直線矢印コネクタ 14"/>
          <p:cNvCxnSpPr/>
          <p:nvPr/>
        </p:nvCxnSpPr>
        <p:spPr>
          <a:xfrm rot="5400000" flipH="1" flipV="1">
            <a:off x="8597124" y="1928008"/>
            <a:ext cx="428628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310182" y="2786059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別府市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55,117</a:t>
            </a:r>
            <a:r>
              <a:rPr lang="ja-JP" altLang="en-US" sz="1200" dirty="0"/>
              <a:t>人）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952992" y="3786191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由布市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16,407</a:t>
            </a:r>
            <a:r>
              <a:rPr lang="ja-JP" altLang="en-US" sz="1200" dirty="0"/>
              <a:t>人）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3309918" y="3714753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九重町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5,358</a:t>
            </a:r>
            <a:r>
              <a:rPr lang="ja-JP" altLang="en-US" sz="1200" dirty="0"/>
              <a:t>人）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3238480" y="2643183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玖珠町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8,393</a:t>
            </a:r>
            <a:r>
              <a:rPr lang="ja-JP" altLang="en-US" sz="1200" dirty="0"/>
              <a:t>人）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1881158" y="3000373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日田市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33,865</a:t>
            </a:r>
            <a:r>
              <a:rPr lang="ja-JP" altLang="en-US" sz="1200" dirty="0"/>
              <a:t>人）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2881290" y="1857365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中津市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39,365</a:t>
            </a:r>
            <a:r>
              <a:rPr lang="ja-JP" altLang="en-US" sz="1200" dirty="0"/>
              <a:t>人）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4595802" y="1857365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宇佐市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26,813</a:t>
            </a:r>
            <a:r>
              <a:rPr lang="ja-JP" altLang="en-US" sz="1200" dirty="0"/>
              <a:t>人）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6881818" y="1142985"/>
            <a:ext cx="85725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豊後高田市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10,617</a:t>
            </a:r>
            <a:r>
              <a:rPr lang="ja-JP" altLang="en-US" sz="1200" dirty="0"/>
              <a:t>人）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9571164" y="3150665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津久見市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8,562</a:t>
            </a:r>
            <a:r>
              <a:rPr lang="ja-JP" altLang="en-US" sz="1200" dirty="0"/>
              <a:t>人）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7381884" y="4857761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佐伯市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33,343</a:t>
            </a:r>
            <a:r>
              <a:rPr lang="ja-JP" altLang="en-US" sz="1200" dirty="0"/>
              <a:t>人）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8407040" y="3733691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臼杵市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18,528</a:t>
            </a:r>
            <a:r>
              <a:rPr lang="ja-JP" altLang="en-US" sz="1200" dirty="0"/>
              <a:t>人）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6810380" y="3643315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大分市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220,323</a:t>
            </a:r>
            <a:r>
              <a:rPr lang="ja-JP" altLang="en-US" sz="1200" dirty="0"/>
              <a:t>人）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5310182" y="4929199"/>
            <a:ext cx="887162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豊後大野市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17,950</a:t>
            </a:r>
            <a:r>
              <a:rPr lang="ja-JP" altLang="en-US" sz="1200" dirty="0"/>
              <a:t>人）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3738546" y="4857761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竹田市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12,420</a:t>
            </a:r>
            <a:r>
              <a:rPr lang="ja-JP" altLang="en-US" sz="1200" dirty="0"/>
              <a:t>人）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7183703" y="2641979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日出町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13,082</a:t>
            </a:r>
            <a:r>
              <a:rPr lang="ja-JP" altLang="en-US" sz="1200" dirty="0"/>
              <a:t>人）</a:t>
            </a:r>
          </a:p>
        </p:txBody>
      </p:sp>
      <p:cxnSp>
        <p:nvCxnSpPr>
          <p:cNvPr id="33" name="直線矢印コネクタ 32"/>
          <p:cNvCxnSpPr/>
          <p:nvPr/>
        </p:nvCxnSpPr>
        <p:spPr>
          <a:xfrm rot="5400000" flipH="1" flipV="1">
            <a:off x="9347223" y="1249347"/>
            <a:ext cx="50006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>
            <a:off x="8310578" y="2143116"/>
            <a:ext cx="500066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rot="5400000" flipH="1" flipV="1">
            <a:off x="7524760" y="1785926"/>
            <a:ext cx="571504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10800000" flipV="1">
            <a:off x="3595670" y="1928802"/>
            <a:ext cx="1000132" cy="7416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>
            <a:off x="3595670" y="2214554"/>
            <a:ext cx="1000132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3"/>
          <p:cNvSpPr>
            <a:spLocks noChangeArrowheads="1"/>
          </p:cNvSpPr>
          <p:nvPr/>
        </p:nvSpPr>
        <p:spPr bwMode="auto">
          <a:xfrm>
            <a:off x="1738282" y="1428737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うきは市</a:t>
            </a:r>
            <a:endParaRPr lang="en-US" altLang="ja-JP" sz="1200" dirty="0"/>
          </a:p>
          <a:p>
            <a:pPr algn="ctr"/>
            <a:endParaRPr lang="ja-JP" altLang="en-US" sz="1200" dirty="0"/>
          </a:p>
        </p:txBody>
      </p:sp>
      <p:cxnSp>
        <p:nvCxnSpPr>
          <p:cNvPr id="57" name="直線コネクタ 56"/>
          <p:cNvCxnSpPr/>
          <p:nvPr/>
        </p:nvCxnSpPr>
        <p:spPr>
          <a:xfrm rot="5400000">
            <a:off x="3217715" y="3393281"/>
            <a:ext cx="642942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 rot="5400000" flipH="1" flipV="1">
            <a:off x="6453190" y="2714620"/>
            <a:ext cx="285752" cy="1588"/>
          </a:xfrm>
          <a:prstGeom prst="straightConnector1">
            <a:avLst/>
          </a:prstGeom>
          <a:ln w="127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>
            <a:off x="6096000" y="2857496"/>
            <a:ext cx="107157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rot="5400000" flipH="1" flipV="1">
            <a:off x="9729787" y="3785801"/>
            <a:ext cx="428628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 flipV="1">
            <a:off x="9164739" y="3940588"/>
            <a:ext cx="778568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10800000">
            <a:off x="4452926" y="5143512"/>
            <a:ext cx="827350" cy="7416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rot="10800000" flipV="1">
            <a:off x="5881686" y="3722168"/>
            <a:ext cx="928694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10800000">
            <a:off x="5697278" y="3887257"/>
            <a:ext cx="1113102" cy="1588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rot="5400000" flipH="1" flipV="1">
            <a:off x="5632447" y="3463925"/>
            <a:ext cx="50006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rot="5400000">
            <a:off x="7060413" y="4464851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6167438" y="5072074"/>
            <a:ext cx="85725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矢印コネクタ 87"/>
          <p:cNvCxnSpPr/>
          <p:nvPr/>
        </p:nvCxnSpPr>
        <p:spPr>
          <a:xfrm>
            <a:off x="6096000" y="3143248"/>
            <a:ext cx="857256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矢印コネクタ 88"/>
          <p:cNvCxnSpPr/>
          <p:nvPr/>
        </p:nvCxnSpPr>
        <p:spPr>
          <a:xfrm rot="5400000" flipH="1" flipV="1">
            <a:off x="6704017" y="3392487"/>
            <a:ext cx="50006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7539713" y="3923850"/>
            <a:ext cx="857256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rot="5400000">
            <a:off x="6525422" y="4571214"/>
            <a:ext cx="1000132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rot="5400000" flipH="1" flipV="1">
            <a:off x="3497683" y="3393281"/>
            <a:ext cx="642942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7096132" y="1714489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1,496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( 10.3%)</a:t>
            </a:r>
          </a:p>
        </p:txBody>
      </p:sp>
      <p:sp>
        <p:nvSpPr>
          <p:cNvPr id="107" name="Rectangle 22"/>
          <p:cNvSpPr>
            <a:spLocks noChangeArrowheads="1"/>
          </p:cNvSpPr>
          <p:nvPr/>
        </p:nvSpPr>
        <p:spPr bwMode="auto">
          <a:xfrm>
            <a:off x="2881290" y="335756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730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( 13.6%)</a:t>
            </a:r>
          </a:p>
        </p:txBody>
      </p:sp>
      <p:sp>
        <p:nvSpPr>
          <p:cNvPr id="108" name="Rectangle 22"/>
          <p:cNvSpPr>
            <a:spLocks noChangeArrowheads="1"/>
          </p:cNvSpPr>
          <p:nvPr/>
        </p:nvSpPr>
        <p:spPr bwMode="auto">
          <a:xfrm>
            <a:off x="3881422" y="3143249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698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( 8.3%)</a:t>
            </a:r>
          </a:p>
        </p:txBody>
      </p:sp>
      <p:sp>
        <p:nvSpPr>
          <p:cNvPr id="109" name="Rectangle 22"/>
          <p:cNvSpPr>
            <a:spLocks noChangeArrowheads="1"/>
          </p:cNvSpPr>
          <p:nvPr/>
        </p:nvSpPr>
        <p:spPr bwMode="auto">
          <a:xfrm>
            <a:off x="2166910" y="264318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495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( 1.5%)</a:t>
            </a:r>
          </a:p>
        </p:txBody>
      </p:sp>
      <p:sp>
        <p:nvSpPr>
          <p:cNvPr id="110" name="Rectangle 22"/>
          <p:cNvSpPr>
            <a:spLocks noChangeArrowheads="1"/>
          </p:cNvSpPr>
          <p:nvPr/>
        </p:nvSpPr>
        <p:spPr bwMode="auto">
          <a:xfrm>
            <a:off x="3881422" y="228599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3,235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( 12.1%)</a:t>
            </a:r>
          </a:p>
        </p:txBody>
      </p:sp>
      <p:sp>
        <p:nvSpPr>
          <p:cNvPr id="111" name="Rectangle 22"/>
          <p:cNvSpPr>
            <a:spLocks noChangeArrowheads="1"/>
          </p:cNvSpPr>
          <p:nvPr/>
        </p:nvSpPr>
        <p:spPr bwMode="auto">
          <a:xfrm>
            <a:off x="3738546" y="157161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1,940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( 4.9%)</a:t>
            </a:r>
          </a:p>
        </p:txBody>
      </p:sp>
      <p:sp>
        <p:nvSpPr>
          <p:cNvPr id="118" name="Rectangle 22"/>
          <p:cNvSpPr>
            <a:spLocks noChangeArrowheads="1"/>
          </p:cNvSpPr>
          <p:nvPr/>
        </p:nvSpPr>
        <p:spPr bwMode="auto">
          <a:xfrm>
            <a:off x="6238876" y="4714885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2,176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( 12.1%)</a:t>
            </a:r>
          </a:p>
        </p:txBody>
      </p:sp>
      <p:sp>
        <p:nvSpPr>
          <p:cNvPr id="120" name="Rectangle 22"/>
          <p:cNvSpPr>
            <a:spLocks noChangeArrowheads="1"/>
          </p:cNvSpPr>
          <p:nvPr/>
        </p:nvSpPr>
        <p:spPr bwMode="auto">
          <a:xfrm>
            <a:off x="4524364" y="478632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542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( 4.4%)</a:t>
            </a:r>
          </a:p>
        </p:txBody>
      </p:sp>
      <p:sp>
        <p:nvSpPr>
          <p:cNvPr id="121" name="Rectangle 22"/>
          <p:cNvSpPr>
            <a:spLocks noChangeArrowheads="1"/>
          </p:cNvSpPr>
          <p:nvPr/>
        </p:nvSpPr>
        <p:spPr bwMode="auto">
          <a:xfrm>
            <a:off x="5738810" y="4000505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4,510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( 27.5%)</a:t>
            </a:r>
          </a:p>
        </p:txBody>
      </p:sp>
      <p:sp>
        <p:nvSpPr>
          <p:cNvPr id="122" name="Rectangle 22"/>
          <p:cNvSpPr>
            <a:spLocks noChangeArrowheads="1"/>
          </p:cNvSpPr>
          <p:nvPr/>
        </p:nvSpPr>
        <p:spPr bwMode="auto">
          <a:xfrm>
            <a:off x="5167306" y="3286125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7,694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( 14.0%)</a:t>
            </a:r>
          </a:p>
        </p:txBody>
      </p:sp>
      <p:sp>
        <p:nvSpPr>
          <p:cNvPr id="123" name="Rectangle 22"/>
          <p:cNvSpPr>
            <a:spLocks noChangeArrowheads="1"/>
          </p:cNvSpPr>
          <p:nvPr/>
        </p:nvSpPr>
        <p:spPr bwMode="auto">
          <a:xfrm>
            <a:off x="7024694" y="3286125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4,436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( 2.0%)</a:t>
            </a:r>
          </a:p>
        </p:txBody>
      </p:sp>
      <p:sp>
        <p:nvSpPr>
          <p:cNvPr id="124" name="Rectangle 22"/>
          <p:cNvSpPr>
            <a:spLocks noChangeArrowheads="1"/>
          </p:cNvSpPr>
          <p:nvPr/>
        </p:nvSpPr>
        <p:spPr bwMode="auto">
          <a:xfrm>
            <a:off x="6524628" y="2500307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2,515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( 19.2%)</a:t>
            </a:r>
          </a:p>
        </p:txBody>
      </p:sp>
      <p:sp>
        <p:nvSpPr>
          <p:cNvPr id="125" name="Rectangle 22"/>
          <p:cNvSpPr>
            <a:spLocks noChangeArrowheads="1"/>
          </p:cNvSpPr>
          <p:nvPr/>
        </p:nvSpPr>
        <p:spPr bwMode="auto">
          <a:xfrm>
            <a:off x="10003700" y="3643314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847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( 9.9%)</a:t>
            </a:r>
          </a:p>
        </p:txBody>
      </p:sp>
      <p:sp>
        <p:nvSpPr>
          <p:cNvPr id="126" name="Rectangle 22"/>
          <p:cNvSpPr>
            <a:spLocks noChangeArrowheads="1"/>
          </p:cNvSpPr>
          <p:nvPr/>
        </p:nvSpPr>
        <p:spPr bwMode="auto">
          <a:xfrm>
            <a:off x="7755844" y="3556927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3,392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( 18.3%)</a:t>
            </a:r>
          </a:p>
        </p:txBody>
      </p:sp>
      <p:sp>
        <p:nvSpPr>
          <p:cNvPr id="127" name="Rectangle 22"/>
          <p:cNvSpPr>
            <a:spLocks noChangeArrowheads="1"/>
          </p:cNvSpPr>
          <p:nvPr/>
        </p:nvSpPr>
        <p:spPr bwMode="auto">
          <a:xfrm>
            <a:off x="7524760" y="4500571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708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( 2.1%)</a:t>
            </a:r>
          </a:p>
        </p:txBody>
      </p:sp>
    </p:spTree>
    <p:extLst>
      <p:ext uri="{BB962C8B-B14F-4D97-AF65-F5344CB8AC3E}">
        <p14:creationId xmlns:p14="http://schemas.microsoft.com/office/powerpoint/2010/main" val="65100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641" y="260649"/>
            <a:ext cx="7572375" cy="621982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45352"/>
            <a:ext cx="266429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46 </a:t>
            </a:r>
            <a:r>
              <a:rPr lang="ja-JP" altLang="en-US" dirty="0" smtClean="0"/>
              <a:t>鹿児島県 </a:t>
            </a:r>
            <a:r>
              <a:rPr lang="ja-JP" altLang="en-US" dirty="0"/>
              <a:t>市町村地図</a:t>
            </a:r>
          </a:p>
        </p:txBody>
      </p:sp>
    </p:spTree>
    <p:extLst>
      <p:ext uri="{BB962C8B-B14F-4D97-AF65-F5344CB8AC3E}">
        <p14:creationId xmlns:p14="http://schemas.microsoft.com/office/powerpoint/2010/main" val="125164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8024826" y="1785926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461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(3.4%)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 rot="16200000" flipH="1">
            <a:off x="2595539" y="1285860"/>
            <a:ext cx="571505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3452794" y="1785926"/>
            <a:ext cx="857256" cy="24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>
            <a:off x="3309918" y="4000504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5595934" y="4286256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鹿児島市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279,730</a:t>
            </a:r>
            <a:r>
              <a:rPr lang="ja-JP" altLang="en-US" sz="1200" dirty="0"/>
              <a:t>人）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810380" y="5857892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指宿市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 smtClean="0"/>
              <a:t>21,257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10" name="正方形/長方形 9"/>
          <p:cNvSpPr/>
          <p:nvPr/>
        </p:nvSpPr>
        <p:spPr>
          <a:xfrm>
            <a:off x="5167306" y="5500702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南九州市</a:t>
            </a:r>
            <a:endParaRPr lang="en-US" altLang="ja-JP" sz="14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18,116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809720" y="5286388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南さつま市</a:t>
            </a:r>
            <a:endParaRPr lang="en-US" altLang="ja-JP" sz="14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15,900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3167042" y="4572008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日置市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 smtClean="0"/>
              <a:t>22,253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881158" y="3786190"/>
            <a:ext cx="1428760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err="1" smtClean="0"/>
              <a:t>いちき</a:t>
            </a:r>
            <a:r>
              <a:rPr lang="ja-JP" altLang="en-US" sz="1400" dirty="0" smtClean="0"/>
              <a:t>串木野市</a:t>
            </a:r>
            <a:endParaRPr lang="en-US" altLang="ja-JP" sz="14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13,793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452926" y="2571744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さつま町</a:t>
            </a:r>
            <a:endParaRPr lang="en-US" altLang="ja-JP" sz="14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11,683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1952596" y="2786058"/>
            <a:ext cx="1214446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薩摩川内市</a:t>
            </a:r>
            <a:endParaRPr lang="en-US" altLang="ja-JP" sz="14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44,886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453322" y="2357430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湧水町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279,730</a:t>
            </a:r>
            <a:r>
              <a:rPr lang="ja-JP" altLang="en-US" sz="1200" dirty="0"/>
              <a:t>人）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6238876" y="1357298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伊佐市</a:t>
            </a:r>
            <a:endParaRPr lang="en-US" altLang="ja-JP" sz="14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13,388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4310050" y="1571612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出水市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 smtClean="0"/>
              <a:t>24,935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452662" y="1571612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阿久根市</a:t>
            </a:r>
            <a:endParaRPr lang="en-US" altLang="ja-JP" sz="14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10,449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095472" y="500042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長島町</a:t>
            </a:r>
            <a:endParaRPr lang="en-US" altLang="ja-JP" sz="14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5,753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7239008" y="5072074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1,207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(5.7%)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238744" y="5000636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1,243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(7.8%)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452926" y="6000768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804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(7.4%)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381224" y="6215082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674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(6.2%)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381356" y="5286388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1,243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(7.8%)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595802" y="4286256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5,310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(23.9%)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667108" y="3857628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1,113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(8.1%)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595406" y="3357562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1,839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</a:t>
            </a:r>
            <a:r>
              <a:rPr lang="en-US" altLang="ja-JP" sz="1100" dirty="0" smtClean="0">
                <a:solidFill>
                  <a:schemeClr val="tx1"/>
                </a:solidFill>
              </a:rPr>
              <a:t>13.3%)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524232" y="3000372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1,453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(3.2%)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595670" y="2500306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1,286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</a:t>
            </a:r>
            <a:r>
              <a:rPr lang="en-US" altLang="ja-JP" sz="1100" dirty="0" smtClean="0">
                <a:solidFill>
                  <a:schemeClr val="tx1"/>
                </a:solidFill>
              </a:rPr>
              <a:t>11.0%)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595670" y="2000240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1,525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(6.1%)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595670" y="1357298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1,264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</a:t>
            </a:r>
            <a:r>
              <a:rPr lang="en-US" altLang="ja-JP" sz="1100" dirty="0" smtClean="0">
                <a:solidFill>
                  <a:schemeClr val="tx1"/>
                </a:solidFill>
              </a:rPr>
              <a:t>12.1%)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2095472" y="2214554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6,280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(19.5%)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166910" y="1071546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385</a:t>
            </a:r>
            <a:r>
              <a:rPr lang="ja-JP" altLang="en-US" sz="1100" dirty="0" smtClean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 smtClean="0">
                <a:solidFill>
                  <a:schemeClr val="tx1"/>
                </a:solidFill>
              </a:rPr>
              <a:t>(6.7%)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7310446" y="5643578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0.990</a:t>
            </a:r>
            <a:endParaRPr lang="ja-JP" altLang="en-US" sz="900" dirty="0"/>
          </a:p>
        </p:txBody>
      </p:sp>
      <p:sp>
        <p:nvSpPr>
          <p:cNvPr id="36" name="正方形/長方形 35"/>
          <p:cNvSpPr/>
          <p:nvPr/>
        </p:nvSpPr>
        <p:spPr>
          <a:xfrm>
            <a:off x="5953124" y="5286388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1.021</a:t>
            </a:r>
            <a:endParaRPr lang="ja-JP" altLang="en-US" sz="900" dirty="0"/>
          </a:p>
        </p:txBody>
      </p:sp>
      <p:sp>
        <p:nvSpPr>
          <p:cNvPr id="37" name="正方形/長方形 36"/>
          <p:cNvSpPr/>
          <p:nvPr/>
        </p:nvSpPr>
        <p:spPr>
          <a:xfrm>
            <a:off x="3738546" y="5786454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0.966</a:t>
            </a:r>
            <a:endParaRPr lang="ja-JP" altLang="en-US" sz="900" dirty="0"/>
          </a:p>
        </p:txBody>
      </p:sp>
      <p:sp>
        <p:nvSpPr>
          <p:cNvPr id="38" name="正方形/長方形 37"/>
          <p:cNvSpPr/>
          <p:nvPr/>
        </p:nvSpPr>
        <p:spPr>
          <a:xfrm>
            <a:off x="2381224" y="5072074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1.003</a:t>
            </a:r>
            <a:endParaRPr lang="ja-JP" altLang="en-US" sz="900" dirty="0"/>
          </a:p>
        </p:txBody>
      </p:sp>
      <p:sp>
        <p:nvSpPr>
          <p:cNvPr id="39" name="正方形/長方形 38"/>
          <p:cNvSpPr/>
          <p:nvPr/>
        </p:nvSpPr>
        <p:spPr>
          <a:xfrm>
            <a:off x="3738546" y="4357694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0.883</a:t>
            </a:r>
            <a:endParaRPr lang="ja-JP" altLang="en-US" sz="900" dirty="0"/>
          </a:p>
        </p:txBody>
      </p:sp>
      <p:sp>
        <p:nvSpPr>
          <p:cNvPr id="40" name="正方形/長方形 39"/>
          <p:cNvSpPr/>
          <p:nvPr/>
        </p:nvSpPr>
        <p:spPr>
          <a:xfrm>
            <a:off x="2809852" y="3571876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0.904</a:t>
            </a:r>
            <a:endParaRPr lang="ja-JP" altLang="en-US" sz="900" dirty="0"/>
          </a:p>
        </p:txBody>
      </p:sp>
      <p:sp>
        <p:nvSpPr>
          <p:cNvPr id="41" name="正方形/長方形 40"/>
          <p:cNvSpPr/>
          <p:nvPr/>
        </p:nvSpPr>
        <p:spPr>
          <a:xfrm>
            <a:off x="2952728" y="2571744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1.052</a:t>
            </a:r>
            <a:endParaRPr lang="ja-JP" altLang="en-US" sz="900" dirty="0"/>
          </a:p>
        </p:txBody>
      </p:sp>
      <p:sp>
        <p:nvSpPr>
          <p:cNvPr id="43" name="正方形/長方形 42"/>
          <p:cNvSpPr/>
          <p:nvPr/>
        </p:nvSpPr>
        <p:spPr>
          <a:xfrm>
            <a:off x="6810380" y="1142984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0.984</a:t>
            </a:r>
            <a:endParaRPr lang="ja-JP" altLang="en-US" sz="900" dirty="0"/>
          </a:p>
        </p:txBody>
      </p:sp>
      <p:sp>
        <p:nvSpPr>
          <p:cNvPr id="44" name="正方形/長方形 43"/>
          <p:cNvSpPr/>
          <p:nvPr/>
        </p:nvSpPr>
        <p:spPr>
          <a:xfrm>
            <a:off x="4810116" y="1357298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0.985</a:t>
            </a:r>
            <a:endParaRPr lang="ja-JP" altLang="en-US" sz="900" dirty="0"/>
          </a:p>
        </p:txBody>
      </p:sp>
      <p:sp>
        <p:nvSpPr>
          <p:cNvPr id="45" name="正方形/長方形 44"/>
          <p:cNvSpPr/>
          <p:nvPr/>
        </p:nvSpPr>
        <p:spPr>
          <a:xfrm>
            <a:off x="3024166" y="1357298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1.010</a:t>
            </a:r>
            <a:endParaRPr lang="ja-JP" altLang="en-US" sz="900" dirty="0"/>
          </a:p>
        </p:txBody>
      </p:sp>
      <p:cxnSp>
        <p:nvCxnSpPr>
          <p:cNvPr id="47" name="直線矢印コネクタ 46"/>
          <p:cNvCxnSpPr/>
          <p:nvPr/>
        </p:nvCxnSpPr>
        <p:spPr>
          <a:xfrm rot="10800000">
            <a:off x="3524232" y="1928802"/>
            <a:ext cx="785818" cy="24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rot="16200000" flipH="1">
            <a:off x="2452662" y="2428868"/>
            <a:ext cx="714382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rot="5400000" flipH="1" flipV="1">
            <a:off x="2060549" y="3535365"/>
            <a:ext cx="500065" cy="15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rot="5400000">
            <a:off x="3381356" y="4286256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正方形/長方形 65"/>
          <p:cNvSpPr/>
          <p:nvPr/>
        </p:nvSpPr>
        <p:spPr>
          <a:xfrm>
            <a:off x="3167042" y="6000768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枕崎市</a:t>
            </a:r>
            <a:endParaRPr lang="en-US" altLang="ja-JP" sz="14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10,891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cxnSp>
        <p:nvCxnSpPr>
          <p:cNvPr id="67" name="直線矢印コネクタ 66"/>
          <p:cNvCxnSpPr/>
          <p:nvPr/>
        </p:nvCxnSpPr>
        <p:spPr>
          <a:xfrm rot="16200000" flipH="1">
            <a:off x="7596198" y="2000240"/>
            <a:ext cx="714382" cy="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>
            <a:off x="7310446" y="1643050"/>
            <a:ext cx="642942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/>
          <p:nvPr/>
        </p:nvCxnSpPr>
        <p:spPr>
          <a:xfrm flipV="1">
            <a:off x="3167042" y="3000372"/>
            <a:ext cx="1285884" cy="24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rot="10800000">
            <a:off x="3167042" y="2857496"/>
            <a:ext cx="128588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4238612" y="4643446"/>
            <a:ext cx="135732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rot="16200000" flipV="1">
            <a:off x="5524498" y="5143510"/>
            <a:ext cx="714382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rot="5400000">
            <a:off x="6595272" y="5215744"/>
            <a:ext cx="1287472" cy="158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/>
          <p:cNvCxnSpPr/>
          <p:nvPr/>
        </p:nvCxnSpPr>
        <p:spPr>
          <a:xfrm rot="10800000">
            <a:off x="6667504" y="4572008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/>
          <p:cNvCxnSpPr/>
          <p:nvPr/>
        </p:nvCxnSpPr>
        <p:spPr>
          <a:xfrm>
            <a:off x="2881290" y="5643578"/>
            <a:ext cx="228601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 rot="5400000" flipH="1" flipV="1">
            <a:off x="2024830" y="5999976"/>
            <a:ext cx="428625" cy="15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flipV="1">
            <a:off x="2238348" y="6215082"/>
            <a:ext cx="928694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/>
          <p:nvPr/>
        </p:nvCxnSpPr>
        <p:spPr>
          <a:xfrm flipV="1">
            <a:off x="4238612" y="6357958"/>
            <a:ext cx="1500198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矢印コネクタ 109"/>
          <p:cNvCxnSpPr/>
          <p:nvPr/>
        </p:nvCxnSpPr>
        <p:spPr>
          <a:xfrm rot="5400000" flipH="1" flipV="1">
            <a:off x="5561010" y="6178570"/>
            <a:ext cx="357190" cy="15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29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5548537" y="3204938"/>
            <a:ext cx="1008112" cy="504056"/>
          </a:xfrm>
          <a:prstGeom prst="rect">
            <a:avLst/>
          </a:prstGeom>
          <a:solidFill>
            <a:srgbClr val="FFFF00"/>
          </a:solidFill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鹿屋市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47,485</a:t>
            </a:r>
            <a:r>
              <a:rPr lang="ja-JP" altLang="en-US" sz="1200" dirty="0"/>
              <a:t>人）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748337" y="3203602"/>
            <a:ext cx="936104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垂水市</a:t>
            </a:r>
            <a:endParaRPr lang="en-US" altLang="ja-JP" sz="1400" dirty="0"/>
          </a:p>
          <a:p>
            <a:pPr algn="ctr"/>
            <a:r>
              <a:rPr lang="ja-JP" altLang="en-US" sz="1100" dirty="0"/>
              <a:t>（</a:t>
            </a:r>
            <a:r>
              <a:rPr lang="en-US" altLang="ja-JP" sz="1100" dirty="0"/>
              <a:t>7,685</a:t>
            </a:r>
            <a:r>
              <a:rPr lang="ja-JP" altLang="en-US" sz="1100" dirty="0"/>
              <a:t>人）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748338" y="1982138"/>
            <a:ext cx="952175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霧島市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56,460</a:t>
            </a:r>
            <a:r>
              <a:rPr lang="ja-JP" altLang="en-US" sz="1200" dirty="0"/>
              <a:t>人）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348737" y="3273700"/>
            <a:ext cx="846094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肝付町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7,198</a:t>
            </a:r>
            <a:r>
              <a:rPr lang="ja-JP" altLang="en-US" sz="1200" dirty="0"/>
              <a:t>人）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348737" y="1920454"/>
            <a:ext cx="901900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大崎町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7,040</a:t>
            </a:r>
            <a:r>
              <a:rPr lang="ja-JP" altLang="en-US" sz="1200" dirty="0"/>
              <a:t>人）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7348737" y="2658335"/>
            <a:ext cx="846094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東串良町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3,368</a:t>
            </a:r>
            <a:r>
              <a:rPr lang="ja-JP" altLang="en-US" sz="1200" dirty="0"/>
              <a:t>人）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133091" y="203665"/>
            <a:ext cx="936104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都城市</a:t>
            </a:r>
            <a:r>
              <a:rPr lang="ja-JP" altLang="en-US" sz="1200" dirty="0"/>
              <a:t>（</a:t>
            </a:r>
            <a:r>
              <a:rPr lang="en-US" altLang="ja-JP" sz="1200" dirty="0"/>
              <a:t>79,036</a:t>
            </a:r>
            <a:r>
              <a:rPr lang="ja-JP" altLang="en-US" sz="1200" dirty="0"/>
              <a:t>人）</a:t>
            </a: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7024701" y="2908157"/>
            <a:ext cx="324036" cy="220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8892337" y="1702337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1,071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(15.2%)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>
            <a:stCxn id="6" idx="1"/>
          </p:cNvCxnSpPr>
          <p:nvPr/>
        </p:nvCxnSpPr>
        <p:spPr>
          <a:xfrm flipH="1">
            <a:off x="6030957" y="2172482"/>
            <a:ext cx="131778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7031035" y="2910364"/>
            <a:ext cx="4796" cy="53417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endCxn id="2" idx="0"/>
          </p:cNvCxnSpPr>
          <p:nvPr/>
        </p:nvCxnSpPr>
        <p:spPr>
          <a:xfrm>
            <a:off x="6038156" y="2172482"/>
            <a:ext cx="0" cy="10324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 flipV="1">
            <a:off x="6556649" y="3530431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6700665" y="3600983"/>
            <a:ext cx="576064" cy="277291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1,947</a:t>
            </a:r>
            <a:r>
              <a:rPr lang="ja-JP" altLang="en-US" sz="900" dirty="0">
                <a:solidFill>
                  <a:schemeClr val="tx1"/>
                </a:solidFill>
              </a:rPr>
              <a:t>人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(27.0%)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365810" y="1751869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765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(10.9%)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 flipH="1">
            <a:off x="8245389" y="2245260"/>
            <a:ext cx="1823806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 flipV="1">
            <a:off x="9916840" y="1615746"/>
            <a:ext cx="0" cy="489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/>
          <p:cNvSpPr/>
          <p:nvPr/>
        </p:nvSpPr>
        <p:spPr>
          <a:xfrm>
            <a:off x="6700665" y="2555588"/>
            <a:ext cx="576065" cy="294119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696</a:t>
            </a:r>
            <a:r>
              <a:rPr lang="ja-JP" altLang="en-US" sz="900" dirty="0">
                <a:solidFill>
                  <a:schemeClr val="tx1"/>
                </a:solidFill>
              </a:rPr>
              <a:t>人</a:t>
            </a:r>
            <a:endParaRPr lang="en-US" altLang="ja-JP" sz="900" dirty="0">
              <a:solidFill>
                <a:schemeClr val="tx1"/>
              </a:solidFill>
            </a:endParaRPr>
          </a:p>
          <a:p>
            <a:pPr algn="ctr"/>
            <a:r>
              <a:rPr lang="en-US" altLang="ja-JP" sz="900" dirty="0">
                <a:solidFill>
                  <a:schemeClr val="tx1"/>
                </a:solidFill>
              </a:rPr>
              <a:t>(20.7%)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cxnSp>
        <p:nvCxnSpPr>
          <p:cNvPr id="41" name="直線矢印コネクタ 40"/>
          <p:cNvCxnSpPr/>
          <p:nvPr/>
        </p:nvCxnSpPr>
        <p:spPr>
          <a:xfrm flipH="1">
            <a:off x="5337387" y="4135552"/>
            <a:ext cx="56187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72" idx="0"/>
          </p:cNvCxnSpPr>
          <p:nvPr/>
        </p:nvCxnSpPr>
        <p:spPr>
          <a:xfrm flipH="1" flipV="1">
            <a:off x="5337386" y="4123041"/>
            <a:ext cx="13602" cy="117352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6121667" y="4033030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530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(13.3%)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47" name="直線矢印コネクタ 46"/>
          <p:cNvCxnSpPr/>
          <p:nvPr/>
        </p:nvCxnSpPr>
        <p:spPr>
          <a:xfrm flipV="1">
            <a:off x="10069195" y="1608409"/>
            <a:ext cx="0" cy="62674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9028803" y="2275665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882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(5.6%)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54" name="直線矢印コネクタ 53"/>
          <p:cNvCxnSpPr/>
          <p:nvPr/>
        </p:nvCxnSpPr>
        <p:spPr>
          <a:xfrm flipH="1">
            <a:off x="6556649" y="3455630"/>
            <a:ext cx="479182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4684441" y="3432107"/>
            <a:ext cx="864096" cy="62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正方形/長方形 36"/>
          <p:cNvSpPr/>
          <p:nvPr/>
        </p:nvSpPr>
        <p:spPr>
          <a:xfrm>
            <a:off x="4792453" y="3037373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649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(8.4%)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/>
          <p:cNvCxnSpPr/>
          <p:nvPr/>
        </p:nvCxnSpPr>
        <p:spPr>
          <a:xfrm flipV="1">
            <a:off x="4087060" y="2482251"/>
            <a:ext cx="0" cy="70497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正方形/長方形 41"/>
          <p:cNvSpPr/>
          <p:nvPr/>
        </p:nvSpPr>
        <p:spPr>
          <a:xfrm>
            <a:off x="6721257" y="143741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3,413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(18.2%)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602543" y="4500754"/>
            <a:ext cx="900100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錦江町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3,988</a:t>
            </a:r>
            <a:r>
              <a:rPr lang="ja-JP" altLang="en-US" sz="1200" dirty="0"/>
              <a:t>人）</a:t>
            </a:r>
          </a:p>
        </p:txBody>
      </p:sp>
      <p:cxnSp>
        <p:nvCxnSpPr>
          <p:cNvPr id="49" name="直線矢印コネクタ 48"/>
          <p:cNvCxnSpPr/>
          <p:nvPr/>
        </p:nvCxnSpPr>
        <p:spPr>
          <a:xfrm flipV="1">
            <a:off x="6067087" y="3696564"/>
            <a:ext cx="0" cy="8088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7406734" y="6021288"/>
            <a:ext cx="3143035" cy="78093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dirty="0"/>
              <a:t>市町村名の下の数字は常住就業者数。赤枠内の数字は通勤者数、括弧内の％は通勤流出率。国勢調査（</a:t>
            </a:r>
            <a:r>
              <a:rPr lang="en-US" altLang="ja-JP" sz="1300" dirty="0"/>
              <a:t>2010</a:t>
            </a:r>
            <a:r>
              <a:rPr lang="ja-JP" altLang="en-US" sz="1300" dirty="0"/>
              <a:t>年）。靑地の数値は昼夜間就業者比率。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6968302" y="702861"/>
            <a:ext cx="950791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曽於市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18,767</a:t>
            </a:r>
            <a:r>
              <a:rPr lang="ja-JP" altLang="en-US" sz="1200" dirty="0"/>
              <a:t>人）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9484794" y="1107687"/>
            <a:ext cx="93610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志布志市（</a:t>
            </a:r>
            <a:r>
              <a:rPr lang="en-US" altLang="ja-JP" sz="1200" dirty="0"/>
              <a:t>15,763</a:t>
            </a:r>
            <a:r>
              <a:rPr lang="ja-JP" altLang="en-US" sz="1200" dirty="0"/>
              <a:t>人）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3734693" y="717357"/>
            <a:ext cx="889690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湧水町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4,688</a:t>
            </a:r>
            <a:r>
              <a:rPr lang="ja-JP" altLang="en-US" sz="1200" dirty="0"/>
              <a:t>人）</a:t>
            </a: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7416896" y="431974"/>
            <a:ext cx="1" cy="252028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>
            <a:endCxn id="8" idx="1"/>
          </p:cNvCxnSpPr>
          <p:nvPr/>
        </p:nvCxnSpPr>
        <p:spPr>
          <a:xfrm>
            <a:off x="7406733" y="431974"/>
            <a:ext cx="172635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H="1">
            <a:off x="5152941" y="954889"/>
            <a:ext cx="1799752" cy="1586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/>
          <p:cNvCxnSpPr/>
          <p:nvPr/>
        </p:nvCxnSpPr>
        <p:spPr>
          <a:xfrm flipH="1">
            <a:off x="8245392" y="2105170"/>
            <a:ext cx="1671449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>
            <a:endCxn id="4" idx="0"/>
          </p:cNvCxnSpPr>
          <p:nvPr/>
        </p:nvCxnSpPr>
        <p:spPr>
          <a:xfrm flipH="1">
            <a:off x="4224425" y="1227798"/>
            <a:ext cx="0" cy="7543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正方形/長方形 77"/>
          <p:cNvSpPr/>
          <p:nvPr/>
        </p:nvSpPr>
        <p:spPr>
          <a:xfrm>
            <a:off x="4272609" y="1397670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609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(13.0%)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9916840" y="896440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1.039</a:t>
            </a:r>
            <a:endParaRPr lang="ja-JP" altLang="en-US" sz="900" dirty="0"/>
          </a:p>
        </p:txBody>
      </p:sp>
      <p:sp>
        <p:nvSpPr>
          <p:cNvPr id="85" name="正方形/長方形 84"/>
          <p:cNvSpPr/>
          <p:nvPr/>
        </p:nvSpPr>
        <p:spPr>
          <a:xfrm>
            <a:off x="6952693" y="1192178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0.952</a:t>
            </a:r>
            <a:endParaRPr lang="ja-JP" altLang="en-US" sz="900" dirty="0"/>
          </a:p>
        </p:txBody>
      </p:sp>
      <p:sp>
        <p:nvSpPr>
          <p:cNvPr id="86" name="正方形/長方形 85"/>
          <p:cNvSpPr/>
          <p:nvPr/>
        </p:nvSpPr>
        <p:spPr>
          <a:xfrm>
            <a:off x="6196609" y="2965366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1.014</a:t>
            </a:r>
            <a:endParaRPr lang="ja-JP" altLang="en-US" sz="900" dirty="0"/>
          </a:p>
        </p:txBody>
      </p:sp>
      <p:sp>
        <p:nvSpPr>
          <p:cNvPr id="87" name="正方形/長方形 86"/>
          <p:cNvSpPr/>
          <p:nvPr/>
        </p:nvSpPr>
        <p:spPr>
          <a:xfrm>
            <a:off x="10069195" y="198845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1.082</a:t>
            </a:r>
            <a:endParaRPr lang="ja-JP" altLang="en-US" sz="900" dirty="0"/>
          </a:p>
        </p:txBody>
      </p:sp>
      <p:sp>
        <p:nvSpPr>
          <p:cNvPr id="88" name="正方形/長方形 87"/>
          <p:cNvSpPr/>
          <p:nvPr/>
        </p:nvSpPr>
        <p:spPr>
          <a:xfrm>
            <a:off x="7785116" y="1716287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0.958</a:t>
            </a:r>
            <a:endParaRPr lang="ja-JP" altLang="en-US" sz="900" dirty="0"/>
          </a:p>
        </p:txBody>
      </p:sp>
      <p:sp>
        <p:nvSpPr>
          <p:cNvPr id="89" name="正方形/長方形 88"/>
          <p:cNvSpPr/>
          <p:nvPr/>
        </p:nvSpPr>
        <p:spPr>
          <a:xfrm>
            <a:off x="3675482" y="1757711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1.043</a:t>
            </a:r>
            <a:endParaRPr lang="ja-JP" altLang="en-US" sz="900" dirty="0"/>
          </a:p>
        </p:txBody>
      </p:sp>
      <p:sp>
        <p:nvSpPr>
          <p:cNvPr id="90" name="正方形/長方形 89"/>
          <p:cNvSpPr/>
          <p:nvPr/>
        </p:nvSpPr>
        <p:spPr>
          <a:xfrm>
            <a:off x="2495600" y="2998110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1.020</a:t>
            </a:r>
            <a:endParaRPr lang="ja-JP" altLang="en-US" sz="900" dirty="0"/>
          </a:p>
        </p:txBody>
      </p:sp>
      <p:sp>
        <p:nvSpPr>
          <p:cNvPr id="91" name="正方形/長方形 90"/>
          <p:cNvSpPr/>
          <p:nvPr/>
        </p:nvSpPr>
        <p:spPr>
          <a:xfrm>
            <a:off x="7690775" y="3775528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0.924</a:t>
            </a:r>
            <a:endParaRPr lang="ja-JP" altLang="en-US" sz="900" dirty="0"/>
          </a:p>
        </p:txBody>
      </p:sp>
      <p:sp>
        <p:nvSpPr>
          <p:cNvPr id="93" name="正方形/長方形 92"/>
          <p:cNvSpPr/>
          <p:nvPr/>
        </p:nvSpPr>
        <p:spPr>
          <a:xfrm>
            <a:off x="4211115" y="503782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1.009</a:t>
            </a:r>
            <a:endParaRPr lang="ja-JP" altLang="en-US" sz="900" dirty="0"/>
          </a:p>
        </p:txBody>
      </p:sp>
      <p:sp>
        <p:nvSpPr>
          <p:cNvPr id="96" name="額縁 95"/>
          <p:cNvSpPr/>
          <p:nvPr/>
        </p:nvSpPr>
        <p:spPr>
          <a:xfrm>
            <a:off x="0" y="12037"/>
            <a:ext cx="3393711" cy="658603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大隅半島の地域就業圏域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6508862" y="4452682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1.000</a:t>
            </a:r>
            <a:endParaRPr lang="ja-JP" altLang="en-US" sz="900" dirty="0"/>
          </a:p>
        </p:txBody>
      </p:sp>
      <p:sp>
        <p:nvSpPr>
          <p:cNvPr id="72" name="正方形/長方形 71"/>
          <p:cNvSpPr/>
          <p:nvPr/>
        </p:nvSpPr>
        <p:spPr>
          <a:xfrm>
            <a:off x="4900938" y="5296561"/>
            <a:ext cx="900100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南大隅町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3,591</a:t>
            </a:r>
            <a:r>
              <a:rPr lang="ja-JP" altLang="en-US" sz="1200" dirty="0"/>
              <a:t>人）</a:t>
            </a:r>
          </a:p>
        </p:txBody>
      </p:sp>
      <p:sp>
        <p:nvSpPr>
          <p:cNvPr id="75" name="正方形/長方形 74"/>
          <p:cNvSpPr/>
          <p:nvPr/>
        </p:nvSpPr>
        <p:spPr>
          <a:xfrm>
            <a:off x="5451158" y="5091533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0.981</a:t>
            </a:r>
            <a:endParaRPr lang="ja-JP" altLang="en-US" sz="900" dirty="0"/>
          </a:p>
        </p:txBody>
      </p:sp>
      <p:cxnSp>
        <p:nvCxnSpPr>
          <p:cNvPr id="80" name="直線矢印コネクタ 79"/>
          <p:cNvCxnSpPr/>
          <p:nvPr/>
        </p:nvCxnSpPr>
        <p:spPr>
          <a:xfrm flipV="1">
            <a:off x="5899259" y="3705356"/>
            <a:ext cx="0" cy="4301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正方形/長方形 96"/>
          <p:cNvSpPr/>
          <p:nvPr/>
        </p:nvSpPr>
        <p:spPr>
          <a:xfrm>
            <a:off x="4713707" y="4620400"/>
            <a:ext cx="561825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280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(7.8%)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98" name="直線矢印コネクタ 97"/>
          <p:cNvCxnSpPr/>
          <p:nvPr/>
        </p:nvCxnSpPr>
        <p:spPr>
          <a:xfrm flipH="1" flipV="1">
            <a:off x="5809168" y="5589240"/>
            <a:ext cx="290349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 flipV="1">
            <a:off x="6099516" y="5004812"/>
            <a:ext cx="0" cy="5844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正方形/長方形 99"/>
          <p:cNvSpPr/>
          <p:nvPr/>
        </p:nvSpPr>
        <p:spPr>
          <a:xfrm>
            <a:off x="6167725" y="5090037"/>
            <a:ext cx="561825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354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(9.9%)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cxnSp>
        <p:nvCxnSpPr>
          <p:cNvPr id="120" name="直線矢印コネクタ 119"/>
          <p:cNvCxnSpPr/>
          <p:nvPr/>
        </p:nvCxnSpPr>
        <p:spPr>
          <a:xfrm flipV="1">
            <a:off x="5152940" y="978228"/>
            <a:ext cx="0" cy="126703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/>
          <p:nvPr/>
        </p:nvCxnSpPr>
        <p:spPr>
          <a:xfrm flipH="1">
            <a:off x="4715172" y="2234166"/>
            <a:ext cx="437769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正方形/長方形 123"/>
          <p:cNvSpPr/>
          <p:nvPr/>
        </p:nvSpPr>
        <p:spPr>
          <a:xfrm>
            <a:off x="5392739" y="1027754"/>
            <a:ext cx="1052965" cy="322322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→ </a:t>
            </a:r>
            <a:r>
              <a:rPr lang="en-US" altLang="ja-JP" sz="1000" dirty="0">
                <a:solidFill>
                  <a:schemeClr val="tx1"/>
                </a:solidFill>
              </a:rPr>
              <a:t>450 </a:t>
            </a:r>
            <a:r>
              <a:rPr lang="ja-JP" altLang="en-US" sz="1000" dirty="0">
                <a:solidFill>
                  <a:schemeClr val="tx1"/>
                </a:solidFill>
              </a:rPr>
              <a:t>人</a:t>
            </a:r>
            <a:r>
              <a:rPr lang="en-US" altLang="ja-JP" sz="1000" dirty="0">
                <a:solidFill>
                  <a:schemeClr val="tx1"/>
                </a:solidFill>
              </a:rPr>
              <a:t>(0.8%)</a:t>
            </a:r>
          </a:p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← </a:t>
            </a:r>
            <a:r>
              <a:rPr lang="en-US" altLang="ja-JP" sz="1000" dirty="0">
                <a:solidFill>
                  <a:schemeClr val="tx1"/>
                </a:solidFill>
              </a:rPr>
              <a:t>504</a:t>
            </a:r>
            <a:r>
              <a:rPr lang="ja-JP" altLang="en-US" sz="1000" dirty="0">
                <a:solidFill>
                  <a:schemeClr val="tx1"/>
                </a:solidFill>
              </a:rPr>
              <a:t>人</a:t>
            </a:r>
            <a:r>
              <a:rPr lang="en-US" altLang="ja-JP" sz="1000" dirty="0">
                <a:solidFill>
                  <a:schemeClr val="tx1"/>
                </a:solidFill>
              </a:rPr>
              <a:t>(2.7%)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1847529" y="1982138"/>
            <a:ext cx="952175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姶良市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32,207</a:t>
            </a:r>
            <a:r>
              <a:rPr lang="ja-JP" altLang="en-US" sz="1200" dirty="0"/>
              <a:t>人）</a:t>
            </a:r>
          </a:p>
        </p:txBody>
      </p:sp>
      <p:cxnSp>
        <p:nvCxnSpPr>
          <p:cNvPr id="126" name="直線矢印コネクタ 125"/>
          <p:cNvCxnSpPr>
            <a:stCxn id="125" idx="3"/>
          </p:cNvCxnSpPr>
          <p:nvPr/>
        </p:nvCxnSpPr>
        <p:spPr>
          <a:xfrm flipV="1">
            <a:off x="2799703" y="2231680"/>
            <a:ext cx="948634" cy="24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正方形/長方形 126"/>
          <p:cNvSpPr/>
          <p:nvPr/>
        </p:nvSpPr>
        <p:spPr>
          <a:xfrm>
            <a:off x="2914231" y="1830732"/>
            <a:ext cx="726095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4,629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(14.4%)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1801289" y="3206034"/>
            <a:ext cx="1044653" cy="5040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鹿児島市</a:t>
            </a:r>
            <a:endParaRPr lang="en-US" altLang="ja-JP" sz="14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279,730</a:t>
            </a:r>
            <a:r>
              <a:rPr lang="ja-JP" altLang="en-US" sz="1200" dirty="0"/>
              <a:t>人）</a:t>
            </a:r>
          </a:p>
        </p:txBody>
      </p:sp>
      <p:cxnSp>
        <p:nvCxnSpPr>
          <p:cNvPr id="131" name="直線矢印コネクタ 130"/>
          <p:cNvCxnSpPr>
            <a:stCxn id="125" idx="2"/>
            <a:endCxn id="130" idx="0"/>
          </p:cNvCxnSpPr>
          <p:nvPr/>
        </p:nvCxnSpPr>
        <p:spPr>
          <a:xfrm flipH="1">
            <a:off x="2323616" y="2486194"/>
            <a:ext cx="1" cy="7198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正方形/長方形 133"/>
          <p:cNvSpPr/>
          <p:nvPr/>
        </p:nvSpPr>
        <p:spPr>
          <a:xfrm>
            <a:off x="1629667" y="2636407"/>
            <a:ext cx="648072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6,280</a:t>
            </a:r>
            <a:r>
              <a:rPr lang="ja-JP" altLang="en-US" sz="1100" dirty="0">
                <a:solidFill>
                  <a:schemeClr val="tx1"/>
                </a:solidFill>
              </a:rPr>
              <a:t>人</a:t>
            </a:r>
            <a:endParaRPr lang="en-US" altLang="ja-JP" sz="1100" dirty="0">
              <a:solidFill>
                <a:schemeClr val="tx1"/>
              </a:solidFill>
            </a:endParaRPr>
          </a:p>
          <a:p>
            <a:pPr algn="ctr"/>
            <a:r>
              <a:rPr lang="en-US" altLang="ja-JP" sz="1100" dirty="0">
                <a:solidFill>
                  <a:schemeClr val="tx1"/>
                </a:solidFill>
              </a:rPr>
              <a:t>(19.5%)</a:t>
            </a:r>
            <a:endParaRPr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2304563" y="1771984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0.799</a:t>
            </a:r>
            <a:endParaRPr lang="ja-JP" altLang="en-US" sz="900" dirty="0"/>
          </a:p>
        </p:txBody>
      </p:sp>
      <p:sp>
        <p:nvSpPr>
          <p:cNvPr id="136" name="正方形/長方形 135"/>
          <p:cNvSpPr/>
          <p:nvPr/>
        </p:nvSpPr>
        <p:spPr>
          <a:xfrm>
            <a:off x="4196456" y="2981737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0.955</a:t>
            </a:r>
            <a:endParaRPr lang="ja-JP" altLang="en-US" sz="900" dirty="0"/>
          </a:p>
        </p:txBody>
      </p:sp>
      <p:cxnSp>
        <p:nvCxnSpPr>
          <p:cNvPr id="138" name="直線コネクタ 137"/>
          <p:cNvCxnSpPr/>
          <p:nvPr/>
        </p:nvCxnSpPr>
        <p:spPr>
          <a:xfrm>
            <a:off x="8472264" y="2486195"/>
            <a:ext cx="0" cy="3396033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 flipV="1">
            <a:off x="3640326" y="5877273"/>
            <a:ext cx="4831939" cy="495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 flipV="1">
            <a:off x="5629462" y="2497606"/>
            <a:ext cx="2853942" cy="2477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 flipH="1">
            <a:off x="5618322" y="2482252"/>
            <a:ext cx="0" cy="352489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4" name="直線コネクタ 153"/>
          <p:cNvCxnSpPr/>
          <p:nvPr/>
        </p:nvCxnSpPr>
        <p:spPr>
          <a:xfrm>
            <a:off x="3640325" y="2981737"/>
            <a:ext cx="0" cy="290049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 flipV="1">
            <a:off x="3675483" y="2855000"/>
            <a:ext cx="1947945" cy="247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8" name="正方形/長方形 57"/>
          <p:cNvSpPr/>
          <p:nvPr/>
        </p:nvSpPr>
        <p:spPr>
          <a:xfrm>
            <a:off x="3466851" y="2594698"/>
            <a:ext cx="560530" cy="360040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247</a:t>
            </a:r>
            <a:r>
              <a:rPr lang="ja-JP" altLang="en-US" sz="1000" dirty="0">
                <a:solidFill>
                  <a:schemeClr val="tx1"/>
                </a:solidFill>
              </a:rPr>
              <a:t>人</a:t>
            </a:r>
            <a:endParaRPr lang="en-US" altLang="ja-JP" sz="1000" dirty="0">
              <a:solidFill>
                <a:schemeClr val="tx1"/>
              </a:solidFill>
            </a:endParaRPr>
          </a:p>
          <a:p>
            <a:pPr algn="ctr"/>
            <a:r>
              <a:rPr lang="en-US" altLang="ja-JP" sz="1000" dirty="0">
                <a:solidFill>
                  <a:schemeClr val="tx1"/>
                </a:solidFill>
              </a:rPr>
              <a:t>(3.2%)</a:t>
            </a:r>
            <a:endParaRPr lang="ja-JP" altLang="en-US" sz="1000" dirty="0">
              <a:solidFill>
                <a:schemeClr val="tx1"/>
              </a:solidFill>
            </a:endParaRPr>
          </a:p>
        </p:txBody>
      </p:sp>
      <p:cxnSp>
        <p:nvCxnSpPr>
          <p:cNvPr id="163" name="直線矢印コネクタ 162"/>
          <p:cNvCxnSpPr>
            <a:endCxn id="53" idx="3"/>
          </p:cNvCxnSpPr>
          <p:nvPr/>
        </p:nvCxnSpPr>
        <p:spPr>
          <a:xfrm flipH="1" flipV="1">
            <a:off x="7919093" y="954889"/>
            <a:ext cx="323863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/>
          <p:cNvCxnSpPr>
            <a:stCxn id="55" idx="1"/>
          </p:cNvCxnSpPr>
          <p:nvPr/>
        </p:nvCxnSpPr>
        <p:spPr>
          <a:xfrm flipH="1">
            <a:off x="8245391" y="1359715"/>
            <a:ext cx="1239402" cy="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/>
          <p:cNvCxnSpPr/>
          <p:nvPr/>
        </p:nvCxnSpPr>
        <p:spPr>
          <a:xfrm>
            <a:off x="8242954" y="978228"/>
            <a:ext cx="0" cy="371849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正方形/長方形 174"/>
          <p:cNvSpPr/>
          <p:nvPr/>
        </p:nvSpPr>
        <p:spPr>
          <a:xfrm>
            <a:off x="8391328" y="994563"/>
            <a:ext cx="941039" cy="322322"/>
          </a:xfrm>
          <a:prstGeom prst="rect">
            <a:avLst/>
          </a:prstGeom>
          <a:ln w="952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→ </a:t>
            </a:r>
            <a:r>
              <a:rPr lang="en-US" altLang="ja-JP" sz="900" dirty="0">
                <a:solidFill>
                  <a:schemeClr val="tx1"/>
                </a:solidFill>
              </a:rPr>
              <a:t>620 </a:t>
            </a:r>
            <a:r>
              <a:rPr lang="ja-JP" altLang="en-US" sz="900" dirty="0">
                <a:solidFill>
                  <a:schemeClr val="tx1"/>
                </a:solidFill>
              </a:rPr>
              <a:t>人</a:t>
            </a:r>
            <a:r>
              <a:rPr lang="en-US" altLang="ja-JP" sz="900" dirty="0">
                <a:solidFill>
                  <a:schemeClr val="tx1"/>
                </a:solidFill>
              </a:rPr>
              <a:t>(3.3%)</a:t>
            </a:r>
          </a:p>
          <a:p>
            <a:pPr algn="ctr"/>
            <a:r>
              <a:rPr lang="ja-JP" altLang="en-US" sz="900" dirty="0">
                <a:solidFill>
                  <a:schemeClr val="tx1"/>
                </a:solidFill>
              </a:rPr>
              <a:t>← </a:t>
            </a:r>
            <a:r>
              <a:rPr lang="en-US" altLang="ja-JP" sz="900" dirty="0">
                <a:solidFill>
                  <a:schemeClr val="tx1"/>
                </a:solidFill>
              </a:rPr>
              <a:t>844</a:t>
            </a:r>
            <a:r>
              <a:rPr lang="ja-JP" altLang="en-US" sz="900" dirty="0">
                <a:solidFill>
                  <a:schemeClr val="tx1"/>
                </a:solidFill>
              </a:rPr>
              <a:t>人</a:t>
            </a:r>
            <a:r>
              <a:rPr lang="en-US" altLang="ja-JP" sz="900" dirty="0">
                <a:solidFill>
                  <a:schemeClr val="tx1"/>
                </a:solidFill>
              </a:rPr>
              <a:t>(5.4%)</a:t>
            </a:r>
            <a:endParaRPr lang="ja-JP" altLang="en-US" sz="9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7785116" y="2452843"/>
            <a:ext cx="504056" cy="2054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0.941</a:t>
            </a:r>
            <a:endParaRPr lang="ja-JP" altLang="en-US" sz="900" dirty="0"/>
          </a:p>
        </p:txBody>
      </p:sp>
      <p:sp>
        <p:nvSpPr>
          <p:cNvPr id="184" name="角丸四角形 183"/>
          <p:cNvSpPr/>
          <p:nvPr/>
        </p:nvSpPr>
        <p:spPr>
          <a:xfrm>
            <a:off x="7771784" y="4365104"/>
            <a:ext cx="1560582" cy="38767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/>
              <a:t>鹿屋地域就業圏域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8552076" y="4980441"/>
            <a:ext cx="1997693" cy="46963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/>
              <a:t>圏域人口：</a:t>
            </a:r>
            <a:r>
              <a:rPr lang="en-US" altLang="ja-JP" sz="1600" dirty="0"/>
              <a:t>146,834</a:t>
            </a:r>
            <a:r>
              <a:rPr lang="ja-JP" altLang="en-US" sz="1600" dirty="0"/>
              <a:t>人</a:t>
            </a:r>
          </a:p>
        </p:txBody>
      </p:sp>
    </p:spTree>
    <p:extLst>
      <p:ext uri="{BB962C8B-B14F-4D97-AF65-F5344CB8AC3E}">
        <p14:creationId xmlns:p14="http://schemas.microsoft.com/office/powerpoint/2010/main" val="9343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640" y="194207"/>
            <a:ext cx="6630562" cy="6619169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91344" y="54571"/>
            <a:ext cx="3312368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２８　兵庫県 </a:t>
            </a:r>
            <a:r>
              <a:rPr lang="ja-JP" altLang="en-US" dirty="0"/>
              <a:t>市町村地図</a:t>
            </a:r>
          </a:p>
        </p:txBody>
      </p:sp>
    </p:spTree>
    <p:extLst>
      <p:ext uri="{BB962C8B-B14F-4D97-AF65-F5344CB8AC3E}">
        <p14:creationId xmlns:p14="http://schemas.microsoft.com/office/powerpoint/2010/main" val="28115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353123" y="2886202"/>
            <a:ext cx="828967" cy="413795"/>
          </a:xfrm>
          <a:prstGeom prst="rect">
            <a:avLst/>
          </a:prstGeom>
          <a:solidFill>
            <a:srgbClr val="66FF33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姫路市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242,936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cxnSp>
        <p:nvCxnSpPr>
          <p:cNvPr id="5" name="直線矢印コネクタ 4"/>
          <p:cNvCxnSpPr>
            <a:stCxn id="3" idx="2"/>
          </p:cNvCxnSpPr>
          <p:nvPr/>
        </p:nvCxnSpPr>
        <p:spPr>
          <a:xfrm>
            <a:off x="5767607" y="3299997"/>
            <a:ext cx="17082" cy="1406908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H="1">
            <a:off x="4832072" y="2359094"/>
            <a:ext cx="819444" cy="1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5873131" y="2679590"/>
            <a:ext cx="496646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1.034</a:t>
            </a:r>
            <a:endParaRPr lang="ja-JP" altLang="en-US" sz="900" dirty="0"/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5044164" y="2031478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1,984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9.8%)</a:t>
            </a:r>
            <a:endParaRPr lang="en-US" altLang="ja-JP" sz="1100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003104" y="2156084"/>
            <a:ext cx="828967" cy="41379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宍粟市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20,139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348585" y="1950859"/>
            <a:ext cx="514174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0.900</a:t>
            </a:r>
            <a:endParaRPr lang="ja-JP" altLang="en-US" sz="900" dirty="0"/>
          </a:p>
        </p:txBody>
      </p:sp>
      <p:cxnSp>
        <p:nvCxnSpPr>
          <p:cNvPr id="15" name="直線矢印コネクタ 14"/>
          <p:cNvCxnSpPr/>
          <p:nvPr/>
        </p:nvCxnSpPr>
        <p:spPr>
          <a:xfrm flipH="1">
            <a:off x="5651516" y="2359094"/>
            <a:ext cx="0" cy="499172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077699" y="1736056"/>
            <a:ext cx="828967" cy="41379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市川町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6,086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7041870" y="2967144"/>
            <a:ext cx="828967" cy="41379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福崎町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9,346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037623" y="3969459"/>
            <a:ext cx="828967" cy="41379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太子</a:t>
            </a:r>
            <a:r>
              <a:rPr lang="ja-JP" altLang="en-US" sz="1200" dirty="0" smtClean="0"/>
              <a:t>町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15,036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42602" y="4508364"/>
            <a:ext cx="828967" cy="41379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赤穂市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21,780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1759341" y="3983510"/>
            <a:ext cx="828967" cy="41379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相生市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13,257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2905420" y="2953079"/>
            <a:ext cx="828967" cy="41379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err="1" smtClean="0"/>
              <a:t>たつの</a:t>
            </a:r>
            <a:r>
              <a:rPr lang="ja-JP" altLang="en-US" sz="1200" dirty="0" smtClean="0"/>
              <a:t>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35,839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cxnSp>
        <p:nvCxnSpPr>
          <p:cNvPr id="18" name="直線矢印コネクタ 17"/>
          <p:cNvCxnSpPr/>
          <p:nvPr/>
        </p:nvCxnSpPr>
        <p:spPr>
          <a:xfrm>
            <a:off x="5935180" y="3299997"/>
            <a:ext cx="0" cy="2078333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2149854" y="3169478"/>
            <a:ext cx="76091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 flipV="1">
            <a:off x="3304532" y="4198567"/>
            <a:ext cx="704344" cy="64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3" idx="1"/>
            <a:endCxn id="17" idx="3"/>
          </p:cNvCxnSpPr>
          <p:nvPr/>
        </p:nvCxnSpPr>
        <p:spPr>
          <a:xfrm flipH="1">
            <a:off x="3734387" y="3093100"/>
            <a:ext cx="1618736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2149856" y="4706905"/>
            <a:ext cx="3637306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2149854" y="3169478"/>
            <a:ext cx="0" cy="818234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endCxn id="17" idx="2"/>
          </p:cNvCxnSpPr>
          <p:nvPr/>
        </p:nvCxnSpPr>
        <p:spPr>
          <a:xfrm flipV="1">
            <a:off x="3304532" y="3366874"/>
            <a:ext cx="0" cy="831693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V="1">
            <a:off x="2149854" y="4405529"/>
            <a:ext cx="0" cy="301376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H="1" flipV="1">
            <a:off x="857085" y="5376368"/>
            <a:ext cx="5078095" cy="1962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V="1">
            <a:off x="857085" y="4942630"/>
            <a:ext cx="1" cy="411303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 flipV="1">
            <a:off x="828396" y="4169950"/>
            <a:ext cx="2255" cy="32625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828396" y="4169950"/>
            <a:ext cx="923629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H="1" flipV="1">
            <a:off x="3282431" y="2368969"/>
            <a:ext cx="720672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>
            <a:off x="3274030" y="2362131"/>
            <a:ext cx="149" cy="566516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20" idx="1"/>
          </p:cNvCxnSpPr>
          <p:nvPr/>
        </p:nvCxnSpPr>
        <p:spPr>
          <a:xfrm flipH="1" flipV="1">
            <a:off x="6201304" y="3169478"/>
            <a:ext cx="840566" cy="4564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>
            <a:endCxn id="20" idx="0"/>
          </p:cNvCxnSpPr>
          <p:nvPr/>
        </p:nvCxnSpPr>
        <p:spPr>
          <a:xfrm flipH="1">
            <a:off x="7456354" y="2132252"/>
            <a:ext cx="0" cy="834892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>
            <a:off x="6201305" y="3082540"/>
            <a:ext cx="539752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H="1" flipV="1">
            <a:off x="6735680" y="1950118"/>
            <a:ext cx="0" cy="1132422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19" idx="1"/>
          </p:cNvCxnSpPr>
          <p:nvPr/>
        </p:nvCxnSpPr>
        <p:spPr>
          <a:xfrm flipH="1" flipV="1">
            <a:off x="6735680" y="1942953"/>
            <a:ext cx="342019" cy="1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4520849" y="3753528"/>
            <a:ext cx="529964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0.678</a:t>
            </a:r>
            <a:endParaRPr lang="ja-JP" altLang="en-US" sz="900" dirty="0"/>
          </a:p>
        </p:txBody>
      </p:sp>
      <p:sp>
        <p:nvSpPr>
          <p:cNvPr id="72" name="正方形/長方形 71"/>
          <p:cNvSpPr/>
          <p:nvPr/>
        </p:nvSpPr>
        <p:spPr>
          <a:xfrm>
            <a:off x="3432024" y="2755861"/>
            <a:ext cx="542708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0.954</a:t>
            </a:r>
            <a:endParaRPr lang="ja-JP" altLang="en-US" sz="900" dirty="0"/>
          </a:p>
        </p:txBody>
      </p:sp>
      <p:sp>
        <p:nvSpPr>
          <p:cNvPr id="73" name="正方形/長方形 72"/>
          <p:cNvSpPr/>
          <p:nvPr/>
        </p:nvSpPr>
        <p:spPr>
          <a:xfrm>
            <a:off x="2330100" y="3788409"/>
            <a:ext cx="522214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0.957</a:t>
            </a:r>
            <a:endParaRPr lang="ja-JP" altLang="en-US" sz="900" dirty="0"/>
          </a:p>
        </p:txBody>
      </p:sp>
      <p:sp>
        <p:nvSpPr>
          <p:cNvPr id="74" name="正方形/長方形 73"/>
          <p:cNvSpPr/>
          <p:nvPr/>
        </p:nvSpPr>
        <p:spPr>
          <a:xfrm>
            <a:off x="1047718" y="4312311"/>
            <a:ext cx="520991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0.929</a:t>
            </a:r>
            <a:endParaRPr lang="ja-JP" altLang="en-US" sz="900" dirty="0"/>
          </a:p>
        </p:txBody>
      </p:sp>
      <p:sp>
        <p:nvSpPr>
          <p:cNvPr id="75" name="正方形/長方形 74"/>
          <p:cNvSpPr/>
          <p:nvPr/>
        </p:nvSpPr>
        <p:spPr>
          <a:xfrm>
            <a:off x="7607186" y="2771706"/>
            <a:ext cx="478513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1.232</a:t>
            </a:r>
            <a:endParaRPr lang="ja-JP" altLang="en-US" sz="900" dirty="0"/>
          </a:p>
        </p:txBody>
      </p:sp>
      <p:sp>
        <p:nvSpPr>
          <p:cNvPr id="76" name="正方形/長方形 75"/>
          <p:cNvSpPr/>
          <p:nvPr/>
        </p:nvSpPr>
        <p:spPr>
          <a:xfrm>
            <a:off x="7455600" y="1527552"/>
            <a:ext cx="523318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0.692</a:t>
            </a:r>
            <a:endParaRPr lang="ja-JP" altLang="en-US" sz="900" dirty="0"/>
          </a:p>
        </p:txBody>
      </p:sp>
      <p:sp>
        <p:nvSpPr>
          <p:cNvPr id="77" name="Rectangle 22"/>
          <p:cNvSpPr>
            <a:spLocks noChangeArrowheads="1"/>
          </p:cNvSpPr>
          <p:nvPr/>
        </p:nvSpPr>
        <p:spPr bwMode="auto">
          <a:xfrm>
            <a:off x="6066000" y="205224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1,495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24.6%)</a:t>
            </a:r>
            <a:endParaRPr lang="en-US" altLang="ja-JP" sz="1100" dirty="0"/>
          </a:p>
        </p:txBody>
      </p:sp>
      <p:sp>
        <p:nvSpPr>
          <p:cNvPr id="78" name="Rectangle 22"/>
          <p:cNvSpPr>
            <a:spLocks noChangeArrowheads="1"/>
          </p:cNvSpPr>
          <p:nvPr/>
        </p:nvSpPr>
        <p:spPr bwMode="auto">
          <a:xfrm>
            <a:off x="7489008" y="2305398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969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15.9%)</a:t>
            </a:r>
            <a:endParaRPr lang="en-US" altLang="ja-JP" sz="1100" dirty="0"/>
          </a:p>
        </p:txBody>
      </p:sp>
      <p:sp>
        <p:nvSpPr>
          <p:cNvPr id="79" name="Rectangle 22"/>
          <p:cNvSpPr>
            <a:spLocks noChangeArrowheads="1"/>
          </p:cNvSpPr>
          <p:nvPr/>
        </p:nvSpPr>
        <p:spPr bwMode="auto">
          <a:xfrm>
            <a:off x="3239460" y="4244155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1,383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3.9%)</a:t>
            </a:r>
            <a:endParaRPr lang="en-US" altLang="ja-JP" sz="1100" dirty="0"/>
          </a:p>
        </p:txBody>
      </p:sp>
      <p:sp>
        <p:nvSpPr>
          <p:cNvPr id="80" name="Rectangle 22"/>
          <p:cNvSpPr>
            <a:spLocks noChangeArrowheads="1"/>
          </p:cNvSpPr>
          <p:nvPr/>
        </p:nvSpPr>
        <p:spPr bwMode="auto">
          <a:xfrm>
            <a:off x="2905420" y="5400766"/>
            <a:ext cx="602711" cy="361842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1,623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7.5%)</a:t>
            </a:r>
            <a:endParaRPr lang="en-US" altLang="ja-JP" sz="1100" dirty="0"/>
          </a:p>
        </p:txBody>
      </p:sp>
      <p:sp>
        <p:nvSpPr>
          <p:cNvPr id="81" name="Rectangle 22"/>
          <p:cNvSpPr>
            <a:spLocks noChangeArrowheads="1"/>
          </p:cNvSpPr>
          <p:nvPr/>
        </p:nvSpPr>
        <p:spPr bwMode="auto">
          <a:xfrm>
            <a:off x="1008336" y="3838567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1,288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5.9%)</a:t>
            </a:r>
            <a:endParaRPr lang="en-US" altLang="ja-JP" sz="1100" dirty="0"/>
          </a:p>
        </p:txBody>
      </p:sp>
      <p:sp>
        <p:nvSpPr>
          <p:cNvPr id="82" name="Rectangle 22"/>
          <p:cNvSpPr>
            <a:spLocks noChangeArrowheads="1"/>
          </p:cNvSpPr>
          <p:nvPr/>
        </p:nvSpPr>
        <p:spPr bwMode="auto">
          <a:xfrm>
            <a:off x="2158334" y="280934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1,423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10.7%)</a:t>
            </a:r>
            <a:endParaRPr lang="en-US" altLang="ja-JP" sz="1100" dirty="0"/>
          </a:p>
        </p:txBody>
      </p:sp>
      <p:sp>
        <p:nvSpPr>
          <p:cNvPr id="83" name="Rectangle 22"/>
          <p:cNvSpPr>
            <a:spLocks noChangeArrowheads="1"/>
          </p:cNvSpPr>
          <p:nvPr/>
        </p:nvSpPr>
        <p:spPr bwMode="auto">
          <a:xfrm>
            <a:off x="3274179" y="201590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1,283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6.4%)</a:t>
            </a:r>
            <a:endParaRPr lang="en-US" altLang="ja-JP" sz="1100" dirty="0"/>
          </a:p>
        </p:txBody>
      </p:sp>
      <p:sp>
        <p:nvSpPr>
          <p:cNvPr id="84" name="Rectangle 22"/>
          <p:cNvSpPr>
            <a:spLocks noChangeArrowheads="1"/>
          </p:cNvSpPr>
          <p:nvPr/>
        </p:nvSpPr>
        <p:spPr bwMode="auto">
          <a:xfrm>
            <a:off x="4169519" y="2765732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8,962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20.5%)</a:t>
            </a:r>
            <a:endParaRPr lang="en-US" altLang="ja-JP" sz="1100" dirty="0"/>
          </a:p>
        </p:txBody>
      </p:sp>
      <p:sp>
        <p:nvSpPr>
          <p:cNvPr id="85" name="Rectangle 22"/>
          <p:cNvSpPr>
            <a:spLocks noChangeArrowheads="1"/>
          </p:cNvSpPr>
          <p:nvPr/>
        </p:nvSpPr>
        <p:spPr bwMode="auto">
          <a:xfrm>
            <a:off x="3118764" y="4759268"/>
            <a:ext cx="617918" cy="316765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1,970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14.9%)</a:t>
            </a:r>
            <a:endParaRPr lang="en-US" altLang="ja-JP" sz="1100" dirty="0"/>
          </a:p>
        </p:txBody>
      </p:sp>
      <p:sp>
        <p:nvSpPr>
          <p:cNvPr id="86" name="Rectangle 22"/>
          <p:cNvSpPr>
            <a:spLocks noChangeArrowheads="1"/>
          </p:cNvSpPr>
          <p:nvPr/>
        </p:nvSpPr>
        <p:spPr bwMode="auto">
          <a:xfrm>
            <a:off x="6378817" y="3214318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2,392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25.6%)</a:t>
            </a:r>
            <a:endParaRPr lang="en-US" altLang="ja-JP" sz="1100" dirty="0"/>
          </a:p>
        </p:txBody>
      </p:sp>
      <p:cxnSp>
        <p:nvCxnSpPr>
          <p:cNvPr id="57" name="直線矢印コネクタ 56"/>
          <p:cNvCxnSpPr/>
          <p:nvPr/>
        </p:nvCxnSpPr>
        <p:spPr>
          <a:xfrm flipH="1">
            <a:off x="4858026" y="4176355"/>
            <a:ext cx="741654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/>
          <p:cNvCxnSpPr/>
          <p:nvPr/>
        </p:nvCxnSpPr>
        <p:spPr>
          <a:xfrm>
            <a:off x="5599680" y="3299997"/>
            <a:ext cx="0" cy="898570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22"/>
          <p:cNvSpPr>
            <a:spLocks noChangeArrowheads="1"/>
          </p:cNvSpPr>
          <p:nvPr/>
        </p:nvSpPr>
        <p:spPr bwMode="auto">
          <a:xfrm>
            <a:off x="4981762" y="421277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5,879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39.1%)</a:t>
            </a:r>
            <a:endParaRPr lang="en-US" altLang="ja-JP" sz="1100" dirty="0"/>
          </a:p>
        </p:txBody>
      </p:sp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7017475" y="4706905"/>
            <a:ext cx="828967" cy="41379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高砂市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21,780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cxnSp>
        <p:nvCxnSpPr>
          <p:cNvPr id="66" name="直線矢印コネクタ 65"/>
          <p:cNvCxnSpPr/>
          <p:nvPr/>
        </p:nvCxnSpPr>
        <p:spPr>
          <a:xfrm flipH="1">
            <a:off x="3734387" y="3173806"/>
            <a:ext cx="1618736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3"/>
          <p:cNvSpPr>
            <a:spLocks noChangeArrowheads="1"/>
          </p:cNvSpPr>
          <p:nvPr/>
        </p:nvSpPr>
        <p:spPr bwMode="auto">
          <a:xfrm>
            <a:off x="8069857" y="3886435"/>
            <a:ext cx="828967" cy="413795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加古川市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118,972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cxnSp>
        <p:nvCxnSpPr>
          <p:cNvPr id="70" name="直線矢印コネクタ 69"/>
          <p:cNvCxnSpPr/>
          <p:nvPr/>
        </p:nvCxnSpPr>
        <p:spPr>
          <a:xfrm flipH="1" flipV="1">
            <a:off x="6066000" y="4913802"/>
            <a:ext cx="951475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>
            <a:off x="6059966" y="3298035"/>
            <a:ext cx="6034" cy="1624124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22"/>
          <p:cNvSpPr>
            <a:spLocks noChangeArrowheads="1"/>
          </p:cNvSpPr>
          <p:nvPr/>
        </p:nvSpPr>
        <p:spPr bwMode="auto">
          <a:xfrm>
            <a:off x="6272828" y="495837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5,963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14.2%)</a:t>
            </a:r>
            <a:endParaRPr lang="en-US" altLang="ja-JP" sz="1100" dirty="0"/>
          </a:p>
        </p:txBody>
      </p:sp>
      <p:cxnSp>
        <p:nvCxnSpPr>
          <p:cNvPr id="89" name="直線矢印コネクタ 88"/>
          <p:cNvCxnSpPr/>
          <p:nvPr/>
        </p:nvCxnSpPr>
        <p:spPr>
          <a:xfrm flipH="1">
            <a:off x="7846443" y="4922159"/>
            <a:ext cx="637897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>
            <a:off x="8484340" y="4296661"/>
            <a:ext cx="0" cy="645969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22"/>
          <p:cNvSpPr>
            <a:spLocks noChangeArrowheads="1"/>
          </p:cNvSpPr>
          <p:nvPr/>
        </p:nvSpPr>
        <p:spPr bwMode="auto">
          <a:xfrm>
            <a:off x="8532142" y="451474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6,316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15.1%)</a:t>
            </a:r>
            <a:endParaRPr lang="en-US" altLang="ja-JP" sz="1100" dirty="0"/>
          </a:p>
        </p:txBody>
      </p:sp>
      <p:sp>
        <p:nvSpPr>
          <p:cNvPr id="65" name="正方形/長方形 64"/>
          <p:cNvSpPr/>
          <p:nvPr/>
        </p:nvSpPr>
        <p:spPr>
          <a:xfrm>
            <a:off x="5329741" y="6098573"/>
            <a:ext cx="6513497" cy="745324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dirty="0"/>
              <a:t>市町村名の下の数字は常住就業者数</a:t>
            </a:r>
            <a:r>
              <a:rPr lang="ja-JP" altLang="en-US" sz="1400" dirty="0" smtClean="0"/>
              <a:t>。枠の右上の数値は従業者・就業者比率（昼夜間比）。矢印の線に沿って赤</a:t>
            </a:r>
            <a:r>
              <a:rPr lang="ja-JP" altLang="en-US" sz="1400" dirty="0"/>
              <a:t>枠内の数字は通勤者数</a:t>
            </a:r>
            <a:r>
              <a:rPr lang="ja-JP" altLang="en-US" sz="1400" dirty="0" smtClean="0"/>
              <a:t>、その下の括弧内</a:t>
            </a:r>
            <a:r>
              <a:rPr lang="ja-JP" altLang="en-US" sz="1400" dirty="0"/>
              <a:t>の％は通勤流出率。国勢調査（</a:t>
            </a:r>
            <a:r>
              <a:rPr lang="en-US" altLang="ja-JP" sz="1400" dirty="0"/>
              <a:t>2010</a:t>
            </a:r>
            <a:r>
              <a:rPr lang="ja-JP" altLang="en-US" sz="1400" dirty="0"/>
              <a:t>年）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0" y="0"/>
            <a:ext cx="12192000" cy="580862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姫路市を中心とした通勤流入・流出</a:t>
            </a:r>
            <a:endParaRPr kumimoji="1" lang="ja-JP" altLang="en-US" sz="3200" dirty="0"/>
          </a:p>
        </p:txBody>
      </p:sp>
      <p:sp>
        <p:nvSpPr>
          <p:cNvPr id="93" name="Rectangle 3"/>
          <p:cNvSpPr>
            <a:spLocks noChangeArrowheads="1"/>
          </p:cNvSpPr>
          <p:nvPr/>
        </p:nvSpPr>
        <p:spPr bwMode="auto">
          <a:xfrm>
            <a:off x="10208982" y="3886435"/>
            <a:ext cx="930872" cy="413795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神戸市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1,544,200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cxnSp>
        <p:nvCxnSpPr>
          <p:cNvPr id="94" name="直線矢印コネクタ 93"/>
          <p:cNvCxnSpPr>
            <a:stCxn id="93" idx="1"/>
          </p:cNvCxnSpPr>
          <p:nvPr/>
        </p:nvCxnSpPr>
        <p:spPr>
          <a:xfrm flipH="1" flipV="1">
            <a:off x="8897914" y="4093332"/>
            <a:ext cx="1311068" cy="1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正方形/長方形 94"/>
          <p:cNvSpPr/>
          <p:nvPr/>
        </p:nvSpPr>
        <p:spPr>
          <a:xfrm>
            <a:off x="8596881" y="3679538"/>
            <a:ext cx="478513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0.782</a:t>
            </a:r>
            <a:endParaRPr lang="ja-JP" altLang="en-US" sz="900" dirty="0"/>
          </a:p>
        </p:txBody>
      </p:sp>
      <p:sp>
        <p:nvSpPr>
          <p:cNvPr id="96" name="正方形/長方形 95"/>
          <p:cNvSpPr/>
          <p:nvPr/>
        </p:nvSpPr>
        <p:spPr>
          <a:xfrm>
            <a:off x="10795089" y="3690382"/>
            <a:ext cx="478513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1.033</a:t>
            </a:r>
            <a:endParaRPr lang="ja-JP" altLang="en-US" sz="900" dirty="0"/>
          </a:p>
        </p:txBody>
      </p:sp>
      <p:sp>
        <p:nvSpPr>
          <p:cNvPr id="97" name="Rectangle 22"/>
          <p:cNvSpPr>
            <a:spLocks noChangeArrowheads="1"/>
          </p:cNvSpPr>
          <p:nvPr/>
        </p:nvSpPr>
        <p:spPr bwMode="auto">
          <a:xfrm>
            <a:off x="9310124" y="4146310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14,301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12.0%)</a:t>
            </a:r>
            <a:endParaRPr lang="en-US" altLang="ja-JP" sz="1100" dirty="0"/>
          </a:p>
        </p:txBody>
      </p:sp>
      <p:sp>
        <p:nvSpPr>
          <p:cNvPr id="98" name="Rectangle 3"/>
          <p:cNvSpPr>
            <a:spLocks noChangeArrowheads="1"/>
          </p:cNvSpPr>
          <p:nvPr/>
        </p:nvSpPr>
        <p:spPr bwMode="auto">
          <a:xfrm>
            <a:off x="7074524" y="839445"/>
            <a:ext cx="828967" cy="41379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神河町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5,483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sp>
        <p:nvSpPr>
          <p:cNvPr id="99" name="正方形/長方形 98"/>
          <p:cNvSpPr/>
          <p:nvPr/>
        </p:nvSpPr>
        <p:spPr>
          <a:xfrm>
            <a:off x="7524457" y="633792"/>
            <a:ext cx="523318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0.743</a:t>
            </a:r>
            <a:endParaRPr lang="ja-JP" altLang="en-US" sz="900" dirty="0"/>
          </a:p>
        </p:txBody>
      </p:sp>
      <p:cxnSp>
        <p:nvCxnSpPr>
          <p:cNvPr id="100" name="直線矢印コネクタ 99"/>
          <p:cNvCxnSpPr/>
          <p:nvPr/>
        </p:nvCxnSpPr>
        <p:spPr>
          <a:xfrm flipH="1">
            <a:off x="5776148" y="1027946"/>
            <a:ext cx="1306919" cy="9393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>
            <a:off x="5767606" y="1046342"/>
            <a:ext cx="0" cy="1832368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22"/>
          <p:cNvSpPr>
            <a:spLocks noChangeArrowheads="1"/>
          </p:cNvSpPr>
          <p:nvPr/>
        </p:nvSpPr>
        <p:spPr bwMode="auto">
          <a:xfrm>
            <a:off x="6042822" y="108599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961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17.5%)</a:t>
            </a:r>
            <a:endParaRPr lang="en-US" altLang="ja-JP" sz="1100" dirty="0"/>
          </a:p>
        </p:txBody>
      </p:sp>
      <p:cxnSp>
        <p:nvCxnSpPr>
          <p:cNvPr id="103" name="直線矢印コネクタ 102"/>
          <p:cNvCxnSpPr/>
          <p:nvPr/>
        </p:nvCxnSpPr>
        <p:spPr>
          <a:xfrm flipH="1" flipV="1">
            <a:off x="7890633" y="1039664"/>
            <a:ext cx="1081224" cy="6678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矢印コネクタ 103"/>
          <p:cNvCxnSpPr/>
          <p:nvPr/>
        </p:nvCxnSpPr>
        <p:spPr>
          <a:xfrm flipV="1">
            <a:off x="8971857" y="1059367"/>
            <a:ext cx="0" cy="2110111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 flipH="1" flipV="1">
            <a:off x="7870837" y="3159347"/>
            <a:ext cx="1101020" cy="629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22"/>
          <p:cNvSpPr>
            <a:spLocks noChangeArrowheads="1"/>
          </p:cNvSpPr>
          <p:nvPr/>
        </p:nvSpPr>
        <p:spPr bwMode="auto">
          <a:xfrm>
            <a:off x="9018930" y="1911889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565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10.3%)</a:t>
            </a:r>
            <a:endParaRPr lang="en-US" altLang="ja-JP" sz="1100" dirty="0"/>
          </a:p>
        </p:txBody>
      </p:sp>
      <p:sp>
        <p:nvSpPr>
          <p:cNvPr id="107" name="Rectangle 3"/>
          <p:cNvSpPr>
            <a:spLocks noChangeArrowheads="1"/>
          </p:cNvSpPr>
          <p:nvPr/>
        </p:nvSpPr>
        <p:spPr bwMode="auto">
          <a:xfrm>
            <a:off x="351001" y="3237409"/>
            <a:ext cx="828967" cy="413795"/>
          </a:xfrm>
          <a:prstGeom prst="rect">
            <a:avLst/>
          </a:prstGeom>
          <a:solidFill>
            <a:srgbClr val="99FF33"/>
          </a:solidFill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上郡町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7,370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cxnSp>
        <p:nvCxnSpPr>
          <p:cNvPr id="108" name="直線矢印コネクタ 107"/>
          <p:cNvCxnSpPr/>
          <p:nvPr/>
        </p:nvCxnSpPr>
        <p:spPr>
          <a:xfrm>
            <a:off x="760100" y="3651204"/>
            <a:ext cx="5384" cy="893652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22"/>
          <p:cNvSpPr>
            <a:spLocks noChangeArrowheads="1"/>
          </p:cNvSpPr>
          <p:nvPr/>
        </p:nvSpPr>
        <p:spPr bwMode="auto">
          <a:xfrm>
            <a:off x="97365" y="3840945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773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10.5%)</a:t>
            </a:r>
            <a:endParaRPr lang="en-US" altLang="ja-JP" sz="1100" dirty="0"/>
          </a:p>
        </p:txBody>
      </p:sp>
      <p:cxnSp>
        <p:nvCxnSpPr>
          <p:cNvPr id="110" name="直線矢印コネクタ 109"/>
          <p:cNvCxnSpPr/>
          <p:nvPr/>
        </p:nvCxnSpPr>
        <p:spPr>
          <a:xfrm flipH="1" flipV="1">
            <a:off x="1186190" y="3475949"/>
            <a:ext cx="4309941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22"/>
          <p:cNvSpPr>
            <a:spLocks noChangeArrowheads="1"/>
          </p:cNvSpPr>
          <p:nvPr/>
        </p:nvSpPr>
        <p:spPr bwMode="auto">
          <a:xfrm>
            <a:off x="4185905" y="3214318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5,824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2.4%)</a:t>
            </a:r>
            <a:endParaRPr lang="en-US" altLang="ja-JP" sz="1100" dirty="0"/>
          </a:p>
        </p:txBody>
      </p:sp>
      <p:cxnSp>
        <p:nvCxnSpPr>
          <p:cNvPr id="111" name="直線矢印コネクタ 110"/>
          <p:cNvCxnSpPr/>
          <p:nvPr/>
        </p:nvCxnSpPr>
        <p:spPr>
          <a:xfrm>
            <a:off x="5489908" y="3285928"/>
            <a:ext cx="0" cy="190021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22"/>
          <p:cNvSpPr>
            <a:spLocks noChangeArrowheads="1"/>
          </p:cNvSpPr>
          <p:nvPr/>
        </p:nvSpPr>
        <p:spPr bwMode="auto">
          <a:xfrm>
            <a:off x="3433967" y="3516571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850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11.5%)</a:t>
            </a:r>
            <a:endParaRPr lang="en-US" altLang="ja-JP" sz="1100" dirty="0"/>
          </a:p>
        </p:txBody>
      </p:sp>
      <p:cxnSp>
        <p:nvCxnSpPr>
          <p:cNvPr id="113" name="直線矢印コネクタ 112"/>
          <p:cNvCxnSpPr/>
          <p:nvPr/>
        </p:nvCxnSpPr>
        <p:spPr>
          <a:xfrm flipH="1">
            <a:off x="7404578" y="4093332"/>
            <a:ext cx="665279" cy="0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矢印コネクタ 113"/>
          <p:cNvCxnSpPr/>
          <p:nvPr/>
        </p:nvCxnSpPr>
        <p:spPr>
          <a:xfrm flipH="1">
            <a:off x="7404727" y="4100953"/>
            <a:ext cx="0" cy="598332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正方形/長方形 114"/>
          <p:cNvSpPr/>
          <p:nvPr/>
        </p:nvSpPr>
        <p:spPr>
          <a:xfrm>
            <a:off x="7509909" y="4503232"/>
            <a:ext cx="478513" cy="1960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1.037</a:t>
            </a:r>
            <a:endParaRPr lang="ja-JP" altLang="en-US" sz="900" dirty="0"/>
          </a:p>
        </p:txBody>
      </p:sp>
      <p:sp>
        <p:nvSpPr>
          <p:cNvPr id="116" name="Rectangle 22"/>
          <p:cNvSpPr>
            <a:spLocks noChangeArrowheads="1"/>
          </p:cNvSpPr>
          <p:nvPr/>
        </p:nvSpPr>
        <p:spPr bwMode="auto">
          <a:xfrm>
            <a:off x="6732911" y="406041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9,187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7.7%)</a:t>
            </a:r>
            <a:endParaRPr lang="en-US" altLang="ja-JP" sz="1100" dirty="0"/>
          </a:p>
        </p:txBody>
      </p:sp>
      <p:sp>
        <p:nvSpPr>
          <p:cNvPr id="117" name="Rectangle 22"/>
          <p:cNvSpPr>
            <a:spLocks noChangeArrowheads="1"/>
          </p:cNvSpPr>
          <p:nvPr/>
        </p:nvSpPr>
        <p:spPr bwMode="auto">
          <a:xfrm>
            <a:off x="6477395" y="541238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5,077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2.1%)</a:t>
            </a:r>
            <a:endParaRPr lang="en-US" altLang="ja-JP" sz="1100" dirty="0"/>
          </a:p>
        </p:txBody>
      </p:sp>
      <p:cxnSp>
        <p:nvCxnSpPr>
          <p:cNvPr id="118" name="直線矢印コネクタ 117"/>
          <p:cNvCxnSpPr/>
          <p:nvPr/>
        </p:nvCxnSpPr>
        <p:spPr>
          <a:xfrm>
            <a:off x="7455600" y="5120700"/>
            <a:ext cx="0" cy="645969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線矢印コネクタ 118"/>
          <p:cNvCxnSpPr/>
          <p:nvPr/>
        </p:nvCxnSpPr>
        <p:spPr>
          <a:xfrm flipH="1">
            <a:off x="6042054" y="5754149"/>
            <a:ext cx="1429042" cy="4061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矢印コネクタ 119"/>
          <p:cNvCxnSpPr/>
          <p:nvPr/>
        </p:nvCxnSpPr>
        <p:spPr>
          <a:xfrm>
            <a:off x="6059966" y="4958373"/>
            <a:ext cx="0" cy="796319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3"/>
          <p:cNvSpPr>
            <a:spLocks noChangeArrowheads="1"/>
          </p:cNvSpPr>
          <p:nvPr/>
        </p:nvSpPr>
        <p:spPr bwMode="auto">
          <a:xfrm>
            <a:off x="8030569" y="3217671"/>
            <a:ext cx="789422" cy="413795"/>
          </a:xfrm>
          <a:prstGeom prst="rect">
            <a:avLst/>
          </a:prstGeom>
          <a:ln w="9525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加西市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22,721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cxnSp>
        <p:nvCxnSpPr>
          <p:cNvPr id="122" name="直線矢印コネクタ 121"/>
          <p:cNvCxnSpPr/>
          <p:nvPr/>
        </p:nvCxnSpPr>
        <p:spPr>
          <a:xfrm flipH="1">
            <a:off x="6148548" y="3794601"/>
            <a:ext cx="2199286" cy="10428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/>
          <p:nvPr/>
        </p:nvCxnSpPr>
        <p:spPr>
          <a:xfrm flipH="1" flipV="1">
            <a:off x="8340054" y="3638766"/>
            <a:ext cx="0" cy="158963"/>
          </a:xfrm>
          <a:prstGeom prst="straightConnector1">
            <a:avLst/>
          </a:prstGeom>
          <a:ln w="952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/>
          <p:nvPr/>
        </p:nvCxnSpPr>
        <p:spPr>
          <a:xfrm>
            <a:off x="6148548" y="3294529"/>
            <a:ext cx="0" cy="522743"/>
          </a:xfrm>
          <a:prstGeom prst="straightConnector1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22"/>
          <p:cNvSpPr>
            <a:spLocks noChangeArrowheads="1"/>
          </p:cNvSpPr>
          <p:nvPr/>
        </p:nvSpPr>
        <p:spPr bwMode="auto">
          <a:xfrm>
            <a:off x="7089858" y="348373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1,371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6.1%)</a:t>
            </a:r>
            <a:endParaRPr lang="en-US" altLang="ja-JP" sz="1100" dirty="0"/>
          </a:p>
        </p:txBody>
      </p:sp>
    </p:spTree>
    <p:extLst>
      <p:ext uri="{BB962C8B-B14F-4D97-AF65-F5344CB8AC3E}">
        <p14:creationId xmlns:p14="http://schemas.microsoft.com/office/powerpoint/2010/main" val="177639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19336" y="44624"/>
            <a:ext cx="3312368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和歌山県 </a:t>
            </a:r>
            <a:r>
              <a:rPr lang="ja-JP" altLang="en-US" dirty="0"/>
              <a:t>市町村地図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728" y="116632"/>
            <a:ext cx="5904656" cy="663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6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973228" y="250028"/>
            <a:ext cx="855315" cy="413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紀の川市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31,428</a:t>
            </a:r>
            <a:r>
              <a:rPr lang="ja-JP" altLang="en-US" sz="1200" dirty="0"/>
              <a:t>人）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282233" y="411053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かつらぎ町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8,921</a:t>
            </a:r>
            <a:r>
              <a:rPr lang="ja-JP" altLang="en-US" sz="1200" dirty="0"/>
              <a:t>人）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360754" y="126357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1.079</a:t>
            </a:r>
            <a:endParaRPr lang="ja-JP" altLang="en-US" sz="900" dirty="0"/>
          </a:p>
        </p:txBody>
      </p:sp>
      <p:sp>
        <p:nvSpPr>
          <p:cNvPr id="5" name="正方形/長方形 4"/>
          <p:cNvSpPr/>
          <p:nvPr/>
        </p:nvSpPr>
        <p:spPr>
          <a:xfrm>
            <a:off x="2522872" y="990986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0.945</a:t>
            </a:r>
            <a:endParaRPr lang="ja-JP" altLang="en-US" sz="900" dirty="0"/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8055587" y="644496"/>
            <a:ext cx="80313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8166920" y="281318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1,082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( 12.1%)</a:t>
            </a: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3881860" y="33942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6,527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(20.8%)</a:t>
            </a:r>
          </a:p>
        </p:txBody>
      </p:sp>
      <p:cxnSp>
        <p:nvCxnSpPr>
          <p:cNvPr id="9" name="直線矢印コネクタ 8"/>
          <p:cNvCxnSpPr>
            <a:endCxn id="2" idx="1"/>
          </p:cNvCxnSpPr>
          <p:nvPr/>
        </p:nvCxnSpPr>
        <p:spPr>
          <a:xfrm>
            <a:off x="2854902" y="387899"/>
            <a:ext cx="3118326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5400000" flipH="1" flipV="1">
            <a:off x="2178155" y="918068"/>
            <a:ext cx="436044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10800000">
            <a:off x="1309654" y="500042"/>
            <a:ext cx="71438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988611" y="1661146"/>
            <a:ext cx="744286" cy="413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有田市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14,050</a:t>
            </a:r>
            <a:r>
              <a:rPr lang="ja-JP" altLang="en-US" sz="1200" dirty="0"/>
              <a:t>人）</a:t>
            </a: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9814256" y="250490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4,093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( 13.6%)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119466" y="2105477"/>
            <a:ext cx="744286" cy="413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湯浅町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6,204</a:t>
            </a:r>
            <a:r>
              <a:rPr lang="ja-JP" altLang="en-US" sz="1200" dirty="0"/>
              <a:t>人）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835053" y="2921619"/>
            <a:ext cx="744286" cy="4137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由良町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2,937</a:t>
            </a:r>
            <a:r>
              <a:rPr lang="ja-JP" altLang="en-US" sz="1200" dirty="0"/>
              <a:t>人）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7695581" y="1610721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九度山町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2,326</a:t>
            </a:r>
            <a:r>
              <a:rPr lang="ja-JP" altLang="en-US" sz="1200" dirty="0"/>
              <a:t>人）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8947017" y="2202253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高野町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1,989</a:t>
            </a:r>
            <a:r>
              <a:rPr lang="ja-JP" altLang="en-US" sz="1200" dirty="0"/>
              <a:t>人）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10739759" y="431668"/>
            <a:ext cx="983831" cy="41379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大阪市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1,143,391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8868519" y="420987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橋本市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30,179</a:t>
            </a:r>
            <a:r>
              <a:rPr lang="ja-JP" altLang="en-US" sz="1200" dirty="0"/>
              <a:t>人）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4306505" y="1124878"/>
            <a:ext cx="749928" cy="413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紀美野町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4,743</a:t>
            </a:r>
            <a:r>
              <a:rPr lang="ja-JP" altLang="en-US" sz="1200" dirty="0"/>
              <a:t>人）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5427170" y="2041264"/>
            <a:ext cx="744286" cy="413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有田川町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13,671</a:t>
            </a:r>
            <a:r>
              <a:rPr lang="ja-JP" altLang="en-US" sz="1200" dirty="0"/>
              <a:t>人）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7412512" y="6096364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串本町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6,968</a:t>
            </a:r>
            <a:r>
              <a:rPr lang="ja-JP" altLang="en-US" sz="1200" dirty="0"/>
              <a:t>人）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7412512" y="5227075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古座川町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1,131</a:t>
            </a:r>
            <a:r>
              <a:rPr lang="ja-JP" altLang="en-US" sz="1200" dirty="0"/>
              <a:t>人）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9822247" y="5796966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太地町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1,354</a:t>
            </a:r>
            <a:r>
              <a:rPr lang="ja-JP" altLang="en-US" sz="1200" dirty="0"/>
              <a:t>人）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8677002" y="5231783"/>
            <a:ext cx="884694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那智勝浦町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7,248</a:t>
            </a:r>
            <a:r>
              <a:rPr lang="ja-JP" altLang="en-US" sz="1200" dirty="0"/>
              <a:t>人）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8902332" y="4197089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新宮市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13,235</a:t>
            </a:r>
            <a:r>
              <a:rPr lang="ja-JP" altLang="en-US" sz="1200" dirty="0"/>
              <a:t>人）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10181256" y="3455224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北山村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159</a:t>
            </a:r>
            <a:r>
              <a:rPr lang="ja-JP" altLang="en-US" sz="1200" dirty="0"/>
              <a:t>人）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10086039" y="2527445"/>
            <a:ext cx="744286" cy="41379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熊野市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8,015</a:t>
            </a:r>
            <a:r>
              <a:rPr lang="ja-JP" altLang="en-US" sz="1200" dirty="0" smtClean="0"/>
              <a:t>人）</a:t>
            </a:r>
            <a:endParaRPr lang="ja-JP" altLang="en-US" sz="1200" dirty="0"/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5843464" y="2744339"/>
            <a:ext cx="744286" cy="4137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日高川町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5,002</a:t>
            </a:r>
            <a:r>
              <a:rPr lang="ja-JP" altLang="en-US" sz="1200" dirty="0"/>
              <a:t>人）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5843464" y="3865478"/>
            <a:ext cx="744286" cy="413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田辺市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36,745</a:t>
            </a:r>
            <a:r>
              <a:rPr lang="ja-JP" altLang="en-US" sz="1200" dirty="0"/>
              <a:t>人）</a:t>
            </a: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3672240" y="5351434"/>
            <a:ext cx="744286" cy="413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みなべ町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7,314</a:t>
            </a:r>
            <a:r>
              <a:rPr lang="ja-JP" altLang="en-US" sz="1200" dirty="0"/>
              <a:t>人）</a:t>
            </a: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5436283" y="5137770"/>
            <a:ext cx="744286" cy="413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上富田町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6,686</a:t>
            </a:r>
            <a:r>
              <a:rPr lang="ja-JP" altLang="en-US" sz="1200" dirty="0"/>
              <a:t>人）</a:t>
            </a: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4294175" y="5911594"/>
            <a:ext cx="744286" cy="413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白浜町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10,045</a:t>
            </a:r>
            <a:r>
              <a:rPr lang="ja-JP" altLang="en-US" sz="1200" dirty="0"/>
              <a:t>人）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5808426" y="6355648"/>
            <a:ext cx="744286" cy="41379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すさみ町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1,920</a:t>
            </a:r>
            <a:r>
              <a:rPr lang="ja-JP" altLang="en-US" sz="1200" dirty="0"/>
              <a:t>人）</a:t>
            </a: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3825358" y="3935686"/>
            <a:ext cx="744286" cy="4137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御坊市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11,277</a:t>
            </a:r>
            <a:r>
              <a:rPr lang="ja-JP" altLang="en-US" sz="1200" dirty="0"/>
              <a:t>人）</a:t>
            </a: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2295602" y="3649687"/>
            <a:ext cx="744286" cy="4137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日高町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3,408</a:t>
            </a:r>
            <a:r>
              <a:rPr lang="ja-JP" altLang="en-US" sz="1200" dirty="0"/>
              <a:t>人）</a:t>
            </a: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2024034" y="1142984"/>
            <a:ext cx="744286" cy="413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海南市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24,225</a:t>
            </a:r>
            <a:r>
              <a:rPr lang="ja-JP" altLang="en-US" sz="1200" dirty="0"/>
              <a:t>人）</a:t>
            </a:r>
          </a:p>
        </p:txBody>
      </p:sp>
      <p:sp>
        <p:nvSpPr>
          <p:cNvPr id="41" name="Rectangle 3"/>
          <p:cNvSpPr>
            <a:spLocks noChangeArrowheads="1"/>
          </p:cNvSpPr>
          <p:nvPr/>
        </p:nvSpPr>
        <p:spPr bwMode="auto">
          <a:xfrm>
            <a:off x="2024034" y="280774"/>
            <a:ext cx="822730" cy="41379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和歌山市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162,952</a:t>
            </a:r>
            <a:r>
              <a:rPr lang="ja-JP" altLang="en-US" sz="1200" dirty="0"/>
              <a:t>人）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2943777" y="4873440"/>
            <a:ext cx="744286" cy="4137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印南町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4,327</a:t>
            </a:r>
            <a:r>
              <a:rPr lang="ja-JP" altLang="en-US" sz="1200" dirty="0"/>
              <a:t>人）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2238348" y="4214818"/>
            <a:ext cx="744286" cy="4137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美浜町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3,454</a:t>
            </a:r>
            <a:r>
              <a:rPr lang="ja-JP" altLang="en-US" sz="1200" dirty="0"/>
              <a:t>人）</a:t>
            </a: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3154285" y="2973534"/>
            <a:ext cx="744286" cy="413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広川町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3,591</a:t>
            </a:r>
            <a:r>
              <a:rPr lang="ja-JP" altLang="en-US" sz="1200" dirty="0"/>
              <a:t>人）</a:t>
            </a:r>
          </a:p>
        </p:txBody>
      </p:sp>
      <p:cxnSp>
        <p:nvCxnSpPr>
          <p:cNvPr id="49" name="直線矢印コネクタ 48"/>
          <p:cNvCxnSpPr/>
          <p:nvPr/>
        </p:nvCxnSpPr>
        <p:spPr>
          <a:xfrm flipH="1" flipV="1">
            <a:off x="1309656" y="500044"/>
            <a:ext cx="1182" cy="882037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rot="10800000">
            <a:off x="1309654" y="1382081"/>
            <a:ext cx="714380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rot="16200000" flipV="1">
            <a:off x="2706259" y="1192084"/>
            <a:ext cx="1187682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>
            <a:off x="2738414" y="1785926"/>
            <a:ext cx="5672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>
            <a:stCxn id="43" idx="3"/>
          </p:cNvCxnSpPr>
          <p:nvPr/>
        </p:nvCxnSpPr>
        <p:spPr>
          <a:xfrm flipV="1">
            <a:off x="3688063" y="5080337"/>
            <a:ext cx="456189" cy="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/>
          <p:cNvCxnSpPr/>
          <p:nvPr/>
        </p:nvCxnSpPr>
        <p:spPr>
          <a:xfrm flipV="1">
            <a:off x="4294175" y="2917213"/>
            <a:ext cx="0" cy="1018473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V="1">
            <a:off x="2846765" y="586828"/>
            <a:ext cx="453333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矢印コネクタ 77"/>
          <p:cNvCxnSpPr/>
          <p:nvPr/>
        </p:nvCxnSpPr>
        <p:spPr>
          <a:xfrm flipV="1">
            <a:off x="2711625" y="1868300"/>
            <a:ext cx="3025806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H="1">
            <a:off x="3874682" y="2263836"/>
            <a:ext cx="15480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>
            <a:endCxn id="45" idx="0"/>
          </p:cNvCxnSpPr>
          <p:nvPr/>
        </p:nvCxnSpPr>
        <p:spPr>
          <a:xfrm>
            <a:off x="3524232" y="2500306"/>
            <a:ext cx="2196" cy="473228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/>
          <p:nvPr/>
        </p:nvCxnSpPr>
        <p:spPr>
          <a:xfrm flipH="1">
            <a:off x="3073430" y="3983350"/>
            <a:ext cx="751928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/>
          <p:nvPr/>
        </p:nvCxnSpPr>
        <p:spPr>
          <a:xfrm rot="10800000">
            <a:off x="2988728" y="4286256"/>
            <a:ext cx="828000" cy="1588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/>
          <p:cNvCxnSpPr/>
          <p:nvPr/>
        </p:nvCxnSpPr>
        <p:spPr>
          <a:xfrm flipH="1">
            <a:off x="2152006" y="4148756"/>
            <a:ext cx="1671019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H="1">
            <a:off x="4294176" y="2912955"/>
            <a:ext cx="1505137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4446576" y="3065355"/>
            <a:ext cx="1" cy="87033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flipH="1">
            <a:off x="4461179" y="3065355"/>
            <a:ext cx="1382286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 flipH="1">
            <a:off x="4134501" y="4366395"/>
            <a:ext cx="0" cy="713942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H="1">
            <a:off x="4881210" y="4077332"/>
            <a:ext cx="9720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/>
          <p:nvPr/>
        </p:nvCxnSpPr>
        <p:spPr>
          <a:xfrm flipH="1" flipV="1">
            <a:off x="4879315" y="4072375"/>
            <a:ext cx="208" cy="1484237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6024562" y="4286256"/>
            <a:ext cx="0" cy="855608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 flipV="1">
            <a:off x="5024430" y="6000768"/>
            <a:ext cx="1224000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直線矢印コネクタ 121"/>
          <p:cNvCxnSpPr/>
          <p:nvPr/>
        </p:nvCxnSpPr>
        <p:spPr>
          <a:xfrm rot="5400000" flipH="1" flipV="1">
            <a:off x="5374876" y="5150256"/>
            <a:ext cx="17280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4646797" y="6548860"/>
            <a:ext cx="1161629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 rot="5400000">
            <a:off x="5456674" y="5216286"/>
            <a:ext cx="1854716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矢印コネクタ 134"/>
          <p:cNvCxnSpPr/>
          <p:nvPr/>
        </p:nvCxnSpPr>
        <p:spPr>
          <a:xfrm flipV="1">
            <a:off x="5024430" y="6143644"/>
            <a:ext cx="13680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 flipV="1">
            <a:off x="7803558" y="5640870"/>
            <a:ext cx="0" cy="46800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コネクタ 142"/>
          <p:cNvCxnSpPr/>
          <p:nvPr/>
        </p:nvCxnSpPr>
        <p:spPr>
          <a:xfrm>
            <a:off x="9087197" y="5648990"/>
            <a:ext cx="1" cy="64800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>
            <a:endCxn id="24" idx="3"/>
          </p:cNvCxnSpPr>
          <p:nvPr/>
        </p:nvCxnSpPr>
        <p:spPr>
          <a:xfrm flipH="1" flipV="1">
            <a:off x="8156798" y="6303262"/>
            <a:ext cx="930399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>
          <a:xfrm flipH="1">
            <a:off x="9331890" y="6030728"/>
            <a:ext cx="503087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直線コネクタ 150"/>
          <p:cNvCxnSpPr/>
          <p:nvPr/>
        </p:nvCxnSpPr>
        <p:spPr>
          <a:xfrm flipH="1">
            <a:off x="9319160" y="5648990"/>
            <a:ext cx="662" cy="381738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コネクタ 152"/>
          <p:cNvCxnSpPr/>
          <p:nvPr/>
        </p:nvCxnSpPr>
        <p:spPr>
          <a:xfrm rot="16200000" flipH="1">
            <a:off x="9012867" y="4917177"/>
            <a:ext cx="612586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 flipV="1">
            <a:off x="9157897" y="4616400"/>
            <a:ext cx="0" cy="64800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コネクタ 156"/>
          <p:cNvCxnSpPr/>
          <p:nvPr/>
        </p:nvCxnSpPr>
        <p:spPr>
          <a:xfrm>
            <a:off x="10562187" y="2912956"/>
            <a:ext cx="0" cy="54000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>
            <a:stCxn id="20" idx="1"/>
            <a:endCxn id="21" idx="3"/>
          </p:cNvCxnSpPr>
          <p:nvPr/>
        </p:nvCxnSpPr>
        <p:spPr>
          <a:xfrm flipH="1" flipV="1">
            <a:off x="9612805" y="627885"/>
            <a:ext cx="1126954" cy="10681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 flipH="1">
            <a:off x="9256423" y="858065"/>
            <a:ext cx="12057" cy="1338043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>
            <a:stCxn id="21" idx="2"/>
          </p:cNvCxnSpPr>
          <p:nvPr/>
        </p:nvCxnSpPr>
        <p:spPr>
          <a:xfrm flipH="1">
            <a:off x="9157897" y="834782"/>
            <a:ext cx="0" cy="1004583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/>
          <p:cNvCxnSpPr/>
          <p:nvPr/>
        </p:nvCxnSpPr>
        <p:spPr>
          <a:xfrm flipH="1">
            <a:off x="8448430" y="1817103"/>
            <a:ext cx="709467" cy="1549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直線矢印コネクタ 168"/>
          <p:cNvCxnSpPr/>
          <p:nvPr/>
        </p:nvCxnSpPr>
        <p:spPr>
          <a:xfrm flipH="1" flipV="1">
            <a:off x="2152005" y="3347221"/>
            <a:ext cx="0" cy="80153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ectangle 22"/>
          <p:cNvSpPr>
            <a:spLocks noChangeArrowheads="1"/>
          </p:cNvSpPr>
          <p:nvPr/>
        </p:nvSpPr>
        <p:spPr bwMode="auto">
          <a:xfrm>
            <a:off x="3568144" y="982897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798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(16.8%)</a:t>
            </a:r>
          </a:p>
        </p:txBody>
      </p:sp>
      <p:sp>
        <p:nvSpPr>
          <p:cNvPr id="173" name="Rectangle 22"/>
          <p:cNvSpPr>
            <a:spLocks noChangeArrowheads="1"/>
          </p:cNvSpPr>
          <p:nvPr/>
        </p:nvSpPr>
        <p:spPr bwMode="auto">
          <a:xfrm>
            <a:off x="3342757" y="1428736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1,481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(10.5%)</a:t>
            </a:r>
          </a:p>
        </p:txBody>
      </p:sp>
      <p:sp>
        <p:nvSpPr>
          <p:cNvPr id="174" name="Rectangle 22"/>
          <p:cNvSpPr>
            <a:spLocks noChangeArrowheads="1"/>
          </p:cNvSpPr>
          <p:nvPr/>
        </p:nvSpPr>
        <p:spPr bwMode="auto">
          <a:xfrm>
            <a:off x="1667605" y="785794"/>
            <a:ext cx="617452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3,705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(2.3%)</a:t>
            </a:r>
          </a:p>
        </p:txBody>
      </p:sp>
      <p:sp>
        <p:nvSpPr>
          <p:cNvPr id="175" name="Rectangle 22"/>
          <p:cNvSpPr>
            <a:spLocks noChangeArrowheads="1"/>
          </p:cNvSpPr>
          <p:nvPr/>
        </p:nvSpPr>
        <p:spPr bwMode="auto">
          <a:xfrm>
            <a:off x="595274" y="785794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6,414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(26.5%)</a:t>
            </a:r>
          </a:p>
        </p:txBody>
      </p:sp>
      <p:sp>
        <p:nvSpPr>
          <p:cNvPr id="178" name="正方形/長方形 177"/>
          <p:cNvSpPr/>
          <p:nvPr/>
        </p:nvSpPr>
        <p:spPr>
          <a:xfrm>
            <a:off x="1957258" y="2063630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0.908</a:t>
            </a:r>
            <a:endParaRPr lang="ja-JP" altLang="en-US" sz="900" dirty="0"/>
          </a:p>
        </p:txBody>
      </p:sp>
      <p:sp>
        <p:nvSpPr>
          <p:cNvPr id="179" name="正方形/長方形 178"/>
          <p:cNvSpPr/>
          <p:nvPr/>
        </p:nvSpPr>
        <p:spPr>
          <a:xfrm>
            <a:off x="5799313" y="1871488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0.963</a:t>
            </a:r>
            <a:endParaRPr lang="ja-JP" altLang="en-US" sz="900" dirty="0"/>
          </a:p>
        </p:txBody>
      </p:sp>
      <p:sp>
        <p:nvSpPr>
          <p:cNvPr id="180" name="正方形/長方形 179"/>
          <p:cNvSpPr/>
          <p:nvPr/>
        </p:nvSpPr>
        <p:spPr>
          <a:xfrm>
            <a:off x="7971823" y="1457400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0.683</a:t>
            </a:r>
            <a:endParaRPr lang="ja-JP" altLang="en-US" sz="900" dirty="0"/>
          </a:p>
        </p:txBody>
      </p:sp>
      <p:sp>
        <p:nvSpPr>
          <p:cNvPr id="181" name="正方形/長方形 180"/>
          <p:cNvSpPr/>
          <p:nvPr/>
        </p:nvSpPr>
        <p:spPr>
          <a:xfrm>
            <a:off x="9142922" y="260866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0.692</a:t>
            </a:r>
            <a:endParaRPr lang="ja-JP" altLang="en-US" sz="900" dirty="0"/>
          </a:p>
        </p:txBody>
      </p:sp>
      <p:sp>
        <p:nvSpPr>
          <p:cNvPr id="182" name="正方形/長方形 181"/>
          <p:cNvSpPr/>
          <p:nvPr/>
        </p:nvSpPr>
        <p:spPr>
          <a:xfrm>
            <a:off x="7589143" y="211472"/>
            <a:ext cx="486289" cy="199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0.929</a:t>
            </a:r>
            <a:endParaRPr lang="ja-JP" altLang="en-US" sz="900" dirty="0"/>
          </a:p>
        </p:txBody>
      </p:sp>
      <p:sp>
        <p:nvSpPr>
          <p:cNvPr id="183" name="正方形/長方形 182"/>
          <p:cNvSpPr/>
          <p:nvPr/>
        </p:nvSpPr>
        <p:spPr>
          <a:xfrm>
            <a:off x="6401856" y="107152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0.827</a:t>
            </a:r>
            <a:endParaRPr lang="ja-JP" altLang="en-US" sz="900" dirty="0"/>
          </a:p>
        </p:txBody>
      </p:sp>
      <p:sp>
        <p:nvSpPr>
          <p:cNvPr id="185" name="正方形/長方形 184"/>
          <p:cNvSpPr/>
          <p:nvPr/>
        </p:nvSpPr>
        <p:spPr>
          <a:xfrm>
            <a:off x="9268480" y="4028655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1.168</a:t>
            </a:r>
            <a:endParaRPr lang="ja-JP" altLang="en-US" sz="900" dirty="0"/>
          </a:p>
        </p:txBody>
      </p:sp>
      <p:sp>
        <p:nvSpPr>
          <p:cNvPr id="186" name="正方形/長方形 185"/>
          <p:cNvSpPr/>
          <p:nvPr/>
        </p:nvSpPr>
        <p:spPr>
          <a:xfrm>
            <a:off x="10644138" y="3274974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1.170</a:t>
            </a:r>
            <a:endParaRPr lang="ja-JP" altLang="en-US" sz="900" dirty="0"/>
          </a:p>
        </p:txBody>
      </p:sp>
      <p:sp>
        <p:nvSpPr>
          <p:cNvPr id="187" name="正方形/長方形 186"/>
          <p:cNvSpPr/>
          <p:nvPr/>
        </p:nvSpPr>
        <p:spPr>
          <a:xfrm>
            <a:off x="10326268" y="2331601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1.047</a:t>
            </a:r>
            <a:endParaRPr lang="ja-JP" altLang="en-US" sz="900" dirty="0"/>
          </a:p>
        </p:txBody>
      </p:sp>
      <p:sp>
        <p:nvSpPr>
          <p:cNvPr id="188" name="正方形/長方形 187"/>
          <p:cNvSpPr/>
          <p:nvPr/>
        </p:nvSpPr>
        <p:spPr>
          <a:xfrm>
            <a:off x="9331890" y="2026824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1.175</a:t>
            </a:r>
            <a:endParaRPr lang="ja-JP" altLang="en-US" sz="900" dirty="0"/>
          </a:p>
        </p:txBody>
      </p:sp>
      <p:sp>
        <p:nvSpPr>
          <p:cNvPr id="189" name="正方形/長方形 188"/>
          <p:cNvSpPr/>
          <p:nvPr/>
        </p:nvSpPr>
        <p:spPr>
          <a:xfrm>
            <a:off x="6110988" y="2590547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0.909</a:t>
            </a:r>
            <a:endParaRPr lang="ja-JP" altLang="en-US" sz="900" dirty="0"/>
          </a:p>
        </p:txBody>
      </p:sp>
      <p:sp>
        <p:nvSpPr>
          <p:cNvPr id="190" name="正方形/長方形 189"/>
          <p:cNvSpPr/>
          <p:nvPr/>
        </p:nvSpPr>
        <p:spPr>
          <a:xfrm>
            <a:off x="7896032" y="5920707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0.985</a:t>
            </a:r>
            <a:endParaRPr lang="ja-JP" altLang="en-US" sz="900" dirty="0"/>
          </a:p>
        </p:txBody>
      </p:sp>
      <p:sp>
        <p:nvSpPr>
          <p:cNvPr id="191" name="正方形/長方形 190"/>
          <p:cNvSpPr/>
          <p:nvPr/>
        </p:nvSpPr>
        <p:spPr>
          <a:xfrm>
            <a:off x="9575346" y="5205534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0.922</a:t>
            </a:r>
            <a:endParaRPr lang="ja-JP" altLang="en-US" sz="900" dirty="0"/>
          </a:p>
        </p:txBody>
      </p:sp>
      <p:sp>
        <p:nvSpPr>
          <p:cNvPr id="192" name="正方形/長方形 191"/>
          <p:cNvSpPr/>
          <p:nvPr/>
        </p:nvSpPr>
        <p:spPr>
          <a:xfrm>
            <a:off x="10096528" y="5643578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0.699</a:t>
            </a:r>
            <a:endParaRPr lang="ja-JP" altLang="en-US" sz="900" dirty="0"/>
          </a:p>
        </p:txBody>
      </p:sp>
      <p:sp>
        <p:nvSpPr>
          <p:cNvPr id="193" name="正方形/長方形 192"/>
          <p:cNvSpPr/>
          <p:nvPr/>
        </p:nvSpPr>
        <p:spPr>
          <a:xfrm>
            <a:off x="7660148" y="5047054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0.949</a:t>
            </a:r>
            <a:endParaRPr lang="ja-JP" altLang="en-US" sz="900" dirty="0"/>
          </a:p>
        </p:txBody>
      </p:sp>
      <p:sp>
        <p:nvSpPr>
          <p:cNvPr id="194" name="正方形/長方形 193"/>
          <p:cNvSpPr/>
          <p:nvPr/>
        </p:nvSpPr>
        <p:spPr>
          <a:xfrm>
            <a:off x="6083021" y="3700892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1.021</a:t>
            </a:r>
            <a:endParaRPr lang="ja-JP" altLang="en-US" sz="900" dirty="0"/>
          </a:p>
        </p:txBody>
      </p:sp>
      <p:sp>
        <p:nvSpPr>
          <p:cNvPr id="195" name="正方形/長方形 194"/>
          <p:cNvSpPr/>
          <p:nvPr/>
        </p:nvSpPr>
        <p:spPr>
          <a:xfrm>
            <a:off x="3168184" y="4716466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0.900</a:t>
            </a:r>
            <a:endParaRPr lang="ja-JP" altLang="en-US" sz="900" dirty="0"/>
          </a:p>
        </p:txBody>
      </p:sp>
      <p:sp>
        <p:nvSpPr>
          <p:cNvPr id="196" name="正方形/長方形 195"/>
          <p:cNvSpPr/>
          <p:nvPr/>
        </p:nvSpPr>
        <p:spPr>
          <a:xfrm>
            <a:off x="4033939" y="5137770"/>
            <a:ext cx="500538" cy="181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1.054</a:t>
            </a:r>
            <a:endParaRPr lang="ja-JP" altLang="en-US" sz="900" dirty="0"/>
          </a:p>
        </p:txBody>
      </p:sp>
      <p:sp>
        <p:nvSpPr>
          <p:cNvPr id="197" name="正方形/長方形 196"/>
          <p:cNvSpPr/>
          <p:nvPr/>
        </p:nvSpPr>
        <p:spPr>
          <a:xfrm>
            <a:off x="5266601" y="4957605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0.832</a:t>
            </a:r>
            <a:endParaRPr lang="ja-JP" altLang="en-US" sz="900" dirty="0"/>
          </a:p>
        </p:txBody>
      </p:sp>
      <p:sp>
        <p:nvSpPr>
          <p:cNvPr id="198" name="正方形/長方形 197"/>
          <p:cNvSpPr/>
          <p:nvPr/>
        </p:nvSpPr>
        <p:spPr>
          <a:xfrm>
            <a:off x="6087756" y="6186059"/>
            <a:ext cx="504057" cy="187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0.914</a:t>
            </a:r>
            <a:endParaRPr lang="ja-JP" altLang="en-US" sz="900" dirty="0"/>
          </a:p>
        </p:txBody>
      </p:sp>
      <p:sp>
        <p:nvSpPr>
          <p:cNvPr id="199" name="正方形/長方形 198"/>
          <p:cNvSpPr/>
          <p:nvPr/>
        </p:nvSpPr>
        <p:spPr>
          <a:xfrm>
            <a:off x="4572352" y="5750778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1.057</a:t>
            </a:r>
            <a:endParaRPr lang="ja-JP" altLang="en-US" sz="900" dirty="0"/>
          </a:p>
        </p:txBody>
      </p:sp>
      <p:sp>
        <p:nvSpPr>
          <p:cNvPr id="200" name="正方形/長方形 199"/>
          <p:cNvSpPr/>
          <p:nvPr/>
        </p:nvSpPr>
        <p:spPr>
          <a:xfrm>
            <a:off x="3790119" y="3760674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1.225</a:t>
            </a:r>
            <a:endParaRPr lang="ja-JP" altLang="en-US" sz="900" dirty="0"/>
          </a:p>
        </p:txBody>
      </p:sp>
      <p:sp>
        <p:nvSpPr>
          <p:cNvPr id="201" name="正方形/長方形 200"/>
          <p:cNvSpPr/>
          <p:nvPr/>
        </p:nvSpPr>
        <p:spPr>
          <a:xfrm>
            <a:off x="2106390" y="2735203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0.895</a:t>
            </a:r>
            <a:endParaRPr lang="ja-JP" altLang="en-US" sz="900" dirty="0"/>
          </a:p>
        </p:txBody>
      </p:sp>
      <p:sp>
        <p:nvSpPr>
          <p:cNvPr id="202" name="正方形/長方形 201"/>
          <p:cNvSpPr/>
          <p:nvPr/>
        </p:nvSpPr>
        <p:spPr>
          <a:xfrm>
            <a:off x="2162981" y="4633999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0.653</a:t>
            </a:r>
            <a:endParaRPr lang="ja-JP" altLang="en-US" sz="900" dirty="0"/>
          </a:p>
        </p:txBody>
      </p:sp>
      <p:sp>
        <p:nvSpPr>
          <p:cNvPr id="203" name="正方形/長方形 202"/>
          <p:cNvSpPr/>
          <p:nvPr/>
        </p:nvSpPr>
        <p:spPr>
          <a:xfrm>
            <a:off x="3359696" y="1957663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0.992</a:t>
            </a:r>
            <a:endParaRPr lang="ja-JP" altLang="en-US" sz="900" dirty="0"/>
          </a:p>
        </p:txBody>
      </p:sp>
      <p:sp>
        <p:nvSpPr>
          <p:cNvPr id="204" name="正方形/長方形 203"/>
          <p:cNvSpPr/>
          <p:nvPr/>
        </p:nvSpPr>
        <p:spPr>
          <a:xfrm>
            <a:off x="3639159" y="2809948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0.797</a:t>
            </a:r>
            <a:endParaRPr lang="ja-JP" altLang="en-US" sz="900" dirty="0"/>
          </a:p>
        </p:txBody>
      </p:sp>
      <p:sp>
        <p:nvSpPr>
          <p:cNvPr id="205" name="正方形/長方形 204"/>
          <p:cNvSpPr/>
          <p:nvPr/>
        </p:nvSpPr>
        <p:spPr>
          <a:xfrm>
            <a:off x="2569374" y="3467175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0.588</a:t>
            </a:r>
            <a:endParaRPr lang="ja-JP" altLang="en-US" sz="900" dirty="0"/>
          </a:p>
        </p:txBody>
      </p:sp>
      <p:sp>
        <p:nvSpPr>
          <p:cNvPr id="206" name="正方形/長方形 205"/>
          <p:cNvSpPr/>
          <p:nvPr/>
        </p:nvSpPr>
        <p:spPr>
          <a:xfrm>
            <a:off x="5086842" y="1089461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0.845</a:t>
            </a:r>
            <a:endParaRPr lang="ja-JP" altLang="en-US" sz="900" dirty="0"/>
          </a:p>
        </p:txBody>
      </p:sp>
      <p:sp>
        <p:nvSpPr>
          <p:cNvPr id="212" name="Rectangle 22"/>
          <p:cNvSpPr>
            <a:spLocks noChangeArrowheads="1"/>
          </p:cNvSpPr>
          <p:nvPr/>
        </p:nvSpPr>
        <p:spPr bwMode="auto">
          <a:xfrm>
            <a:off x="5269998" y="5633170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2,051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( 5.6%)</a:t>
            </a:r>
          </a:p>
        </p:txBody>
      </p:sp>
      <p:sp>
        <p:nvSpPr>
          <p:cNvPr id="213" name="Rectangle 22"/>
          <p:cNvSpPr>
            <a:spLocks noChangeArrowheads="1"/>
          </p:cNvSpPr>
          <p:nvPr/>
        </p:nvSpPr>
        <p:spPr bwMode="auto">
          <a:xfrm>
            <a:off x="4152220" y="4639699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546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( 12.6%)</a:t>
            </a:r>
          </a:p>
        </p:txBody>
      </p:sp>
      <p:sp>
        <p:nvSpPr>
          <p:cNvPr id="214" name="Rectangle 22"/>
          <p:cNvSpPr>
            <a:spLocks noChangeArrowheads="1"/>
          </p:cNvSpPr>
          <p:nvPr/>
        </p:nvSpPr>
        <p:spPr bwMode="auto">
          <a:xfrm>
            <a:off x="5337959" y="4497987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2,341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( 35.0%)</a:t>
            </a:r>
          </a:p>
        </p:txBody>
      </p:sp>
      <p:sp>
        <p:nvSpPr>
          <p:cNvPr id="215" name="Rectangle 22"/>
          <p:cNvSpPr>
            <a:spLocks noChangeArrowheads="1"/>
          </p:cNvSpPr>
          <p:nvPr/>
        </p:nvSpPr>
        <p:spPr bwMode="auto">
          <a:xfrm>
            <a:off x="5093563" y="3705740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974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( 13.3%)</a:t>
            </a:r>
          </a:p>
        </p:txBody>
      </p:sp>
      <p:sp>
        <p:nvSpPr>
          <p:cNvPr id="216" name="Rectangle 22"/>
          <p:cNvSpPr>
            <a:spLocks noChangeArrowheads="1"/>
          </p:cNvSpPr>
          <p:nvPr/>
        </p:nvSpPr>
        <p:spPr bwMode="auto">
          <a:xfrm>
            <a:off x="3125570" y="4323857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1,206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( 34.9%)</a:t>
            </a:r>
          </a:p>
        </p:txBody>
      </p:sp>
      <p:sp>
        <p:nvSpPr>
          <p:cNvPr id="217" name="Rectangle 22"/>
          <p:cNvSpPr>
            <a:spLocks noChangeArrowheads="1"/>
          </p:cNvSpPr>
          <p:nvPr/>
        </p:nvSpPr>
        <p:spPr bwMode="auto">
          <a:xfrm>
            <a:off x="3111252" y="362729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965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( 28.3%)</a:t>
            </a:r>
          </a:p>
        </p:txBody>
      </p:sp>
      <p:sp>
        <p:nvSpPr>
          <p:cNvPr id="218" name="Rectangle 22"/>
          <p:cNvSpPr>
            <a:spLocks noChangeArrowheads="1"/>
          </p:cNvSpPr>
          <p:nvPr/>
        </p:nvSpPr>
        <p:spPr bwMode="auto">
          <a:xfrm>
            <a:off x="1452530" y="3500438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424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( 14.4%)</a:t>
            </a:r>
          </a:p>
        </p:txBody>
      </p:sp>
      <p:sp>
        <p:nvSpPr>
          <p:cNvPr id="219" name="Rectangle 22"/>
          <p:cNvSpPr>
            <a:spLocks noChangeArrowheads="1"/>
          </p:cNvSpPr>
          <p:nvPr/>
        </p:nvSpPr>
        <p:spPr bwMode="auto">
          <a:xfrm>
            <a:off x="4648682" y="3135588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1,002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( 20.0%)</a:t>
            </a:r>
          </a:p>
        </p:txBody>
      </p:sp>
      <p:sp>
        <p:nvSpPr>
          <p:cNvPr id="220" name="Rectangle 22"/>
          <p:cNvSpPr>
            <a:spLocks noChangeArrowheads="1"/>
          </p:cNvSpPr>
          <p:nvPr/>
        </p:nvSpPr>
        <p:spPr bwMode="auto">
          <a:xfrm>
            <a:off x="4939275" y="256576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569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( 5.0%)</a:t>
            </a:r>
          </a:p>
        </p:txBody>
      </p:sp>
      <p:sp>
        <p:nvSpPr>
          <p:cNvPr id="221" name="Rectangle 22"/>
          <p:cNvSpPr>
            <a:spLocks noChangeArrowheads="1"/>
          </p:cNvSpPr>
          <p:nvPr/>
        </p:nvSpPr>
        <p:spPr bwMode="auto">
          <a:xfrm>
            <a:off x="4134501" y="2307611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688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( 11.1%)</a:t>
            </a:r>
          </a:p>
        </p:txBody>
      </p:sp>
      <p:sp>
        <p:nvSpPr>
          <p:cNvPr id="222" name="Rectangle 22"/>
          <p:cNvSpPr>
            <a:spLocks noChangeArrowheads="1"/>
          </p:cNvSpPr>
          <p:nvPr/>
        </p:nvSpPr>
        <p:spPr bwMode="auto">
          <a:xfrm>
            <a:off x="5117462" y="1538664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904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( 6.6%)</a:t>
            </a:r>
          </a:p>
        </p:txBody>
      </p:sp>
      <p:cxnSp>
        <p:nvCxnSpPr>
          <p:cNvPr id="227" name="直線矢印コネクタ 226"/>
          <p:cNvCxnSpPr/>
          <p:nvPr/>
        </p:nvCxnSpPr>
        <p:spPr>
          <a:xfrm flipV="1">
            <a:off x="4430521" y="5557307"/>
            <a:ext cx="468000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Rectangle 22"/>
          <p:cNvSpPr>
            <a:spLocks noChangeArrowheads="1"/>
          </p:cNvSpPr>
          <p:nvPr/>
        </p:nvSpPr>
        <p:spPr bwMode="auto">
          <a:xfrm>
            <a:off x="9170277" y="6080828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306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( 22.6%)</a:t>
            </a:r>
          </a:p>
        </p:txBody>
      </p:sp>
      <p:sp>
        <p:nvSpPr>
          <p:cNvPr id="234" name="Rectangle 22"/>
          <p:cNvSpPr>
            <a:spLocks noChangeArrowheads="1"/>
          </p:cNvSpPr>
          <p:nvPr/>
        </p:nvSpPr>
        <p:spPr bwMode="auto">
          <a:xfrm>
            <a:off x="8256240" y="6352533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284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( 4.1%)</a:t>
            </a:r>
          </a:p>
        </p:txBody>
      </p:sp>
      <p:sp>
        <p:nvSpPr>
          <p:cNvPr id="235" name="Rectangle 22"/>
          <p:cNvSpPr>
            <a:spLocks noChangeArrowheads="1"/>
          </p:cNvSpPr>
          <p:nvPr/>
        </p:nvSpPr>
        <p:spPr bwMode="auto">
          <a:xfrm>
            <a:off x="7117896" y="570810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299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( 26.4%)</a:t>
            </a:r>
          </a:p>
        </p:txBody>
      </p:sp>
      <p:sp>
        <p:nvSpPr>
          <p:cNvPr id="236" name="Rectangle 22"/>
          <p:cNvSpPr>
            <a:spLocks noChangeArrowheads="1"/>
          </p:cNvSpPr>
          <p:nvPr/>
        </p:nvSpPr>
        <p:spPr bwMode="auto">
          <a:xfrm>
            <a:off x="5076409" y="650411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229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( 11.9%)</a:t>
            </a:r>
          </a:p>
        </p:txBody>
      </p:sp>
      <p:sp>
        <p:nvSpPr>
          <p:cNvPr id="237" name="Rectangle 22"/>
          <p:cNvSpPr>
            <a:spLocks noChangeArrowheads="1"/>
          </p:cNvSpPr>
          <p:nvPr/>
        </p:nvSpPr>
        <p:spPr bwMode="auto">
          <a:xfrm>
            <a:off x="6267094" y="4842122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1,923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( 19.1%)</a:t>
            </a:r>
          </a:p>
        </p:txBody>
      </p:sp>
      <p:sp>
        <p:nvSpPr>
          <p:cNvPr id="240" name="Rectangle 22"/>
          <p:cNvSpPr>
            <a:spLocks noChangeArrowheads="1"/>
          </p:cNvSpPr>
          <p:nvPr/>
        </p:nvSpPr>
        <p:spPr bwMode="auto">
          <a:xfrm>
            <a:off x="8251154" y="974532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560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( 24.1%)</a:t>
            </a:r>
          </a:p>
        </p:txBody>
      </p:sp>
      <p:sp>
        <p:nvSpPr>
          <p:cNvPr id="241" name="Rectangle 22"/>
          <p:cNvSpPr>
            <a:spLocks noChangeArrowheads="1"/>
          </p:cNvSpPr>
          <p:nvPr/>
        </p:nvSpPr>
        <p:spPr bwMode="auto">
          <a:xfrm>
            <a:off x="9300440" y="1528811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65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( 3.3%)</a:t>
            </a:r>
          </a:p>
        </p:txBody>
      </p:sp>
      <p:sp>
        <p:nvSpPr>
          <p:cNvPr id="242" name="Rectangle 22"/>
          <p:cNvSpPr>
            <a:spLocks noChangeArrowheads="1"/>
          </p:cNvSpPr>
          <p:nvPr/>
        </p:nvSpPr>
        <p:spPr bwMode="auto">
          <a:xfrm>
            <a:off x="9892393" y="3074805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( 10.1%)</a:t>
            </a:r>
          </a:p>
        </p:txBody>
      </p:sp>
      <p:sp>
        <p:nvSpPr>
          <p:cNvPr id="243" name="Rectangle 22"/>
          <p:cNvSpPr>
            <a:spLocks noChangeArrowheads="1"/>
          </p:cNvSpPr>
          <p:nvPr/>
        </p:nvSpPr>
        <p:spPr bwMode="auto">
          <a:xfrm>
            <a:off x="9382148" y="4786322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1,478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( 20.5%)</a:t>
            </a:r>
          </a:p>
        </p:txBody>
      </p:sp>
      <p:sp>
        <p:nvSpPr>
          <p:cNvPr id="244" name="Rectangle 22"/>
          <p:cNvSpPr>
            <a:spLocks noChangeArrowheads="1"/>
          </p:cNvSpPr>
          <p:nvPr/>
        </p:nvSpPr>
        <p:spPr bwMode="auto">
          <a:xfrm>
            <a:off x="8453454" y="4786322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755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( 5.7%)</a:t>
            </a:r>
          </a:p>
        </p:txBody>
      </p:sp>
      <p:sp>
        <p:nvSpPr>
          <p:cNvPr id="252" name="Rectangle 22"/>
          <p:cNvSpPr>
            <a:spLocks noChangeArrowheads="1"/>
          </p:cNvSpPr>
          <p:nvPr/>
        </p:nvSpPr>
        <p:spPr bwMode="auto">
          <a:xfrm>
            <a:off x="2851802" y="2606691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465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( 12.9%)</a:t>
            </a:r>
          </a:p>
        </p:txBody>
      </p:sp>
      <p:cxnSp>
        <p:nvCxnSpPr>
          <p:cNvPr id="147" name="直線矢印コネクタ 146"/>
          <p:cNvCxnSpPr/>
          <p:nvPr/>
        </p:nvCxnSpPr>
        <p:spPr>
          <a:xfrm>
            <a:off x="2751511" y="1331776"/>
            <a:ext cx="1613168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/>
          <p:nvPr/>
        </p:nvCxnSpPr>
        <p:spPr>
          <a:xfrm flipH="1" flipV="1">
            <a:off x="5747446" y="1861264"/>
            <a:ext cx="0" cy="1800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3"/>
          <p:cNvSpPr>
            <a:spLocks noChangeArrowheads="1"/>
          </p:cNvSpPr>
          <p:nvPr/>
        </p:nvSpPr>
        <p:spPr bwMode="auto">
          <a:xfrm>
            <a:off x="4524836" y="435963"/>
            <a:ext cx="749928" cy="413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 smtClean="0"/>
              <a:t>岩出市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（</a:t>
            </a:r>
            <a:r>
              <a:rPr lang="en-US" altLang="ja-JP" sz="1200" dirty="0" smtClean="0"/>
              <a:t>23,507</a:t>
            </a:r>
            <a:r>
              <a:rPr lang="ja-JP" altLang="en-US" sz="1200" dirty="0" smtClean="0"/>
              <a:t>人</a:t>
            </a:r>
            <a:r>
              <a:rPr lang="ja-JP" altLang="en-US" sz="1200" dirty="0"/>
              <a:t>）</a:t>
            </a:r>
          </a:p>
        </p:txBody>
      </p:sp>
      <p:cxnSp>
        <p:nvCxnSpPr>
          <p:cNvPr id="139" name="直線矢印コネクタ 138"/>
          <p:cNvCxnSpPr/>
          <p:nvPr/>
        </p:nvCxnSpPr>
        <p:spPr>
          <a:xfrm>
            <a:off x="2845139" y="485939"/>
            <a:ext cx="1440000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>
          <a:xfrm flipV="1">
            <a:off x="4290130" y="508958"/>
            <a:ext cx="0" cy="14217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 flipH="1" flipV="1">
            <a:off x="4284208" y="650752"/>
            <a:ext cx="216000" cy="1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ectangle 22"/>
          <p:cNvSpPr>
            <a:spLocks noChangeArrowheads="1"/>
          </p:cNvSpPr>
          <p:nvPr/>
        </p:nvSpPr>
        <p:spPr bwMode="auto">
          <a:xfrm>
            <a:off x="3556454" y="535674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7,309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 smtClean="0"/>
              <a:t>(31.1%)</a:t>
            </a:r>
            <a:endParaRPr lang="en-US" altLang="ja-JP" sz="1100" dirty="0"/>
          </a:p>
        </p:txBody>
      </p:sp>
      <p:cxnSp>
        <p:nvCxnSpPr>
          <p:cNvPr id="154" name="直線矢印コネクタ 153"/>
          <p:cNvCxnSpPr/>
          <p:nvPr/>
        </p:nvCxnSpPr>
        <p:spPr>
          <a:xfrm flipV="1">
            <a:off x="6370234" y="663823"/>
            <a:ext cx="0" cy="3240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/>
          <p:cNvCxnSpPr/>
          <p:nvPr/>
        </p:nvCxnSpPr>
        <p:spPr>
          <a:xfrm>
            <a:off x="4974948" y="843130"/>
            <a:ext cx="0" cy="14400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 flipH="1">
            <a:off x="5296717" y="529031"/>
            <a:ext cx="695022" cy="0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22"/>
          <p:cNvSpPr>
            <a:spLocks noChangeArrowheads="1"/>
          </p:cNvSpPr>
          <p:nvPr/>
        </p:nvSpPr>
        <p:spPr bwMode="auto">
          <a:xfrm>
            <a:off x="5341713" y="58660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3,058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13.0%)</a:t>
            </a:r>
            <a:endParaRPr lang="en-US" altLang="ja-JP" sz="1100" dirty="0"/>
          </a:p>
        </p:txBody>
      </p:sp>
      <p:sp>
        <p:nvSpPr>
          <p:cNvPr id="177" name="Rectangle 22"/>
          <p:cNvSpPr>
            <a:spLocks noChangeArrowheads="1"/>
          </p:cNvSpPr>
          <p:nvPr/>
        </p:nvSpPr>
        <p:spPr bwMode="auto">
          <a:xfrm>
            <a:off x="6429193" y="71582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2,217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7.1%)</a:t>
            </a:r>
            <a:endParaRPr lang="en-US" altLang="ja-JP" sz="1100" dirty="0"/>
          </a:p>
        </p:txBody>
      </p:sp>
      <p:cxnSp>
        <p:nvCxnSpPr>
          <p:cNvPr id="184" name="直線矢印コネクタ 183"/>
          <p:cNvCxnSpPr/>
          <p:nvPr/>
        </p:nvCxnSpPr>
        <p:spPr>
          <a:xfrm>
            <a:off x="4974948" y="987130"/>
            <a:ext cx="1409084" cy="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正方形/長方形 147"/>
          <p:cNvSpPr/>
          <p:nvPr/>
        </p:nvSpPr>
        <p:spPr>
          <a:xfrm>
            <a:off x="0" y="6075523"/>
            <a:ext cx="4069927" cy="76116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 smtClean="0"/>
              <a:t>市町村名の下の数字は常住就業者数。</a:t>
            </a:r>
            <a:r>
              <a:rPr lang="ja-JP" altLang="en-US" sz="1400" dirty="0" smtClean="0"/>
              <a:t>赤枠内</a:t>
            </a:r>
            <a:r>
              <a:rPr kumimoji="1" lang="ja-JP" altLang="en-US" sz="1400" dirty="0" smtClean="0"/>
              <a:t>の数字は通勤者数、括弧内の％は通勤流出率</a:t>
            </a:r>
            <a:r>
              <a:rPr lang="ja-JP" altLang="en-US" sz="1400" dirty="0" smtClean="0"/>
              <a:t>。白抜きの数値は昼夜間就業者比率。国勢調査（</a:t>
            </a:r>
            <a:r>
              <a:rPr kumimoji="1" lang="en-US" altLang="ja-JP" sz="1400" dirty="0" smtClean="0"/>
              <a:t>2010</a:t>
            </a:r>
            <a:r>
              <a:rPr kumimoji="1" lang="ja-JP" altLang="en-US" sz="1400" dirty="0" smtClean="0"/>
              <a:t>年）</a:t>
            </a:r>
            <a:endParaRPr kumimoji="1" lang="ja-JP" altLang="en-US" sz="1400" dirty="0"/>
          </a:p>
        </p:txBody>
      </p:sp>
      <p:sp>
        <p:nvSpPr>
          <p:cNvPr id="161" name="正方形/長方形 160"/>
          <p:cNvSpPr/>
          <p:nvPr/>
        </p:nvSpPr>
        <p:spPr>
          <a:xfrm>
            <a:off x="11231674" y="259554"/>
            <a:ext cx="504057" cy="160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 smtClean="0"/>
              <a:t>1.730</a:t>
            </a:r>
            <a:endParaRPr lang="ja-JP" altLang="en-US" sz="900" dirty="0"/>
          </a:p>
        </p:txBody>
      </p:sp>
      <p:cxnSp>
        <p:nvCxnSpPr>
          <p:cNvPr id="163" name="直線コネクタ 162"/>
          <p:cNvCxnSpPr/>
          <p:nvPr/>
        </p:nvCxnSpPr>
        <p:spPr>
          <a:xfrm>
            <a:off x="4646797" y="6327308"/>
            <a:ext cx="0" cy="221552"/>
          </a:xfrm>
          <a:prstGeom prst="line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線矢印コネクタ 164"/>
          <p:cNvCxnSpPr/>
          <p:nvPr/>
        </p:nvCxnSpPr>
        <p:spPr>
          <a:xfrm flipV="1">
            <a:off x="6556021" y="6501937"/>
            <a:ext cx="364261" cy="946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 flipH="1">
            <a:off x="6920282" y="4063482"/>
            <a:ext cx="0" cy="242523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/>
          <p:cNvCxnSpPr>
            <a:stCxn id="32" idx="3"/>
          </p:cNvCxnSpPr>
          <p:nvPr/>
        </p:nvCxnSpPr>
        <p:spPr>
          <a:xfrm flipV="1">
            <a:off x="6587750" y="4050260"/>
            <a:ext cx="330091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Rectangle 22"/>
          <p:cNvSpPr>
            <a:spLocks noChangeArrowheads="1"/>
          </p:cNvSpPr>
          <p:nvPr/>
        </p:nvSpPr>
        <p:spPr bwMode="auto">
          <a:xfrm>
            <a:off x="6961314" y="4201648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 smtClean="0"/>
              <a:t>132</a:t>
            </a:r>
            <a:r>
              <a:rPr lang="ja-JP" altLang="en-US" sz="1100" dirty="0" smtClean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</a:t>
            </a:r>
            <a:r>
              <a:rPr lang="en-US" altLang="ja-JP" sz="1100" dirty="0" smtClean="0"/>
              <a:t>6.9%)</a:t>
            </a:r>
            <a:endParaRPr lang="en-US" altLang="ja-JP" sz="1100" dirty="0"/>
          </a:p>
        </p:txBody>
      </p:sp>
    </p:spTree>
    <p:extLst>
      <p:ext uri="{BB962C8B-B14F-4D97-AF65-F5344CB8AC3E}">
        <p14:creationId xmlns:p14="http://schemas.microsoft.com/office/powerpoint/2010/main" val="298678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地図表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624" y="1052736"/>
            <a:ext cx="857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0" y="0"/>
            <a:ext cx="2736304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３１　鳥取県 </a:t>
            </a:r>
            <a:r>
              <a:rPr lang="ja-JP" altLang="en-US" dirty="0"/>
              <a:t>市町村地図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07671" y="3268627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日吉津村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1,667</a:t>
            </a:r>
            <a:r>
              <a:rPr lang="ja-JP" altLang="en-US" sz="1200" dirty="0"/>
              <a:t>人）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87624" y="1608991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大山町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9,204</a:t>
            </a:r>
            <a:r>
              <a:rPr lang="ja-JP" altLang="en-US" sz="1200" dirty="0"/>
              <a:t>人）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835901" y="1276476"/>
            <a:ext cx="445124" cy="15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1.000</a:t>
            </a:r>
            <a:endParaRPr lang="ja-JP" altLang="en-US" sz="900" dirty="0"/>
          </a:p>
        </p:txBody>
      </p:sp>
      <p:sp>
        <p:nvSpPr>
          <p:cNvPr id="5" name="正方形/長方形 4"/>
          <p:cNvSpPr/>
          <p:nvPr/>
        </p:nvSpPr>
        <p:spPr>
          <a:xfrm>
            <a:off x="7096134" y="285728"/>
            <a:ext cx="428627" cy="1428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1.036</a:t>
            </a:r>
            <a:endParaRPr lang="ja-JP" altLang="en-US" sz="900" dirty="0"/>
          </a:p>
        </p:txBody>
      </p:sp>
      <p:cxnSp>
        <p:nvCxnSpPr>
          <p:cNvPr id="6" name="直線コネクタ 5"/>
          <p:cNvCxnSpPr/>
          <p:nvPr/>
        </p:nvCxnSpPr>
        <p:spPr>
          <a:xfrm rot="10800000">
            <a:off x="8524892" y="3071810"/>
            <a:ext cx="785818" cy="1588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2"/>
          <p:cNvSpPr>
            <a:spLocks noChangeArrowheads="1"/>
          </p:cNvSpPr>
          <p:nvPr/>
        </p:nvSpPr>
        <p:spPr bwMode="auto">
          <a:xfrm>
            <a:off x="2772144" y="1950506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3,877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( 23.2%)</a:t>
            </a: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8810644" y="1643050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2480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(43.7%)</a:t>
            </a:r>
          </a:p>
        </p:txBody>
      </p:sp>
      <p:cxnSp>
        <p:nvCxnSpPr>
          <p:cNvPr id="9" name="直線矢印コネクタ 8"/>
          <p:cNvCxnSpPr/>
          <p:nvPr/>
        </p:nvCxnSpPr>
        <p:spPr>
          <a:xfrm rot="16200000" flipH="1">
            <a:off x="7207874" y="3317258"/>
            <a:ext cx="2071702" cy="917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5400000">
            <a:off x="5033086" y="3134592"/>
            <a:ext cx="1714512" cy="17312"/>
          </a:xfrm>
          <a:prstGeom prst="line">
            <a:avLst/>
          </a:prstGeom>
          <a:ln w="952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5400000" flipH="1" flipV="1">
            <a:off x="5416545" y="3679033"/>
            <a:ext cx="643736" cy="794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8382016" y="4000504"/>
            <a:ext cx="121444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839568" y="1436152"/>
            <a:ext cx="744286" cy="413795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境港市</a:t>
            </a:r>
            <a:endParaRPr lang="en-US" altLang="ja-JP" sz="1200" dirty="0"/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16,709</a:t>
            </a:r>
            <a:r>
              <a:rPr lang="ja-JP" altLang="en-US" sz="1200" dirty="0"/>
              <a:t>人）</a:t>
            </a:r>
          </a:p>
        </p:txBody>
      </p:sp>
      <p:sp>
        <p:nvSpPr>
          <p:cNvPr id="14" name="Rectangle 22"/>
          <p:cNvSpPr>
            <a:spLocks noChangeArrowheads="1"/>
          </p:cNvSpPr>
          <p:nvPr/>
        </p:nvSpPr>
        <p:spPr bwMode="auto">
          <a:xfrm>
            <a:off x="2750926" y="1163762"/>
            <a:ext cx="617918" cy="300701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3,461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( 4.9%)</a:t>
            </a:r>
          </a:p>
        </p:txBody>
      </p:sp>
      <p:cxnSp>
        <p:nvCxnSpPr>
          <p:cNvPr id="15" name="直線矢印コネクタ 14"/>
          <p:cNvCxnSpPr/>
          <p:nvPr/>
        </p:nvCxnSpPr>
        <p:spPr>
          <a:xfrm flipV="1">
            <a:off x="9310710" y="2214554"/>
            <a:ext cx="0" cy="69902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738810" y="185736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北栄町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8,308</a:t>
            </a:r>
            <a:r>
              <a:rPr lang="ja-JP" altLang="en-US" sz="1200" dirty="0"/>
              <a:t>人）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5024430" y="292893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琴浦町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9,432</a:t>
            </a:r>
            <a:r>
              <a:rPr lang="ja-JP" altLang="en-US" sz="1200" dirty="0"/>
              <a:t>人）</a:t>
            </a: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783839" y="578645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日南町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2,656</a:t>
            </a:r>
            <a:r>
              <a:rPr lang="ja-JP" altLang="en-US" sz="1200" dirty="0"/>
              <a:t>人）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4559686" y="5286388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江府町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1,773</a:t>
            </a:r>
            <a:r>
              <a:rPr lang="ja-JP" altLang="en-US" sz="1200" dirty="0"/>
              <a:t>人）</a:t>
            </a: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3595670" y="5500702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日野町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1,709</a:t>
            </a:r>
            <a:r>
              <a:rPr lang="ja-JP" altLang="en-US" sz="1200" dirty="0"/>
              <a:t>人）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860659" y="444164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伯耆町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5,970</a:t>
            </a:r>
            <a:r>
              <a:rPr lang="ja-JP" altLang="en-US" sz="1200" dirty="0"/>
              <a:t>人）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2380913" y="4429132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南部町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5,777</a:t>
            </a:r>
            <a:r>
              <a:rPr lang="ja-JP" altLang="en-US" sz="1200" dirty="0"/>
              <a:t>人）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2952728" y="3286124"/>
            <a:ext cx="1214446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米子市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71,187</a:t>
            </a:r>
            <a:r>
              <a:rPr lang="ja-JP" altLang="en-US" sz="1200" dirty="0"/>
              <a:t>人）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6738942" y="857232"/>
            <a:ext cx="785818" cy="428628"/>
          </a:xfrm>
          <a:prstGeom prst="rect">
            <a:avLst/>
          </a:prstGeom>
          <a:ln w="12700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ja-JP" altLang="en-US" sz="1200" dirty="0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9167834" y="114298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岩美町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5,675</a:t>
            </a:r>
            <a:r>
              <a:rPr lang="ja-JP" altLang="en-US" sz="1200" dirty="0"/>
              <a:t>人）</a:t>
            </a: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7810512" y="1857364"/>
            <a:ext cx="785818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鳥取市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96,023</a:t>
            </a:r>
            <a:r>
              <a:rPr lang="ja-JP" altLang="en-US" sz="1200" dirty="0"/>
              <a:t>人）</a:t>
            </a: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9310710" y="292893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八頭町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9,598</a:t>
            </a:r>
            <a:r>
              <a:rPr lang="ja-JP" altLang="en-US" sz="1200" dirty="0"/>
              <a:t>人）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9596462" y="3857628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若桜町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1,673</a:t>
            </a:r>
            <a:r>
              <a:rPr lang="ja-JP" altLang="en-US" sz="1200" dirty="0"/>
              <a:t>人）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8167702" y="4357694"/>
            <a:ext cx="776112" cy="447012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智頭町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3,472</a:t>
            </a:r>
            <a:r>
              <a:rPr lang="ja-JP" altLang="en-US" sz="1200" dirty="0"/>
              <a:t>人）</a:t>
            </a: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5524496" y="4000504"/>
            <a:ext cx="857256" cy="428628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倉吉市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24,326</a:t>
            </a:r>
            <a:r>
              <a:rPr lang="ja-JP" altLang="en-US" sz="1200" dirty="0"/>
              <a:t>人）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7239008" y="3929066"/>
            <a:ext cx="714380" cy="428628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三朝町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3,499</a:t>
            </a:r>
            <a:r>
              <a:rPr lang="ja-JP" altLang="en-US" sz="1200" dirty="0"/>
              <a:t>人）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6810380" y="2714620"/>
            <a:ext cx="714380" cy="428628"/>
          </a:xfrm>
          <a:prstGeom prst="rect">
            <a:avLst/>
          </a:prstGeom>
          <a:ln w="12700">
            <a:solidFill>
              <a:schemeClr val="tx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ja-JP" altLang="en-US" sz="1200" dirty="0"/>
              <a:t>湯梨浜町</a:t>
            </a:r>
          </a:p>
          <a:p>
            <a:pPr algn="ctr"/>
            <a:r>
              <a:rPr lang="ja-JP" altLang="en-US" sz="1200" dirty="0"/>
              <a:t>（</a:t>
            </a:r>
            <a:r>
              <a:rPr lang="en-US" altLang="ja-JP" sz="1200" dirty="0"/>
              <a:t>8,676</a:t>
            </a:r>
            <a:r>
              <a:rPr lang="ja-JP" altLang="en-US" sz="1200" dirty="0"/>
              <a:t>人）</a:t>
            </a:r>
          </a:p>
        </p:txBody>
      </p:sp>
      <p:cxnSp>
        <p:nvCxnSpPr>
          <p:cNvPr id="37" name="直線矢印コネクタ 36"/>
          <p:cNvCxnSpPr/>
          <p:nvPr/>
        </p:nvCxnSpPr>
        <p:spPr>
          <a:xfrm rot="5400000">
            <a:off x="7525554" y="3142454"/>
            <a:ext cx="1714512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V="1">
            <a:off x="8596330" y="2214554"/>
            <a:ext cx="714380" cy="9524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V="1">
            <a:off x="8524892" y="2071678"/>
            <a:ext cx="1071570" cy="9524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rot="5400000" flipH="1" flipV="1">
            <a:off x="9365210" y="1874302"/>
            <a:ext cx="464092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rot="5400000" flipH="1" flipV="1">
            <a:off x="8139659" y="2671225"/>
            <a:ext cx="770466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>
            <a:off x="6381752" y="4143380"/>
            <a:ext cx="500066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flipV="1">
            <a:off x="6381752" y="4286256"/>
            <a:ext cx="857256" cy="9524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flipH="1" flipV="1">
            <a:off x="3530016" y="1505944"/>
            <a:ext cx="4700" cy="178097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rot="5400000">
            <a:off x="6382546" y="3642520"/>
            <a:ext cx="1000132" cy="1588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rot="5400000" flipH="1" flipV="1">
            <a:off x="5168100" y="3142454"/>
            <a:ext cx="1714512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矢印コネクタ 73"/>
          <p:cNvCxnSpPr/>
          <p:nvPr/>
        </p:nvCxnSpPr>
        <p:spPr>
          <a:xfrm rot="5400000">
            <a:off x="2667770" y="4071942"/>
            <a:ext cx="713586" cy="794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/>
          <p:cNvCxnSpPr/>
          <p:nvPr/>
        </p:nvCxnSpPr>
        <p:spPr>
          <a:xfrm rot="5400000">
            <a:off x="3739340" y="4071148"/>
            <a:ext cx="71438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>
            <a:endCxn id="2" idx="3"/>
          </p:cNvCxnSpPr>
          <p:nvPr/>
        </p:nvCxnSpPr>
        <p:spPr>
          <a:xfrm flipH="1" flipV="1">
            <a:off x="2151957" y="3475525"/>
            <a:ext cx="803874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rot="5400000">
            <a:off x="2917803" y="4606933"/>
            <a:ext cx="1785950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>
          <a:xfrm rot="5400000">
            <a:off x="2203423" y="4749809"/>
            <a:ext cx="2071702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>
            <a:off x="4166777" y="3547875"/>
            <a:ext cx="785818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矢印コネクタ 89"/>
          <p:cNvCxnSpPr/>
          <p:nvPr/>
        </p:nvCxnSpPr>
        <p:spPr>
          <a:xfrm flipH="1" flipV="1">
            <a:off x="4951801" y="3557669"/>
            <a:ext cx="397" cy="1729513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矢印コネクタ 91"/>
          <p:cNvCxnSpPr/>
          <p:nvPr/>
        </p:nvCxnSpPr>
        <p:spPr>
          <a:xfrm rot="5400000" flipH="1" flipV="1">
            <a:off x="3202761" y="2678901"/>
            <a:ext cx="1214446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rot="5400000" flipH="1" flipV="1">
            <a:off x="2641626" y="2493563"/>
            <a:ext cx="1571636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矢印コネクタ 95"/>
          <p:cNvCxnSpPr/>
          <p:nvPr/>
        </p:nvCxnSpPr>
        <p:spPr>
          <a:xfrm>
            <a:off x="2666976" y="1708539"/>
            <a:ext cx="762577" cy="1354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 flipV="1">
            <a:off x="2584454" y="1539089"/>
            <a:ext cx="950862" cy="16699"/>
          </a:xfrm>
          <a:prstGeom prst="straightConnector1">
            <a:avLst/>
          </a:prstGeom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正方形/長方形 107"/>
          <p:cNvSpPr/>
          <p:nvPr/>
        </p:nvSpPr>
        <p:spPr>
          <a:xfrm>
            <a:off x="1365390" y="3114211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1.348</a:t>
            </a:r>
            <a:endParaRPr lang="ja-JP" altLang="en-US" sz="900" dirty="0"/>
          </a:p>
        </p:txBody>
      </p:sp>
      <p:sp>
        <p:nvSpPr>
          <p:cNvPr id="109" name="正方形/長方形 108"/>
          <p:cNvSpPr/>
          <p:nvPr/>
        </p:nvSpPr>
        <p:spPr>
          <a:xfrm>
            <a:off x="4009219" y="1462096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0.803</a:t>
            </a:r>
            <a:endParaRPr lang="ja-JP" altLang="en-US" sz="900" dirty="0"/>
          </a:p>
        </p:txBody>
      </p:sp>
      <p:sp>
        <p:nvSpPr>
          <p:cNvPr id="111" name="正方形/長方形 110"/>
          <p:cNvSpPr/>
          <p:nvPr/>
        </p:nvSpPr>
        <p:spPr>
          <a:xfrm>
            <a:off x="2666976" y="5632038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0.958</a:t>
            </a:r>
            <a:endParaRPr lang="ja-JP" altLang="en-US" sz="900" dirty="0"/>
          </a:p>
        </p:txBody>
      </p:sp>
      <p:sp>
        <p:nvSpPr>
          <p:cNvPr id="112" name="正方形/長方形 111"/>
          <p:cNvSpPr/>
          <p:nvPr/>
        </p:nvSpPr>
        <p:spPr>
          <a:xfrm>
            <a:off x="4229570" y="4275198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0.721</a:t>
            </a:r>
            <a:endParaRPr lang="ja-JP" altLang="en-US" sz="900" dirty="0"/>
          </a:p>
        </p:txBody>
      </p:sp>
      <p:sp>
        <p:nvSpPr>
          <p:cNvPr id="113" name="正方形/長方形 112"/>
          <p:cNvSpPr/>
          <p:nvPr/>
        </p:nvSpPr>
        <p:spPr>
          <a:xfrm>
            <a:off x="5310182" y="271462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0.944</a:t>
            </a:r>
            <a:endParaRPr lang="ja-JP" altLang="en-US" sz="900" dirty="0"/>
          </a:p>
        </p:txBody>
      </p:sp>
      <p:sp>
        <p:nvSpPr>
          <p:cNvPr id="114" name="正方形/長方形 113"/>
          <p:cNvSpPr/>
          <p:nvPr/>
        </p:nvSpPr>
        <p:spPr>
          <a:xfrm>
            <a:off x="6024562" y="1714488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0.806</a:t>
            </a:r>
            <a:endParaRPr lang="ja-JP" altLang="en-US" sz="900" dirty="0"/>
          </a:p>
        </p:txBody>
      </p:sp>
      <p:sp>
        <p:nvSpPr>
          <p:cNvPr id="115" name="正方形/長方形 114"/>
          <p:cNvSpPr/>
          <p:nvPr/>
        </p:nvSpPr>
        <p:spPr>
          <a:xfrm>
            <a:off x="3952860" y="307181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1.069</a:t>
            </a:r>
            <a:endParaRPr lang="ja-JP" altLang="en-US" sz="900" dirty="0"/>
          </a:p>
        </p:txBody>
      </p:sp>
      <p:sp>
        <p:nvSpPr>
          <p:cNvPr id="116" name="正方形/長方形 115"/>
          <p:cNvSpPr/>
          <p:nvPr/>
        </p:nvSpPr>
        <p:spPr>
          <a:xfrm>
            <a:off x="2338051" y="4253692"/>
            <a:ext cx="445124" cy="1571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0.741</a:t>
            </a:r>
            <a:endParaRPr lang="ja-JP" altLang="en-US" sz="900" dirty="0"/>
          </a:p>
        </p:txBody>
      </p:sp>
      <p:sp>
        <p:nvSpPr>
          <p:cNvPr id="117" name="正方形/長方形 116"/>
          <p:cNvSpPr/>
          <p:nvPr/>
        </p:nvSpPr>
        <p:spPr>
          <a:xfrm>
            <a:off x="9549580" y="962628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0.707</a:t>
            </a:r>
            <a:endParaRPr lang="ja-JP" altLang="en-US" sz="900" dirty="0"/>
          </a:p>
        </p:txBody>
      </p:sp>
      <p:sp>
        <p:nvSpPr>
          <p:cNvPr id="118" name="正方形/長方形 117"/>
          <p:cNvSpPr/>
          <p:nvPr/>
        </p:nvSpPr>
        <p:spPr>
          <a:xfrm>
            <a:off x="8096264" y="164305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1.069</a:t>
            </a:r>
            <a:endParaRPr lang="ja-JP" altLang="en-US" sz="900" dirty="0"/>
          </a:p>
        </p:txBody>
      </p:sp>
      <p:sp>
        <p:nvSpPr>
          <p:cNvPr id="119" name="正方形/長方形 118"/>
          <p:cNvSpPr/>
          <p:nvPr/>
        </p:nvSpPr>
        <p:spPr>
          <a:xfrm>
            <a:off x="7024694" y="2500306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0.678</a:t>
            </a:r>
            <a:endParaRPr lang="ja-JP" altLang="en-US" sz="900" dirty="0"/>
          </a:p>
        </p:txBody>
      </p:sp>
      <p:sp>
        <p:nvSpPr>
          <p:cNvPr id="120" name="正方形/長方形 119"/>
          <p:cNvSpPr/>
          <p:nvPr/>
        </p:nvSpPr>
        <p:spPr>
          <a:xfrm>
            <a:off x="6096000" y="378619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1.181</a:t>
            </a:r>
            <a:endParaRPr lang="ja-JP" altLang="en-US" sz="900" dirty="0"/>
          </a:p>
        </p:txBody>
      </p:sp>
      <p:sp>
        <p:nvSpPr>
          <p:cNvPr id="121" name="正方形/長方形 120"/>
          <p:cNvSpPr/>
          <p:nvPr/>
        </p:nvSpPr>
        <p:spPr>
          <a:xfrm>
            <a:off x="3881422" y="5286388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1.055</a:t>
            </a:r>
            <a:endParaRPr lang="ja-JP" altLang="en-US" sz="900" dirty="0"/>
          </a:p>
        </p:txBody>
      </p:sp>
      <p:sp>
        <p:nvSpPr>
          <p:cNvPr id="122" name="正方形/長方形 121"/>
          <p:cNvSpPr/>
          <p:nvPr/>
        </p:nvSpPr>
        <p:spPr>
          <a:xfrm>
            <a:off x="9810776" y="3643314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0.766</a:t>
            </a:r>
            <a:endParaRPr lang="ja-JP" altLang="en-US" sz="900" dirty="0"/>
          </a:p>
        </p:txBody>
      </p:sp>
      <p:sp>
        <p:nvSpPr>
          <p:cNvPr id="123" name="正方形/長方形 122"/>
          <p:cNvSpPr/>
          <p:nvPr/>
        </p:nvSpPr>
        <p:spPr>
          <a:xfrm>
            <a:off x="9596462" y="2714620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0.631</a:t>
            </a:r>
            <a:endParaRPr lang="ja-JP" altLang="en-US" sz="900" dirty="0"/>
          </a:p>
        </p:txBody>
      </p:sp>
      <p:sp>
        <p:nvSpPr>
          <p:cNvPr id="124" name="正方形/長方形 123"/>
          <p:cNvSpPr/>
          <p:nvPr/>
        </p:nvSpPr>
        <p:spPr>
          <a:xfrm>
            <a:off x="5046651" y="5123766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0.913</a:t>
            </a:r>
            <a:endParaRPr lang="ja-JP" altLang="en-US" sz="900" dirty="0"/>
          </a:p>
        </p:txBody>
      </p:sp>
      <p:sp>
        <p:nvSpPr>
          <p:cNvPr id="125" name="正方形/長方形 124"/>
          <p:cNvSpPr/>
          <p:nvPr/>
        </p:nvSpPr>
        <p:spPr>
          <a:xfrm>
            <a:off x="7453322" y="3714752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0.864</a:t>
            </a:r>
            <a:endParaRPr lang="ja-JP" altLang="en-US" sz="900" dirty="0"/>
          </a:p>
        </p:txBody>
      </p:sp>
      <p:sp>
        <p:nvSpPr>
          <p:cNvPr id="126" name="正方形/長方形 125"/>
          <p:cNvSpPr/>
          <p:nvPr/>
        </p:nvSpPr>
        <p:spPr>
          <a:xfrm>
            <a:off x="8453454" y="4214818"/>
            <a:ext cx="445124" cy="15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900" dirty="0"/>
              <a:t>0.841</a:t>
            </a:r>
            <a:endParaRPr lang="ja-JP" altLang="en-US" sz="900" dirty="0"/>
          </a:p>
        </p:txBody>
      </p:sp>
      <p:sp>
        <p:nvSpPr>
          <p:cNvPr id="131" name="Rectangle 22"/>
          <p:cNvSpPr>
            <a:spLocks noChangeArrowheads="1"/>
          </p:cNvSpPr>
          <p:nvPr/>
        </p:nvSpPr>
        <p:spPr bwMode="auto">
          <a:xfrm>
            <a:off x="3881422" y="2214554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2,476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(26.9%)</a:t>
            </a:r>
          </a:p>
        </p:txBody>
      </p:sp>
      <p:sp>
        <p:nvSpPr>
          <p:cNvPr id="132" name="Rectangle 22"/>
          <p:cNvSpPr>
            <a:spLocks noChangeArrowheads="1"/>
          </p:cNvSpPr>
          <p:nvPr/>
        </p:nvSpPr>
        <p:spPr bwMode="auto">
          <a:xfrm>
            <a:off x="5010701" y="4550304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332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(18.7%)</a:t>
            </a:r>
          </a:p>
        </p:txBody>
      </p:sp>
      <p:sp>
        <p:nvSpPr>
          <p:cNvPr id="133" name="Rectangle 22"/>
          <p:cNvSpPr>
            <a:spLocks noChangeArrowheads="1"/>
          </p:cNvSpPr>
          <p:nvPr/>
        </p:nvSpPr>
        <p:spPr bwMode="auto">
          <a:xfrm>
            <a:off x="4167174" y="3857628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2,235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(37.4%)</a:t>
            </a:r>
          </a:p>
        </p:txBody>
      </p:sp>
      <p:sp>
        <p:nvSpPr>
          <p:cNvPr id="134" name="Rectangle 22"/>
          <p:cNvSpPr>
            <a:spLocks noChangeArrowheads="1"/>
          </p:cNvSpPr>
          <p:nvPr/>
        </p:nvSpPr>
        <p:spPr bwMode="auto">
          <a:xfrm>
            <a:off x="3881422" y="4929198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258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(15.1%)</a:t>
            </a:r>
          </a:p>
        </p:txBody>
      </p:sp>
      <p:sp>
        <p:nvSpPr>
          <p:cNvPr id="135" name="Rectangle 22"/>
          <p:cNvSpPr>
            <a:spLocks noChangeArrowheads="1"/>
          </p:cNvSpPr>
          <p:nvPr/>
        </p:nvSpPr>
        <p:spPr bwMode="auto">
          <a:xfrm>
            <a:off x="2480606" y="5075493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158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(5.8%)</a:t>
            </a:r>
          </a:p>
        </p:txBody>
      </p:sp>
      <p:sp>
        <p:nvSpPr>
          <p:cNvPr id="136" name="Rectangle 22"/>
          <p:cNvSpPr>
            <a:spLocks noChangeArrowheads="1"/>
          </p:cNvSpPr>
          <p:nvPr/>
        </p:nvSpPr>
        <p:spPr bwMode="auto">
          <a:xfrm>
            <a:off x="2309786" y="3857628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2,285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(39.6%)</a:t>
            </a:r>
          </a:p>
        </p:txBody>
      </p:sp>
      <p:sp>
        <p:nvSpPr>
          <p:cNvPr id="137" name="Rectangle 22"/>
          <p:cNvSpPr>
            <a:spLocks noChangeArrowheads="1"/>
          </p:cNvSpPr>
          <p:nvPr/>
        </p:nvSpPr>
        <p:spPr bwMode="auto">
          <a:xfrm>
            <a:off x="2211711" y="3095017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863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(51.8%)</a:t>
            </a:r>
          </a:p>
        </p:txBody>
      </p:sp>
      <p:sp>
        <p:nvSpPr>
          <p:cNvPr id="140" name="Rectangle 22"/>
          <p:cNvSpPr>
            <a:spLocks noChangeArrowheads="1"/>
          </p:cNvSpPr>
          <p:nvPr/>
        </p:nvSpPr>
        <p:spPr bwMode="auto">
          <a:xfrm>
            <a:off x="9382148" y="2285992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4,516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(47.1%)</a:t>
            </a:r>
          </a:p>
        </p:txBody>
      </p:sp>
      <p:sp>
        <p:nvSpPr>
          <p:cNvPr id="141" name="Rectangle 22"/>
          <p:cNvSpPr>
            <a:spLocks noChangeArrowheads="1"/>
          </p:cNvSpPr>
          <p:nvPr/>
        </p:nvSpPr>
        <p:spPr bwMode="auto">
          <a:xfrm>
            <a:off x="8746002" y="3647271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551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(32.9%)</a:t>
            </a:r>
          </a:p>
        </p:txBody>
      </p:sp>
      <p:sp>
        <p:nvSpPr>
          <p:cNvPr id="142" name="Rectangle 22"/>
          <p:cNvSpPr>
            <a:spLocks noChangeArrowheads="1"/>
          </p:cNvSpPr>
          <p:nvPr/>
        </p:nvSpPr>
        <p:spPr bwMode="auto">
          <a:xfrm>
            <a:off x="6524628" y="4357694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1,220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(34.9%)</a:t>
            </a:r>
          </a:p>
        </p:txBody>
      </p:sp>
      <p:sp>
        <p:nvSpPr>
          <p:cNvPr id="143" name="Rectangle 22"/>
          <p:cNvSpPr>
            <a:spLocks noChangeArrowheads="1"/>
          </p:cNvSpPr>
          <p:nvPr/>
        </p:nvSpPr>
        <p:spPr bwMode="auto">
          <a:xfrm>
            <a:off x="6953256" y="3214686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2,849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(32.8%)</a:t>
            </a:r>
          </a:p>
        </p:txBody>
      </p:sp>
      <p:sp>
        <p:nvSpPr>
          <p:cNvPr id="144" name="Rectangle 22"/>
          <p:cNvSpPr>
            <a:spLocks noChangeArrowheads="1"/>
          </p:cNvSpPr>
          <p:nvPr/>
        </p:nvSpPr>
        <p:spPr bwMode="auto">
          <a:xfrm>
            <a:off x="6096000" y="2357430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2,258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(27.2%)</a:t>
            </a:r>
          </a:p>
        </p:txBody>
      </p:sp>
      <p:sp>
        <p:nvSpPr>
          <p:cNvPr id="145" name="Rectangle 22"/>
          <p:cNvSpPr>
            <a:spLocks noChangeArrowheads="1"/>
          </p:cNvSpPr>
          <p:nvPr/>
        </p:nvSpPr>
        <p:spPr bwMode="auto">
          <a:xfrm>
            <a:off x="5167306" y="2357430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1,057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(4.3%)</a:t>
            </a:r>
          </a:p>
        </p:txBody>
      </p:sp>
      <p:sp>
        <p:nvSpPr>
          <p:cNvPr id="146" name="Rectangle 22"/>
          <p:cNvSpPr>
            <a:spLocks noChangeArrowheads="1"/>
          </p:cNvSpPr>
          <p:nvPr/>
        </p:nvSpPr>
        <p:spPr bwMode="auto">
          <a:xfrm>
            <a:off x="5024430" y="3429000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1,264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(13.4%)</a:t>
            </a:r>
          </a:p>
        </p:txBody>
      </p:sp>
      <p:sp>
        <p:nvSpPr>
          <p:cNvPr id="151" name="Rectangle 22"/>
          <p:cNvSpPr>
            <a:spLocks noChangeArrowheads="1"/>
          </p:cNvSpPr>
          <p:nvPr/>
        </p:nvSpPr>
        <p:spPr bwMode="auto">
          <a:xfrm>
            <a:off x="8596330" y="2428868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1,091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(1.1%)</a:t>
            </a:r>
          </a:p>
        </p:txBody>
      </p:sp>
      <p:sp>
        <p:nvSpPr>
          <p:cNvPr id="152" name="Rectangle 22"/>
          <p:cNvSpPr>
            <a:spLocks noChangeArrowheads="1"/>
          </p:cNvSpPr>
          <p:nvPr/>
        </p:nvSpPr>
        <p:spPr bwMode="auto">
          <a:xfrm>
            <a:off x="7524760" y="2357430"/>
            <a:ext cx="667498" cy="307456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altLang="ja-JP" sz="1100" dirty="0"/>
              <a:t>994</a:t>
            </a:r>
            <a:r>
              <a:rPr lang="ja-JP" altLang="en-US" sz="1100" dirty="0"/>
              <a:t>人</a:t>
            </a:r>
            <a:endParaRPr lang="en-US" altLang="ja-JP" sz="1100" dirty="0"/>
          </a:p>
          <a:p>
            <a:pPr algn="ctr"/>
            <a:r>
              <a:rPr lang="en-US" altLang="ja-JP" sz="1100" dirty="0"/>
              <a:t>(28.6%)</a:t>
            </a:r>
          </a:p>
        </p:txBody>
      </p:sp>
    </p:spTree>
    <p:extLst>
      <p:ext uri="{BB962C8B-B14F-4D97-AF65-F5344CB8AC3E}">
        <p14:creationId xmlns:p14="http://schemas.microsoft.com/office/powerpoint/2010/main" val="65100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地図表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260647"/>
            <a:ext cx="8515350" cy="6480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19336" y="44625"/>
            <a:ext cx="2880320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３２　島根県 </a:t>
            </a:r>
            <a:r>
              <a:rPr lang="ja-JP" altLang="en-US" dirty="0"/>
              <a:t>市町村地図</a:t>
            </a:r>
          </a:p>
        </p:txBody>
      </p:sp>
    </p:spTree>
    <p:extLst>
      <p:ext uri="{BB962C8B-B14F-4D97-AF65-F5344CB8AC3E}">
        <p14:creationId xmlns:p14="http://schemas.microsoft.com/office/powerpoint/2010/main" val="319058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40604</TotalTime>
  <Words>2766</Words>
  <Application>Microsoft Office PowerPoint</Application>
  <PresentationFormat>ワイド画面</PresentationFormat>
  <Paragraphs>952</Paragraphs>
  <Slides>23</Slides>
  <Notes>18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7" baseType="lpstr">
      <vt:lpstr>ＭＳ Ｐゴシック</vt:lpstr>
      <vt:lpstr>Arial</vt:lpstr>
      <vt:lpstr>Calibri</vt:lpstr>
      <vt:lpstr>Office ​​テーマ</vt:lpstr>
      <vt:lpstr>地域就業圏域の設定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</dc:creator>
  <cp:lastModifiedBy>中村良平</cp:lastModifiedBy>
  <cp:revision>372</cp:revision>
  <cp:lastPrinted>2017-01-25T07:54:28Z</cp:lastPrinted>
  <dcterms:created xsi:type="dcterms:W3CDTF">2014-11-19T03:23:00Z</dcterms:created>
  <dcterms:modified xsi:type="dcterms:W3CDTF">2017-10-17T05:11:29Z</dcterms:modified>
</cp:coreProperties>
</file>